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aloo" charset="1" panose="03080902040302020200"/>
      <p:regular r:id="rId23"/>
    </p:embeddedFont>
    <p:embeddedFont>
      <p:font typeface="Montaser Arabic Bold" charset="1" panose="00000800000000000000"/>
      <p:regular r:id="rId24"/>
    </p:embeddedFont>
    <p:embeddedFont>
      <p:font typeface="Montaser Arabic" charset="1" panose="00000500000000000000"/>
      <p:regular r:id="rId25"/>
    </p:embeddedFont>
    <p:embeddedFont>
      <p:font typeface="Clear Sans" charset="1" panose="020B05030302020203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0.gif" Type="http://schemas.openxmlformats.org/officeDocument/2006/relationships/image"/><Relationship Id="rId4" Target="../media/image26.gif"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0.gif" Type="http://schemas.openxmlformats.org/officeDocument/2006/relationships/image"/><Relationship Id="rId4" Target="../media/image26.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gif"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gif"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grpSp>
        <p:nvGrpSpPr>
          <p:cNvPr name="Group 2" id="2"/>
          <p:cNvGrpSpPr/>
          <p:nvPr/>
        </p:nvGrpSpPr>
        <p:grpSpPr>
          <a:xfrm rot="0">
            <a:off x="1028700" y="2764954"/>
            <a:ext cx="15555091" cy="5033626"/>
            <a:chOff x="0" y="0"/>
            <a:chExt cx="20740121" cy="6711502"/>
          </a:xfrm>
        </p:grpSpPr>
        <p:sp>
          <p:nvSpPr>
            <p:cNvPr name="TextBox 3" id="3"/>
            <p:cNvSpPr txBox="true"/>
            <p:nvPr/>
          </p:nvSpPr>
          <p:spPr>
            <a:xfrm rot="0">
              <a:off x="0" y="1282264"/>
              <a:ext cx="20740121" cy="3657600"/>
            </a:xfrm>
            <a:prstGeom prst="rect">
              <a:avLst/>
            </a:prstGeom>
          </p:spPr>
          <p:txBody>
            <a:bodyPr anchor="t" rtlCol="false" tIns="0" lIns="0" bIns="0" rIns="0">
              <a:spAutoFit/>
            </a:bodyPr>
            <a:lstStyle/>
            <a:p>
              <a:pPr algn="ctr">
                <a:lnSpc>
                  <a:spcPts val="10800"/>
                </a:lnSpc>
              </a:pPr>
              <a:r>
                <a:rPr lang="en-US" sz="9000">
                  <a:solidFill>
                    <a:srgbClr val="FFFAEF"/>
                  </a:solidFill>
                  <a:latin typeface="Baloo"/>
                  <a:ea typeface="Baloo"/>
                  <a:cs typeface="Baloo"/>
                  <a:sym typeface="Baloo"/>
                </a:rPr>
                <a:t>Đề tài: Lập trình ứng dụng đọc email, gửi email</a:t>
              </a:r>
            </a:p>
          </p:txBody>
        </p:sp>
        <p:sp>
          <p:nvSpPr>
            <p:cNvPr name="TextBox 4" id="4"/>
            <p:cNvSpPr txBox="true"/>
            <p:nvPr/>
          </p:nvSpPr>
          <p:spPr>
            <a:xfrm rot="0">
              <a:off x="0" y="5815164"/>
              <a:ext cx="20740121" cy="902547"/>
            </a:xfrm>
            <a:prstGeom prst="rect">
              <a:avLst/>
            </a:prstGeom>
          </p:spPr>
          <p:txBody>
            <a:bodyPr anchor="t" rtlCol="false" tIns="0" lIns="0" bIns="0" rIns="0">
              <a:spAutoFit/>
            </a:bodyPr>
            <a:lstStyle/>
            <a:p>
              <a:pPr algn="ctr">
                <a:lnSpc>
                  <a:spcPts val="5740"/>
                </a:lnSpc>
              </a:pPr>
            </a:p>
          </p:txBody>
        </p:sp>
        <p:sp>
          <p:nvSpPr>
            <p:cNvPr name="TextBox 5" id="5"/>
            <p:cNvSpPr txBox="true"/>
            <p:nvPr/>
          </p:nvSpPr>
          <p:spPr>
            <a:xfrm rot="0">
              <a:off x="0" y="-69779"/>
              <a:ext cx="20740121" cy="729615"/>
            </a:xfrm>
            <a:prstGeom prst="rect">
              <a:avLst/>
            </a:prstGeom>
          </p:spPr>
          <p:txBody>
            <a:bodyPr anchor="t" rtlCol="false" tIns="0" lIns="0" bIns="0" rIns="0">
              <a:spAutoFit/>
            </a:bodyPr>
            <a:lstStyle/>
            <a:p>
              <a:pPr algn="ctr">
                <a:lnSpc>
                  <a:spcPts val="4620"/>
                </a:lnSpc>
              </a:pPr>
            </a:p>
          </p:txBody>
        </p:sp>
      </p:grpSp>
      <p:pic>
        <p:nvPicPr>
          <p:cNvPr name="Picture 6" id="6"/>
          <p:cNvPicPr>
            <a:picLocks noChangeAspect="true"/>
          </p:cNvPicPr>
          <p:nvPr/>
        </p:nvPicPr>
        <p:blipFill>
          <a:blip r:embed="rId2"/>
          <a:srcRect l="64771" t="21970" r="0" b="0"/>
          <a:stretch>
            <a:fillRect/>
          </a:stretch>
        </p:blipFill>
        <p:spPr>
          <a:xfrm flipH="false" flipV="false" rot="5400000">
            <a:off x="2310738" y="4172522"/>
            <a:ext cx="3803740" cy="8425216"/>
          </a:xfrm>
          <a:prstGeom prst="rect">
            <a:avLst/>
          </a:prstGeom>
        </p:spPr>
      </p:pic>
      <p:grpSp>
        <p:nvGrpSpPr>
          <p:cNvPr name="Group 7" id="7"/>
          <p:cNvGrpSpPr/>
          <p:nvPr/>
        </p:nvGrpSpPr>
        <p:grpSpPr>
          <a:xfrm rot="0">
            <a:off x="1028700" y="1028700"/>
            <a:ext cx="367402" cy="346352"/>
            <a:chOff x="0" y="0"/>
            <a:chExt cx="489869" cy="461803"/>
          </a:xfrm>
        </p:grpSpPr>
        <p:sp>
          <p:nvSpPr>
            <p:cNvPr name="AutoShape 8" id="8"/>
            <p:cNvSpPr/>
            <p:nvPr/>
          </p:nvSpPr>
          <p:spPr>
            <a:xfrm rot="0">
              <a:off x="0" y="0"/>
              <a:ext cx="489869" cy="0"/>
            </a:xfrm>
            <a:prstGeom prst="line">
              <a:avLst/>
            </a:prstGeom>
            <a:ln cap="rnd" w="50800">
              <a:solidFill>
                <a:srgbClr val="FFFAEF"/>
              </a:solidFill>
              <a:prstDash val="solid"/>
              <a:headEnd type="none" len="sm" w="sm"/>
              <a:tailEnd type="none" len="sm" w="sm"/>
            </a:ln>
          </p:spPr>
        </p:sp>
        <p:sp>
          <p:nvSpPr>
            <p:cNvPr name="AutoShape 9" id="9"/>
            <p:cNvSpPr/>
            <p:nvPr/>
          </p:nvSpPr>
          <p:spPr>
            <a:xfrm rot="0">
              <a:off x="0" y="205275"/>
              <a:ext cx="489869" cy="0"/>
            </a:xfrm>
            <a:prstGeom prst="line">
              <a:avLst/>
            </a:prstGeom>
            <a:ln cap="rnd" w="50800">
              <a:solidFill>
                <a:srgbClr val="FFFAEF"/>
              </a:solidFill>
              <a:prstDash val="solid"/>
              <a:headEnd type="none" len="sm" w="sm"/>
              <a:tailEnd type="none" len="sm" w="sm"/>
            </a:ln>
          </p:spPr>
        </p:sp>
        <p:sp>
          <p:nvSpPr>
            <p:cNvPr name="AutoShape 10" id="10"/>
            <p:cNvSpPr/>
            <p:nvPr/>
          </p:nvSpPr>
          <p:spPr>
            <a:xfrm rot="0">
              <a:off x="0" y="410931"/>
              <a:ext cx="489869" cy="0"/>
            </a:xfrm>
            <a:prstGeom prst="line">
              <a:avLst/>
            </a:prstGeom>
            <a:ln cap="rnd" w="50800">
              <a:solidFill>
                <a:srgbClr val="FFFAEF"/>
              </a:solidFill>
              <a:prstDash val="solid"/>
              <a:headEnd type="none" len="sm" w="sm"/>
              <a:tailEnd type="none" len="sm" w="sm"/>
            </a:ln>
          </p:spPr>
        </p:sp>
      </p:grpSp>
      <p:grpSp>
        <p:nvGrpSpPr>
          <p:cNvPr name="Group 11" id="11"/>
          <p:cNvGrpSpPr/>
          <p:nvPr/>
        </p:nvGrpSpPr>
        <p:grpSpPr>
          <a:xfrm rot="0">
            <a:off x="16356600" y="9076225"/>
            <a:ext cx="902700" cy="182075"/>
            <a:chOff x="0" y="0"/>
            <a:chExt cx="2128209" cy="429260"/>
          </a:xfrm>
        </p:grpSpPr>
        <p:sp>
          <p:nvSpPr>
            <p:cNvPr name="Freeform 12" id="12"/>
            <p:cNvSpPr/>
            <p:nvPr/>
          </p:nvSpPr>
          <p:spPr>
            <a:xfrm flipH="false" flipV="false" rot="0">
              <a:off x="0" y="-5080"/>
              <a:ext cx="2128209" cy="434340"/>
            </a:xfrm>
            <a:custGeom>
              <a:avLst/>
              <a:gdLst/>
              <a:ahLst/>
              <a:cxnLst/>
              <a:rect r="r" b="b" t="t" l="l"/>
              <a:pathLst>
                <a:path h="434340" w="2128209">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name="Picture 13" id="13"/>
          <p:cNvPicPr>
            <a:picLocks noChangeAspect="true"/>
          </p:cNvPicPr>
          <p:nvPr/>
        </p:nvPicPr>
        <p:blipFill>
          <a:blip r:embed="rId3"/>
          <a:srcRect l="0" t="0" r="0" b="0"/>
          <a:stretch>
            <a:fillRect/>
          </a:stretch>
        </p:blipFill>
        <p:spPr>
          <a:xfrm flipH="false" flipV="false" rot="-7094170">
            <a:off x="14148180" y="-2590072"/>
            <a:ext cx="7036829" cy="7237544"/>
          </a:xfrm>
          <a:prstGeom prst="rect">
            <a:avLst/>
          </a:prstGeom>
        </p:spPr>
      </p:pic>
      <p:sp>
        <p:nvSpPr>
          <p:cNvPr name="TextBox 14" id="14"/>
          <p:cNvSpPr txBox="true"/>
          <p:nvPr/>
        </p:nvSpPr>
        <p:spPr>
          <a:xfrm rot="0">
            <a:off x="2149331" y="868819"/>
            <a:ext cx="1630204" cy="618490"/>
          </a:xfrm>
          <a:prstGeom prst="rect">
            <a:avLst/>
          </a:prstGeom>
        </p:spPr>
        <p:txBody>
          <a:bodyPr anchor="t" rtlCol="false" tIns="0" lIns="0" bIns="0" rIns="0">
            <a:spAutoFit/>
          </a:bodyPr>
          <a:lstStyle/>
          <a:p>
            <a:pPr algn="ctr">
              <a:lnSpc>
                <a:spcPts val="4939"/>
              </a:lnSpc>
              <a:spcBef>
                <a:spcPct val="0"/>
              </a:spcBef>
            </a:pPr>
            <a:r>
              <a:rPr lang="en-US" sz="3799">
                <a:solidFill>
                  <a:srgbClr val="FFFAEF"/>
                </a:solidFill>
                <a:latin typeface="Baloo"/>
                <a:ea typeface="Baloo"/>
                <a:cs typeface="Baloo"/>
                <a:sym typeface="Baloo"/>
              </a:rPr>
              <a:t>Nhóm 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0090262">
            <a:off x="-2969613" y="5184636"/>
            <a:ext cx="8774007" cy="7633386"/>
          </a:xfrm>
          <a:custGeom>
            <a:avLst/>
            <a:gdLst/>
            <a:ahLst/>
            <a:cxnLst/>
            <a:rect r="r" b="b" t="t" l="l"/>
            <a:pathLst>
              <a:path h="7633386" w="8774007">
                <a:moveTo>
                  <a:pt x="0" y="0"/>
                </a:moveTo>
                <a:lnTo>
                  <a:pt x="8774007" y="0"/>
                </a:lnTo>
                <a:lnTo>
                  <a:pt x="8774007" y="7633386"/>
                </a:lnTo>
                <a:lnTo>
                  <a:pt x="0" y="7633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687387"/>
            <a:ext cx="9324535" cy="644525"/>
          </a:xfrm>
          <a:prstGeom prst="rect">
            <a:avLst/>
          </a:prstGeom>
        </p:spPr>
        <p:txBody>
          <a:bodyPr anchor="t" rtlCol="false" tIns="0" lIns="0" bIns="0" rIns="0">
            <a:spAutoFit/>
          </a:bodyPr>
          <a:lstStyle/>
          <a:p>
            <a:pPr algn="just" marL="863598" indent="-431799" lvl="1">
              <a:lnSpc>
                <a:spcPts val="5199"/>
              </a:lnSpc>
              <a:spcBef>
                <a:spcPct val="0"/>
              </a:spcBef>
              <a:buAutoNum type="arabicPeriod" startAt="1"/>
            </a:pPr>
            <a:r>
              <a:rPr lang="en-US" sz="3999">
                <a:solidFill>
                  <a:srgbClr val="000000"/>
                </a:solidFill>
                <a:latin typeface="Baloo"/>
                <a:ea typeface="Baloo"/>
                <a:cs typeface="Baloo"/>
                <a:sym typeface="Baloo"/>
              </a:rPr>
              <a:t>Thư viện và các thành phần chính</a:t>
            </a:r>
          </a:p>
        </p:txBody>
      </p:sp>
      <p:sp>
        <p:nvSpPr>
          <p:cNvPr name="TextBox 4" id="4"/>
          <p:cNvSpPr txBox="true"/>
          <p:nvPr/>
        </p:nvSpPr>
        <p:spPr>
          <a:xfrm rot="0">
            <a:off x="1417391" y="3072438"/>
            <a:ext cx="15841909" cy="1971675"/>
          </a:xfrm>
          <a:prstGeom prst="rect">
            <a:avLst/>
          </a:prstGeom>
        </p:spPr>
        <p:txBody>
          <a:bodyPr anchor="t" rtlCol="false" tIns="0" lIns="0" bIns="0" rIns="0">
            <a:spAutoFit/>
          </a:bodyPr>
          <a:lstStyle/>
          <a:p>
            <a:pPr algn="l">
              <a:lnSpc>
                <a:spcPts val="3900"/>
              </a:lnSpc>
            </a:pPr>
            <a:r>
              <a:rPr lang="en-US" sz="3000" b="true">
                <a:solidFill>
                  <a:srgbClr val="000000"/>
                </a:solidFill>
                <a:latin typeface="Montaser Arabic Bold"/>
                <a:ea typeface="Montaser Arabic Bold"/>
                <a:cs typeface="Montaser Arabic Bold"/>
                <a:sym typeface="Montaser Arabic Bold"/>
              </a:rPr>
              <a:t>MailKit: </a:t>
            </a:r>
            <a:r>
              <a:rPr lang="en-US" sz="3000">
                <a:solidFill>
                  <a:srgbClr val="000000"/>
                </a:solidFill>
                <a:latin typeface="Montaser Arabic"/>
                <a:ea typeface="Montaser Arabic"/>
                <a:cs typeface="Montaser Arabic"/>
                <a:sym typeface="Montaser Arabic"/>
              </a:rPr>
              <a:t>Hỗ trợ kết nối IMAP để truy xuất và đọc email từ máy chủ.</a:t>
            </a:r>
          </a:p>
          <a:p>
            <a:pPr algn="l">
              <a:lnSpc>
                <a:spcPts val="3900"/>
              </a:lnSpc>
            </a:pPr>
            <a:r>
              <a:rPr lang="en-US" sz="3000" b="true">
                <a:solidFill>
                  <a:srgbClr val="000000"/>
                </a:solidFill>
                <a:latin typeface="Montaser Arabic Bold"/>
                <a:ea typeface="Montaser Arabic Bold"/>
                <a:cs typeface="Montaser Arabic Bold"/>
                <a:sym typeface="Montaser Arabic Bold"/>
              </a:rPr>
              <a:t>MimeKit:</a:t>
            </a:r>
            <a:r>
              <a:rPr lang="en-US" sz="3000">
                <a:solidFill>
                  <a:srgbClr val="000000"/>
                </a:solidFill>
                <a:latin typeface="Montaser Arabic"/>
                <a:ea typeface="Montaser Arabic"/>
                <a:cs typeface="Montaser Arabic"/>
                <a:sym typeface="Montaser Arabic"/>
              </a:rPr>
              <a:t> Hỗ trợ quản lý cấu trúc và nội dung của email.</a:t>
            </a:r>
          </a:p>
          <a:p>
            <a:pPr algn="l">
              <a:lnSpc>
                <a:spcPts val="3900"/>
              </a:lnSpc>
              <a:spcBef>
                <a:spcPct val="0"/>
              </a:spcBef>
            </a:pPr>
            <a:r>
              <a:rPr lang="en-US" b="true" sz="3000">
                <a:solidFill>
                  <a:srgbClr val="000000"/>
                </a:solidFill>
                <a:latin typeface="Montaser Arabic Bold"/>
                <a:ea typeface="Montaser Arabic Bold"/>
                <a:cs typeface="Montaser Arabic Bold"/>
                <a:sym typeface="Montaser Arabic Bold"/>
              </a:rPr>
              <a:t>System.Windows.Forms: </a:t>
            </a:r>
            <a:r>
              <a:rPr lang="en-US" sz="3000">
                <a:solidFill>
                  <a:srgbClr val="000000"/>
                </a:solidFill>
                <a:latin typeface="Montaser Arabic"/>
                <a:ea typeface="Montaser Arabic"/>
                <a:cs typeface="Montaser Arabic"/>
                <a:sym typeface="Montaser Arabic"/>
              </a:rPr>
              <a:t>Tạo giao diện người dùng cho ứng dụng, bao gồm các thành phần như bảng hiển thị, nút bấm, và ô nhập liệu.</a:t>
            </a:r>
          </a:p>
        </p:txBody>
      </p:sp>
      <p:sp>
        <p:nvSpPr>
          <p:cNvPr name="TextBox 5" id="5"/>
          <p:cNvSpPr txBox="true"/>
          <p:nvPr/>
        </p:nvSpPr>
        <p:spPr>
          <a:xfrm rot="0">
            <a:off x="1417391" y="2101229"/>
            <a:ext cx="5378413"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Thư viện sử dụng chính:</a:t>
            </a:r>
          </a:p>
        </p:txBody>
      </p:sp>
      <p:sp>
        <p:nvSpPr>
          <p:cNvPr name="TextBox 6" id="6"/>
          <p:cNvSpPr txBox="true"/>
          <p:nvPr/>
        </p:nvSpPr>
        <p:spPr>
          <a:xfrm rot="0">
            <a:off x="1417391" y="5422867"/>
            <a:ext cx="4932108"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Các thành phần chính:</a:t>
            </a:r>
          </a:p>
        </p:txBody>
      </p:sp>
      <p:sp>
        <p:nvSpPr>
          <p:cNvPr name="TextBox 7" id="7"/>
          <p:cNvSpPr txBox="true"/>
          <p:nvPr/>
        </p:nvSpPr>
        <p:spPr>
          <a:xfrm rot="0">
            <a:off x="1417391" y="6291547"/>
            <a:ext cx="15841909" cy="1971675"/>
          </a:xfrm>
          <a:prstGeom prst="rect">
            <a:avLst/>
          </a:prstGeom>
        </p:spPr>
        <p:txBody>
          <a:bodyPr anchor="t" rtlCol="false" tIns="0" lIns="0" bIns="0" rIns="0">
            <a:spAutoFit/>
          </a:bodyPr>
          <a:lstStyle/>
          <a:p>
            <a:pPr algn="l">
              <a:lnSpc>
                <a:spcPts val="3900"/>
              </a:lnSpc>
            </a:pPr>
            <a:r>
              <a:rPr lang="en-US" sz="3000" b="true">
                <a:solidFill>
                  <a:srgbClr val="000000"/>
                </a:solidFill>
                <a:latin typeface="Montaser Arabic Bold"/>
                <a:ea typeface="Montaser Arabic Bold"/>
                <a:cs typeface="Montaser Arabic Bold"/>
                <a:sym typeface="Montaser Arabic Bold"/>
              </a:rPr>
              <a:t>ImapClient:</a:t>
            </a:r>
            <a:r>
              <a:rPr lang="en-US" sz="3000">
                <a:solidFill>
                  <a:srgbClr val="000000"/>
                </a:solidFill>
                <a:latin typeface="Montaser Arabic"/>
                <a:ea typeface="Montaser Arabic"/>
                <a:cs typeface="Montaser Arabic"/>
                <a:sym typeface="Montaser Arabic"/>
              </a:rPr>
              <a:t> Kết nối đến máy chủ email qua giao thức IMAP để truy xuất email.</a:t>
            </a:r>
          </a:p>
          <a:p>
            <a:pPr algn="l">
              <a:lnSpc>
                <a:spcPts val="3900"/>
              </a:lnSpc>
            </a:pPr>
            <a:r>
              <a:rPr lang="en-US" sz="3000" b="true">
                <a:solidFill>
                  <a:srgbClr val="000000"/>
                </a:solidFill>
                <a:latin typeface="Montaser Arabic Bold"/>
                <a:ea typeface="Montaser Arabic Bold"/>
                <a:cs typeface="Montaser Arabic Bold"/>
                <a:sym typeface="Montaser Arabic Bold"/>
              </a:rPr>
              <a:t>SearchQuery:</a:t>
            </a:r>
            <a:r>
              <a:rPr lang="en-US" sz="3000">
                <a:solidFill>
                  <a:srgbClr val="000000"/>
                </a:solidFill>
                <a:latin typeface="Montaser Arabic"/>
                <a:ea typeface="Montaser Arabic"/>
                <a:cs typeface="Montaser Arabic"/>
                <a:sym typeface="Montaser Arabic"/>
              </a:rPr>
              <a:t> Tìm kiếm email dựa trên thời gian nhận.</a:t>
            </a:r>
          </a:p>
          <a:p>
            <a:pPr algn="l">
              <a:lnSpc>
                <a:spcPts val="3900"/>
              </a:lnSpc>
              <a:spcBef>
                <a:spcPct val="0"/>
              </a:spcBef>
            </a:pPr>
            <a:r>
              <a:rPr lang="en-US" b="true" sz="3000">
                <a:solidFill>
                  <a:srgbClr val="000000"/>
                </a:solidFill>
                <a:latin typeface="Montaser Arabic Bold"/>
                <a:ea typeface="Montaser Arabic Bold"/>
                <a:cs typeface="Montaser Arabic Bold"/>
                <a:sym typeface="Montaser Arabic Bold"/>
              </a:rPr>
              <a:t>EmailInfo: </a:t>
            </a:r>
            <a:r>
              <a:rPr lang="en-US" sz="3000">
                <a:solidFill>
                  <a:srgbClr val="000000"/>
                </a:solidFill>
                <a:latin typeface="Montaser Arabic"/>
                <a:ea typeface="Montaser Arabic"/>
                <a:cs typeface="Montaser Arabic"/>
                <a:sym typeface="Montaser Arabic"/>
              </a:rPr>
              <a:t>Lớp chứa các thông tin về email, được sử dụng để hiển thị email trên giao diện (DataGridView).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94460" y="4348151"/>
            <a:ext cx="2285181" cy="2285181"/>
          </a:xfrm>
          <a:custGeom>
            <a:avLst/>
            <a:gdLst/>
            <a:ahLst/>
            <a:cxnLst/>
            <a:rect r="r" b="b" t="t" l="l"/>
            <a:pathLst>
              <a:path h="2285181" w="2285181">
                <a:moveTo>
                  <a:pt x="0" y="0"/>
                </a:moveTo>
                <a:lnTo>
                  <a:pt x="2285182" y="0"/>
                </a:lnTo>
                <a:lnTo>
                  <a:pt x="2285182" y="2285182"/>
                </a:lnTo>
                <a:lnTo>
                  <a:pt x="0" y="2285182"/>
                </a:lnTo>
                <a:lnTo>
                  <a:pt x="0" y="0"/>
                </a:lnTo>
                <a:close/>
              </a:path>
            </a:pathLst>
          </a:custGeom>
          <a:blipFill>
            <a:blip r:embed="rId4"/>
            <a:stretch>
              <a:fillRect l="0" t="0" r="0" b="0"/>
            </a:stretch>
          </a:blipFill>
        </p:spPr>
      </p:sp>
      <p:sp>
        <p:nvSpPr>
          <p:cNvPr name="Freeform 4" id="4"/>
          <p:cNvSpPr/>
          <p:nvPr/>
        </p:nvSpPr>
        <p:spPr>
          <a:xfrm flipH="false" flipV="false" rot="0">
            <a:off x="12299512" y="4348151"/>
            <a:ext cx="2285181" cy="2285181"/>
          </a:xfrm>
          <a:custGeom>
            <a:avLst/>
            <a:gdLst/>
            <a:ahLst/>
            <a:cxnLst/>
            <a:rect r="r" b="b" t="t" l="l"/>
            <a:pathLst>
              <a:path h="2285181" w="2285181">
                <a:moveTo>
                  <a:pt x="0" y="0"/>
                </a:moveTo>
                <a:lnTo>
                  <a:pt x="2285181" y="0"/>
                </a:lnTo>
                <a:lnTo>
                  <a:pt x="2285181" y="2285182"/>
                </a:lnTo>
                <a:lnTo>
                  <a:pt x="0" y="2285182"/>
                </a:lnTo>
                <a:lnTo>
                  <a:pt x="0" y="0"/>
                </a:lnTo>
                <a:close/>
              </a:path>
            </a:pathLst>
          </a:custGeom>
          <a:blipFill>
            <a:blip r:embed="rId5"/>
            <a:stretch>
              <a:fillRect l="0" t="0" r="0" b="0"/>
            </a:stretch>
          </a:blipFill>
        </p:spPr>
      </p:sp>
      <p:sp>
        <p:nvSpPr>
          <p:cNvPr name="TextBox 5" id="5"/>
          <p:cNvSpPr txBox="true"/>
          <p:nvPr/>
        </p:nvSpPr>
        <p:spPr>
          <a:xfrm rot="0">
            <a:off x="1028700" y="440361"/>
            <a:ext cx="4667580" cy="644525"/>
          </a:xfrm>
          <a:prstGeom prst="rect">
            <a:avLst/>
          </a:prstGeom>
        </p:spPr>
        <p:txBody>
          <a:bodyPr anchor="t" rtlCol="false" tIns="0" lIns="0" bIns="0" rIns="0">
            <a:spAutoFit/>
          </a:bodyPr>
          <a:lstStyle/>
          <a:p>
            <a:pPr algn="l">
              <a:lnSpc>
                <a:spcPts val="5199"/>
              </a:lnSpc>
              <a:spcBef>
                <a:spcPct val="0"/>
              </a:spcBef>
            </a:pPr>
            <a:r>
              <a:rPr lang="en-US" sz="3999">
                <a:solidFill>
                  <a:srgbClr val="000000"/>
                </a:solidFill>
                <a:latin typeface="Baloo"/>
                <a:ea typeface="Baloo"/>
                <a:cs typeface="Baloo"/>
                <a:sym typeface="Baloo"/>
              </a:rPr>
              <a:t>2. Giá trị và lợi ích</a:t>
            </a:r>
          </a:p>
        </p:txBody>
      </p:sp>
      <p:sp>
        <p:nvSpPr>
          <p:cNvPr name="TextBox 6" id="6"/>
          <p:cNvSpPr txBox="true"/>
          <p:nvPr/>
        </p:nvSpPr>
        <p:spPr>
          <a:xfrm rot="0">
            <a:off x="1028700" y="1942477"/>
            <a:ext cx="15777738" cy="981075"/>
          </a:xfrm>
          <a:prstGeom prst="rect">
            <a:avLst/>
          </a:prstGeom>
        </p:spPr>
        <p:txBody>
          <a:bodyPr anchor="t" rtlCol="false" tIns="0" lIns="0" bIns="0" rIns="0">
            <a:spAutoFit/>
          </a:bodyPr>
          <a:lstStyle/>
          <a:p>
            <a:pPr algn="l">
              <a:lnSpc>
                <a:spcPts val="3900"/>
              </a:lnSpc>
              <a:spcBef>
                <a:spcPct val="0"/>
              </a:spcBef>
            </a:pPr>
            <a:r>
              <a:rPr lang="en-US" sz="3000">
                <a:solidFill>
                  <a:srgbClr val="000000"/>
                </a:solidFill>
                <a:latin typeface="Montaser Arabic"/>
                <a:ea typeface="Montaser Arabic"/>
                <a:cs typeface="Montaser Arabic"/>
                <a:sym typeface="Montaser Arabic"/>
              </a:rPr>
              <a:t>Hỗ trợ người dùng truy cập và đọc email một cách tự động, tiện lợi trong các khoảng thời gian cụ thể mà không cần mở nhiều phần mềm email.</a:t>
            </a:r>
          </a:p>
        </p:txBody>
      </p:sp>
      <p:sp>
        <p:nvSpPr>
          <p:cNvPr name="TextBox 7" id="7"/>
          <p:cNvSpPr txBox="true"/>
          <p:nvPr/>
        </p:nvSpPr>
        <p:spPr>
          <a:xfrm rot="0">
            <a:off x="1028700" y="1216672"/>
            <a:ext cx="2031396"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Giá trị:</a:t>
            </a:r>
          </a:p>
        </p:txBody>
      </p:sp>
      <p:sp>
        <p:nvSpPr>
          <p:cNvPr name="TextBox 8" id="8"/>
          <p:cNvSpPr txBox="true"/>
          <p:nvPr/>
        </p:nvSpPr>
        <p:spPr>
          <a:xfrm rot="0">
            <a:off x="1028700" y="3327071"/>
            <a:ext cx="2031396"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Lợi ích:</a:t>
            </a:r>
          </a:p>
        </p:txBody>
      </p:sp>
      <p:sp>
        <p:nvSpPr>
          <p:cNvPr name="TextBox 9" id="9"/>
          <p:cNvSpPr txBox="true"/>
          <p:nvPr/>
        </p:nvSpPr>
        <p:spPr>
          <a:xfrm rot="0">
            <a:off x="912241" y="6604758"/>
            <a:ext cx="7449620" cy="1971675"/>
          </a:xfrm>
          <a:prstGeom prst="rect">
            <a:avLst/>
          </a:prstGeom>
        </p:spPr>
        <p:txBody>
          <a:bodyPr anchor="t" rtlCol="false" tIns="0" lIns="0" bIns="0" rIns="0">
            <a:spAutoFit/>
          </a:bodyPr>
          <a:lstStyle/>
          <a:p>
            <a:pPr algn="ctr">
              <a:lnSpc>
                <a:spcPts val="3900"/>
              </a:lnSpc>
              <a:spcBef>
                <a:spcPct val="0"/>
              </a:spcBef>
            </a:pPr>
            <a:r>
              <a:rPr lang="en-US" sz="3000">
                <a:solidFill>
                  <a:srgbClr val="000000"/>
                </a:solidFill>
                <a:latin typeface="Montaser Arabic"/>
                <a:ea typeface="Montaser Arabic"/>
                <a:cs typeface="Montaser Arabic"/>
                <a:sym typeface="Montaser Arabic"/>
              </a:rPr>
              <a:t>Đọc lại các email trong một khung thời gian nhất định, chẳng hạn như kiểm tra lại lịch sử email hoặc tìm kiếm thông tin cụ thể.</a:t>
            </a:r>
          </a:p>
        </p:txBody>
      </p:sp>
      <p:sp>
        <p:nvSpPr>
          <p:cNvPr name="TextBox 10" id="10"/>
          <p:cNvSpPr txBox="true"/>
          <p:nvPr/>
        </p:nvSpPr>
        <p:spPr>
          <a:xfrm rot="0">
            <a:off x="10472013" y="6604758"/>
            <a:ext cx="5940179" cy="1971675"/>
          </a:xfrm>
          <a:prstGeom prst="rect">
            <a:avLst/>
          </a:prstGeom>
        </p:spPr>
        <p:txBody>
          <a:bodyPr anchor="t" rtlCol="false" tIns="0" lIns="0" bIns="0" rIns="0">
            <a:spAutoFit/>
          </a:bodyPr>
          <a:lstStyle/>
          <a:p>
            <a:pPr algn="ctr">
              <a:lnSpc>
                <a:spcPts val="3900"/>
              </a:lnSpc>
              <a:spcBef>
                <a:spcPct val="0"/>
              </a:spcBef>
            </a:pPr>
            <a:r>
              <a:rPr lang="en-US" sz="3000">
                <a:solidFill>
                  <a:srgbClr val="000000"/>
                </a:solidFill>
                <a:latin typeface="Montaser Arabic"/>
                <a:ea typeface="Montaser Arabic"/>
                <a:cs typeface="Montaser Arabic"/>
                <a:sym typeface="Montaser Arabic"/>
              </a:rPr>
              <a:t>Dễ sử dụng: Người dùng dễ dàng nhập thông tin, chọn thời gian, và xem email qua giao diện trực quan.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2989" t="67035" r="0" b="0"/>
          <a:stretch>
            <a:fillRect/>
          </a:stretch>
        </p:blipFill>
        <p:spPr>
          <a:xfrm flipH="false" flipV="false" rot="-10800000">
            <a:off x="0" y="-32502"/>
            <a:ext cx="3468258" cy="3089052"/>
          </a:xfrm>
          <a:prstGeom prst="rect">
            <a:avLst/>
          </a:prstGeom>
        </p:spPr>
      </p:pic>
      <p:pic>
        <p:nvPicPr>
          <p:cNvPr name="Picture 3" id="3"/>
          <p:cNvPicPr>
            <a:picLocks noChangeAspect="true"/>
          </p:cNvPicPr>
          <p:nvPr/>
        </p:nvPicPr>
        <p:blipFill>
          <a:blip r:embed="rId3"/>
          <a:srcRect l="70477" t="23497" r="0" b="0"/>
          <a:stretch>
            <a:fillRect/>
          </a:stretch>
        </p:blipFill>
        <p:spPr>
          <a:xfrm flipH="true" flipV="false" rot="-5400000">
            <a:off x="12514025" y="4513025"/>
            <a:ext cx="3215480" cy="8332470"/>
          </a:xfrm>
          <a:prstGeom prst="rect">
            <a:avLst/>
          </a:prstGeom>
        </p:spPr>
      </p:pic>
      <p:sp>
        <p:nvSpPr>
          <p:cNvPr name="TextBox 4" id="4"/>
          <p:cNvSpPr txBox="true"/>
          <p:nvPr/>
        </p:nvSpPr>
        <p:spPr>
          <a:xfrm rot="0">
            <a:off x="3219027" y="687387"/>
            <a:ext cx="6248234" cy="644525"/>
          </a:xfrm>
          <a:prstGeom prst="rect">
            <a:avLst/>
          </a:prstGeom>
        </p:spPr>
        <p:txBody>
          <a:bodyPr anchor="t" rtlCol="false" tIns="0" lIns="0" bIns="0" rIns="0">
            <a:spAutoFit/>
          </a:bodyPr>
          <a:lstStyle/>
          <a:p>
            <a:pPr algn="just">
              <a:lnSpc>
                <a:spcPts val="5199"/>
              </a:lnSpc>
              <a:spcBef>
                <a:spcPct val="0"/>
              </a:spcBef>
            </a:pPr>
            <a:r>
              <a:rPr lang="en-US" sz="3999">
                <a:solidFill>
                  <a:srgbClr val="000000"/>
                </a:solidFill>
                <a:latin typeface="Baloo"/>
                <a:ea typeface="Baloo"/>
                <a:cs typeface="Baloo"/>
                <a:sym typeface="Baloo"/>
              </a:rPr>
              <a:t>3. Mục tiêu của ứng dụng</a:t>
            </a:r>
          </a:p>
        </p:txBody>
      </p:sp>
      <p:sp>
        <p:nvSpPr>
          <p:cNvPr name="TextBox 5" id="5"/>
          <p:cNvSpPr txBox="true"/>
          <p:nvPr/>
        </p:nvSpPr>
        <p:spPr>
          <a:xfrm rot="0">
            <a:off x="1028700" y="2504521"/>
            <a:ext cx="16368388" cy="5934075"/>
          </a:xfrm>
          <a:prstGeom prst="rect">
            <a:avLst/>
          </a:prstGeom>
        </p:spPr>
        <p:txBody>
          <a:bodyPr anchor="t" rtlCol="false" tIns="0" lIns="0" bIns="0" rIns="0">
            <a:spAutoFit/>
          </a:bodyPr>
          <a:lstStyle/>
          <a:p>
            <a:pPr algn="l">
              <a:lnSpc>
                <a:spcPts val="3900"/>
              </a:lnSpc>
            </a:pPr>
            <a:r>
              <a:rPr lang="en-US" sz="3000">
                <a:solidFill>
                  <a:srgbClr val="000000"/>
                </a:solidFill>
                <a:latin typeface="Montaser Arabic"/>
                <a:ea typeface="Montaser Arabic"/>
                <a:cs typeface="Montaser Arabic"/>
                <a:sym typeface="Montaser Arabic"/>
              </a:rPr>
              <a:t>Cung cấp công cụ tiện lợi cho việc đọc email theo khoảng thời gian, đặc biệt hỗ trợ những người dùng cần truy xuất lịch sử email.</a:t>
            </a:r>
          </a:p>
          <a:p>
            <a:pPr algn="l">
              <a:lnSpc>
                <a:spcPts val="3900"/>
              </a:lnSpc>
            </a:pPr>
          </a:p>
          <a:p>
            <a:pPr algn="l">
              <a:lnSpc>
                <a:spcPts val="3900"/>
              </a:lnSpc>
            </a:pPr>
            <a:r>
              <a:rPr lang="en-US" sz="3000">
                <a:solidFill>
                  <a:srgbClr val="000000"/>
                </a:solidFill>
                <a:latin typeface="Montaser Arabic"/>
                <a:ea typeface="Montaser Arabic"/>
                <a:cs typeface="Montaser Arabic"/>
                <a:sym typeface="Montaser Arabic"/>
              </a:rPr>
              <a:t>Đảm bảo trải nghiệm người dùng: Ứng dụng cung cấp giao diện thân thiện, cho phép người dùng nhanh chóng truy cập và đọc nội dung email.</a:t>
            </a:r>
          </a:p>
          <a:p>
            <a:pPr algn="l">
              <a:lnSpc>
                <a:spcPts val="3900"/>
              </a:lnSpc>
            </a:pPr>
          </a:p>
          <a:p>
            <a:pPr algn="l">
              <a:lnSpc>
                <a:spcPts val="3900"/>
              </a:lnSpc>
            </a:pPr>
            <a:r>
              <a:rPr lang="en-US" sz="3000">
                <a:solidFill>
                  <a:srgbClr val="000000"/>
                </a:solidFill>
                <a:latin typeface="Montaser Arabic"/>
                <a:ea typeface="Montaser Arabic"/>
                <a:cs typeface="Montaser Arabic"/>
                <a:sym typeface="Montaser Arabic"/>
              </a:rPr>
              <a:t>Bảo mật: Chỉ yêu cầu mật khẩu ứng dụng cho tài khoản Gmail và kết nối an toàn qua SSL.</a:t>
            </a:r>
          </a:p>
          <a:p>
            <a:pPr algn="l">
              <a:lnSpc>
                <a:spcPts val="3900"/>
              </a:lnSpc>
            </a:pPr>
          </a:p>
          <a:p>
            <a:pPr algn="l">
              <a:lnSpc>
                <a:spcPts val="3900"/>
              </a:lnSpc>
            </a:pPr>
            <a:r>
              <a:rPr lang="en-US" sz="3000">
                <a:solidFill>
                  <a:srgbClr val="000000"/>
                </a:solidFill>
                <a:latin typeface="Montaser Arabic"/>
                <a:ea typeface="Montaser Arabic"/>
                <a:cs typeface="Montaser Arabic"/>
                <a:sym typeface="Montaser Arabic"/>
              </a:rPr>
              <a:t>Linh hoạt: Cho phép người dùng tùy chọn thời gian tìm kiếm email và truy xuất nhiều email một cách dễ dàng.</a:t>
            </a:r>
          </a:p>
          <a:p>
            <a:pPr algn="l">
              <a:lnSpc>
                <a:spcPts val="39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877638" y="-1199339"/>
            <a:ext cx="6925457" cy="4700654"/>
          </a:xfrm>
          <a:prstGeom prst="rect">
            <a:avLst/>
          </a:prstGeom>
        </p:spPr>
      </p:pic>
      <p:sp>
        <p:nvSpPr>
          <p:cNvPr name="TextBox 4" id="4"/>
          <p:cNvSpPr txBox="true"/>
          <p:nvPr/>
        </p:nvSpPr>
        <p:spPr>
          <a:xfrm rot="0">
            <a:off x="2585090" y="990600"/>
            <a:ext cx="8930769" cy="644525"/>
          </a:xfrm>
          <a:prstGeom prst="rect">
            <a:avLst/>
          </a:prstGeom>
        </p:spPr>
        <p:txBody>
          <a:bodyPr anchor="t" rtlCol="false" tIns="0" lIns="0" bIns="0" rIns="0">
            <a:spAutoFit/>
          </a:bodyPr>
          <a:lstStyle/>
          <a:p>
            <a:pPr algn="just">
              <a:lnSpc>
                <a:spcPts val="5199"/>
              </a:lnSpc>
              <a:spcBef>
                <a:spcPct val="0"/>
              </a:spcBef>
            </a:pPr>
            <a:r>
              <a:rPr lang="en-US" sz="3999">
                <a:solidFill>
                  <a:srgbClr val="000000"/>
                </a:solidFill>
                <a:latin typeface="Baloo"/>
                <a:ea typeface="Baloo"/>
                <a:cs typeface="Baloo"/>
                <a:sym typeface="Baloo"/>
              </a:rPr>
              <a:t>4. Kết luận và định hướng phát triển</a:t>
            </a:r>
          </a:p>
        </p:txBody>
      </p:sp>
      <p:sp>
        <p:nvSpPr>
          <p:cNvPr name="TextBox 5" id="5"/>
          <p:cNvSpPr txBox="true"/>
          <p:nvPr/>
        </p:nvSpPr>
        <p:spPr>
          <a:xfrm rot="0">
            <a:off x="1195897" y="2932113"/>
            <a:ext cx="14983829" cy="981075"/>
          </a:xfrm>
          <a:prstGeom prst="rect">
            <a:avLst/>
          </a:prstGeom>
        </p:spPr>
        <p:txBody>
          <a:bodyPr anchor="t" rtlCol="false" tIns="0" lIns="0" bIns="0" rIns="0">
            <a:spAutoFit/>
          </a:bodyPr>
          <a:lstStyle/>
          <a:p>
            <a:pPr algn="l">
              <a:lnSpc>
                <a:spcPts val="3900"/>
              </a:lnSpc>
            </a:pPr>
            <a:r>
              <a:rPr lang="en-US" sz="3000">
                <a:solidFill>
                  <a:srgbClr val="000000"/>
                </a:solidFill>
                <a:latin typeface="Montaser Arabic"/>
                <a:ea typeface="Montaser Arabic"/>
                <a:cs typeface="Montaser Arabic"/>
                <a:sym typeface="Montaser Arabic"/>
              </a:rPr>
              <a:t>Ứng dụng đọc email hỗ trợ người dùng truy xuất email trong khoảng thời gian nhất định, hiển thị dữ liệu trên giao diện, giúp quản lý và đọc email thuận tiện.</a:t>
            </a:r>
          </a:p>
        </p:txBody>
      </p:sp>
      <p:sp>
        <p:nvSpPr>
          <p:cNvPr name="TextBox 6" id="6"/>
          <p:cNvSpPr txBox="true"/>
          <p:nvPr/>
        </p:nvSpPr>
        <p:spPr>
          <a:xfrm rot="0">
            <a:off x="1195897" y="1995488"/>
            <a:ext cx="5378413" cy="565150"/>
          </a:xfrm>
          <a:prstGeom prst="rect">
            <a:avLst/>
          </a:prstGeom>
        </p:spPr>
        <p:txBody>
          <a:bodyPr anchor="t" rtlCol="false" tIns="0" lIns="0" bIns="0" rIns="0">
            <a:spAutoFit/>
          </a:bodyPr>
          <a:lstStyle/>
          <a:p>
            <a:pPr algn="l">
              <a:lnSpc>
                <a:spcPts val="4550"/>
              </a:lnSpc>
              <a:spcBef>
                <a:spcPct val="0"/>
              </a:spcBef>
            </a:pPr>
            <a:r>
              <a:rPr lang="en-US" sz="3500">
                <a:solidFill>
                  <a:srgbClr val="000000"/>
                </a:solidFill>
                <a:latin typeface="Baloo"/>
                <a:ea typeface="Baloo"/>
                <a:cs typeface="Baloo"/>
                <a:sym typeface="Baloo"/>
              </a:rPr>
              <a:t>Kết luận:</a:t>
            </a:r>
          </a:p>
        </p:txBody>
      </p:sp>
      <p:sp>
        <p:nvSpPr>
          <p:cNvPr name="TextBox 7" id="7"/>
          <p:cNvSpPr txBox="true"/>
          <p:nvPr/>
        </p:nvSpPr>
        <p:spPr>
          <a:xfrm rot="0">
            <a:off x="1195897" y="4227512"/>
            <a:ext cx="5378413" cy="565150"/>
          </a:xfrm>
          <a:prstGeom prst="rect">
            <a:avLst/>
          </a:prstGeom>
        </p:spPr>
        <p:txBody>
          <a:bodyPr anchor="t" rtlCol="false" tIns="0" lIns="0" bIns="0" rIns="0">
            <a:spAutoFit/>
          </a:bodyPr>
          <a:lstStyle/>
          <a:p>
            <a:pPr algn="l">
              <a:lnSpc>
                <a:spcPts val="4550"/>
              </a:lnSpc>
              <a:spcBef>
                <a:spcPct val="0"/>
              </a:spcBef>
            </a:pPr>
            <a:r>
              <a:rPr lang="en-US" sz="3500">
                <a:solidFill>
                  <a:srgbClr val="000000"/>
                </a:solidFill>
                <a:latin typeface="Baloo"/>
                <a:ea typeface="Baloo"/>
                <a:cs typeface="Baloo"/>
                <a:sym typeface="Baloo"/>
              </a:rPr>
              <a:t>Định hướng phát triển:</a:t>
            </a:r>
          </a:p>
        </p:txBody>
      </p:sp>
      <p:sp>
        <p:nvSpPr>
          <p:cNvPr name="TextBox 8" id="8"/>
          <p:cNvSpPr txBox="true"/>
          <p:nvPr/>
        </p:nvSpPr>
        <p:spPr>
          <a:xfrm rot="0">
            <a:off x="1195897" y="5164137"/>
            <a:ext cx="16481780" cy="2962275"/>
          </a:xfrm>
          <a:prstGeom prst="rect">
            <a:avLst/>
          </a:prstGeom>
        </p:spPr>
        <p:txBody>
          <a:bodyPr anchor="t" rtlCol="false" tIns="0" lIns="0" bIns="0" rIns="0">
            <a:spAutoFit/>
          </a:bodyPr>
          <a:lstStyle/>
          <a:p>
            <a:pPr algn="l">
              <a:lnSpc>
                <a:spcPts val="3900"/>
              </a:lnSpc>
            </a:pPr>
            <a:r>
              <a:rPr lang="en-US" sz="3000">
                <a:solidFill>
                  <a:srgbClr val="000000"/>
                </a:solidFill>
                <a:latin typeface="Montaser Arabic"/>
                <a:ea typeface="Montaser Arabic"/>
                <a:cs typeface="Montaser Arabic"/>
                <a:sym typeface="Montaser Arabic"/>
              </a:rPr>
              <a:t>Hỗ trợ nhiều máy chủ email: Mở rộng kết nối đến các máy chủ IMAP khác ngoài Gmail.</a:t>
            </a:r>
          </a:p>
          <a:p>
            <a:pPr algn="l">
              <a:lnSpc>
                <a:spcPts val="3900"/>
              </a:lnSpc>
            </a:pPr>
            <a:r>
              <a:rPr lang="en-US" sz="3000">
                <a:solidFill>
                  <a:srgbClr val="000000"/>
                </a:solidFill>
                <a:latin typeface="Montaser Arabic"/>
                <a:ea typeface="Montaser Arabic"/>
                <a:cs typeface="Montaser Arabic"/>
                <a:sym typeface="Montaser Arabic"/>
              </a:rPr>
              <a:t>Cải tiến giao diện: Thêm các tùy chọn lọc email nâng cao, chẳng hạn như lọc theo người gửi hoặc từ khóa.</a:t>
            </a:r>
          </a:p>
          <a:p>
            <a:pPr algn="l">
              <a:lnSpc>
                <a:spcPts val="3900"/>
              </a:lnSpc>
            </a:pPr>
            <a:r>
              <a:rPr lang="en-US" sz="3000">
                <a:solidFill>
                  <a:srgbClr val="000000"/>
                </a:solidFill>
                <a:latin typeface="Montaser Arabic"/>
                <a:ea typeface="Montaser Arabic"/>
                <a:cs typeface="Montaser Arabic"/>
                <a:sym typeface="Montaser Arabic"/>
              </a:rPr>
              <a:t>Thêm tính năng quản lý và xử lý email: Cho phép đánh dấu email, chuyển tiếp hoặc lưu trữ email ngay từ ứng dụng, đáp ứng nhu cầu quản lý email hiệu quả hơn.</a:t>
            </a:r>
          </a:p>
          <a:p>
            <a:pPr algn="l">
              <a:lnSpc>
                <a:spcPts val="3900"/>
              </a:lnSpc>
            </a:pPr>
            <a:r>
              <a:rPr lang="en-US" sz="3000">
                <a:solidFill>
                  <a:srgbClr val="000000"/>
                </a:solidFill>
                <a:latin typeface="Montaser Arabic"/>
                <a:ea typeface="Montaser Arabic"/>
                <a:cs typeface="Montaser Arabic"/>
                <a:sym typeface="Montaser Arabic"/>
              </a:rPr>
              <a:t>Nâng cao bảo mật: Mã hóa thông tin đăng nhập đảm bảo mức độ bảo mật tối đa.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0090262">
            <a:off x="-2969613" y="5184636"/>
            <a:ext cx="8774007" cy="7633386"/>
          </a:xfrm>
          <a:custGeom>
            <a:avLst/>
            <a:gdLst/>
            <a:ahLst/>
            <a:cxnLst/>
            <a:rect r="r" b="b" t="t" l="l"/>
            <a:pathLst>
              <a:path h="7633386" w="8774007">
                <a:moveTo>
                  <a:pt x="0" y="0"/>
                </a:moveTo>
                <a:lnTo>
                  <a:pt x="8774007" y="0"/>
                </a:lnTo>
                <a:lnTo>
                  <a:pt x="8774007" y="7633386"/>
                </a:lnTo>
                <a:lnTo>
                  <a:pt x="0" y="7633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81237" y="1906649"/>
            <a:ext cx="15242516" cy="7735577"/>
          </a:xfrm>
          <a:custGeom>
            <a:avLst/>
            <a:gdLst/>
            <a:ahLst/>
            <a:cxnLst/>
            <a:rect r="r" b="b" t="t" l="l"/>
            <a:pathLst>
              <a:path h="7735577" w="15242516">
                <a:moveTo>
                  <a:pt x="0" y="0"/>
                </a:moveTo>
                <a:lnTo>
                  <a:pt x="15242517" y="0"/>
                </a:lnTo>
                <a:lnTo>
                  <a:pt x="15242517" y="7735577"/>
                </a:lnTo>
                <a:lnTo>
                  <a:pt x="0" y="7735577"/>
                </a:lnTo>
                <a:lnTo>
                  <a:pt x="0" y="0"/>
                </a:lnTo>
                <a:close/>
              </a:path>
            </a:pathLst>
          </a:custGeom>
          <a:blipFill>
            <a:blip r:embed="rId4"/>
            <a:stretch>
              <a:fillRect l="0" t="0" r="0" b="0"/>
            </a:stretch>
          </a:blipFill>
        </p:spPr>
      </p:sp>
      <p:sp>
        <p:nvSpPr>
          <p:cNvPr name="TextBox 4" id="4"/>
          <p:cNvSpPr txBox="true"/>
          <p:nvPr/>
        </p:nvSpPr>
        <p:spPr>
          <a:xfrm rot="0">
            <a:off x="1781237" y="990600"/>
            <a:ext cx="3503176"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7.Form đọc email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0"/>
            <a:ext cx="6925457" cy="4700654"/>
          </a:xfrm>
          <a:prstGeom prst="rect">
            <a:avLst/>
          </a:prstGeom>
        </p:spPr>
      </p:pic>
      <p:sp>
        <p:nvSpPr>
          <p:cNvPr name="TextBox 3" id="3"/>
          <p:cNvSpPr txBox="true"/>
          <p:nvPr/>
        </p:nvSpPr>
        <p:spPr>
          <a:xfrm rot="0">
            <a:off x="5644574" y="2009014"/>
            <a:ext cx="6998851" cy="714375"/>
          </a:xfrm>
          <a:prstGeom prst="rect">
            <a:avLst/>
          </a:prstGeom>
        </p:spPr>
        <p:txBody>
          <a:bodyPr anchor="t" rtlCol="false" tIns="0" lIns="0" bIns="0" rIns="0">
            <a:spAutoFit/>
          </a:bodyPr>
          <a:lstStyle/>
          <a:p>
            <a:pPr algn="ctr">
              <a:lnSpc>
                <a:spcPts val="5849"/>
              </a:lnSpc>
              <a:spcBef>
                <a:spcPct val="0"/>
              </a:spcBef>
            </a:pPr>
            <a:r>
              <a:rPr lang="en-US" sz="4499">
                <a:solidFill>
                  <a:srgbClr val="000000"/>
                </a:solidFill>
                <a:latin typeface="Baloo"/>
                <a:ea typeface="Baloo"/>
                <a:cs typeface="Baloo"/>
                <a:sym typeface="Baloo"/>
              </a:rPr>
              <a:t>Tài khoản hỗ trợ chạy code</a:t>
            </a:r>
          </a:p>
        </p:txBody>
      </p:sp>
      <p:sp>
        <p:nvSpPr>
          <p:cNvPr name="TextBox 4" id="4"/>
          <p:cNvSpPr txBox="true"/>
          <p:nvPr/>
        </p:nvSpPr>
        <p:spPr>
          <a:xfrm rot="0">
            <a:off x="5595903" y="4331452"/>
            <a:ext cx="7047522" cy="3785240"/>
          </a:xfrm>
          <a:prstGeom prst="rect">
            <a:avLst/>
          </a:prstGeom>
        </p:spPr>
        <p:txBody>
          <a:bodyPr anchor="t" rtlCol="false" tIns="0" lIns="0" bIns="0" rIns="0">
            <a:spAutoFit/>
          </a:bodyPr>
          <a:lstStyle/>
          <a:p>
            <a:pPr algn="ctr">
              <a:lnSpc>
                <a:spcPts val="6017"/>
              </a:lnSpc>
            </a:pPr>
            <a:r>
              <a:rPr lang="en-US" sz="4628">
                <a:solidFill>
                  <a:srgbClr val="000000"/>
                </a:solidFill>
                <a:latin typeface="Baloo"/>
                <a:ea typeface="Baloo"/>
                <a:cs typeface="Baloo"/>
                <a:sym typeface="Baloo"/>
              </a:rPr>
              <a:t>TK: bumber1x@gmail.com</a:t>
            </a:r>
          </a:p>
          <a:p>
            <a:pPr algn="ctr">
              <a:lnSpc>
                <a:spcPts val="6017"/>
              </a:lnSpc>
            </a:pPr>
            <a:r>
              <a:rPr lang="en-US" sz="4628">
                <a:solidFill>
                  <a:srgbClr val="000000"/>
                </a:solidFill>
                <a:latin typeface="Baloo"/>
                <a:ea typeface="Baloo"/>
                <a:cs typeface="Baloo"/>
                <a:sym typeface="Baloo"/>
              </a:rPr>
              <a:t>Mk: bwjp daqp ebea sgrt</a:t>
            </a:r>
          </a:p>
          <a:p>
            <a:pPr algn="ctr">
              <a:lnSpc>
                <a:spcPts val="6017"/>
              </a:lnSpc>
            </a:pPr>
          </a:p>
          <a:p>
            <a:pPr algn="ctr">
              <a:lnSpc>
                <a:spcPts val="6017"/>
              </a:lnSpc>
            </a:pPr>
            <a:r>
              <a:rPr lang="en-US" sz="4628">
                <a:solidFill>
                  <a:srgbClr val="000000"/>
                </a:solidFill>
                <a:latin typeface="Baloo"/>
                <a:ea typeface="Baloo"/>
                <a:cs typeface="Baloo"/>
                <a:sym typeface="Baloo"/>
              </a:rPr>
              <a:t>TK: bumber2x@gmail.com</a:t>
            </a:r>
          </a:p>
          <a:p>
            <a:pPr algn="ctr">
              <a:lnSpc>
                <a:spcPts val="6017"/>
              </a:lnSpc>
              <a:spcBef>
                <a:spcPct val="0"/>
              </a:spcBef>
            </a:pPr>
            <a:r>
              <a:rPr lang="en-US" sz="4628">
                <a:solidFill>
                  <a:srgbClr val="000000"/>
                </a:solidFill>
                <a:latin typeface="Baloo"/>
                <a:ea typeface="Baloo"/>
                <a:cs typeface="Baloo"/>
                <a:sym typeface="Baloo"/>
              </a:rPr>
              <a:t>Mk: sjux mahw ndoz qegg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4499355" y="-533795"/>
            <a:ext cx="9289290" cy="10369815"/>
          </a:xfrm>
          <a:prstGeom prst="rect">
            <a:avLst/>
          </a:prstGeom>
        </p:spPr>
      </p:pic>
      <p:sp>
        <p:nvSpPr>
          <p:cNvPr name="TextBox 3" id="3"/>
          <p:cNvSpPr txBox="true"/>
          <p:nvPr/>
        </p:nvSpPr>
        <p:spPr>
          <a:xfrm rot="0">
            <a:off x="4421807" y="4057906"/>
            <a:ext cx="9444385"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Baloo"/>
                <a:ea typeface="Baloo"/>
                <a:cs typeface="Baloo"/>
                <a:sym typeface="Baloo"/>
              </a:rPr>
              <a:t>Demo Code</a:t>
            </a:r>
          </a:p>
        </p:txBody>
      </p:sp>
      <p:pic>
        <p:nvPicPr>
          <p:cNvPr name="Picture 4" id="4"/>
          <p:cNvPicPr>
            <a:picLocks noChangeAspect="true"/>
          </p:cNvPicPr>
          <p:nvPr/>
        </p:nvPicPr>
        <p:blipFill>
          <a:blip r:embed="rId3"/>
          <a:srcRect l="62989" t="67035" r="0" b="0"/>
          <a:stretch>
            <a:fillRect/>
          </a:stretch>
        </p:blipFill>
        <p:spPr>
          <a:xfrm flipH="false" flipV="false" rot="5400000">
            <a:off x="-202103" y="6179918"/>
            <a:ext cx="4312936" cy="384137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1640279" y="-4239083"/>
            <a:ext cx="8152651" cy="8478165"/>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4499355" y="-533795"/>
            <a:ext cx="9289290" cy="10369815"/>
          </a:xfrm>
          <a:prstGeom prst="rect">
            <a:avLst/>
          </a:prstGeom>
        </p:spPr>
      </p:pic>
      <p:grpSp>
        <p:nvGrpSpPr>
          <p:cNvPr name="Group 3" id="3"/>
          <p:cNvGrpSpPr/>
          <p:nvPr/>
        </p:nvGrpSpPr>
        <p:grpSpPr>
          <a:xfrm rot="0">
            <a:off x="4421807" y="4061081"/>
            <a:ext cx="9444385" cy="2164839"/>
            <a:chOff x="0" y="0"/>
            <a:chExt cx="12592514" cy="2886452"/>
          </a:xfrm>
        </p:grpSpPr>
        <p:sp>
          <p:nvSpPr>
            <p:cNvPr name="TextBox 4" id="4"/>
            <p:cNvSpPr txBox="true"/>
            <p:nvPr/>
          </p:nvSpPr>
          <p:spPr>
            <a:xfrm rot="0">
              <a:off x="0" y="-4233"/>
              <a:ext cx="12592514" cy="1828800"/>
            </a:xfrm>
            <a:prstGeom prst="rect">
              <a:avLst/>
            </a:prstGeom>
          </p:spPr>
          <p:txBody>
            <a:bodyPr anchor="t" rtlCol="false" tIns="0" lIns="0" bIns="0" rIns="0">
              <a:spAutoFit/>
            </a:bodyPr>
            <a:lstStyle/>
            <a:p>
              <a:pPr algn="ctr">
                <a:lnSpc>
                  <a:spcPts val="10800"/>
                </a:lnSpc>
              </a:pPr>
              <a:r>
                <a:rPr lang="en-US" sz="9000">
                  <a:solidFill>
                    <a:srgbClr val="000000"/>
                  </a:solidFill>
                  <a:latin typeface="Baloo"/>
                  <a:ea typeface="Baloo"/>
                  <a:cs typeface="Baloo"/>
                  <a:sym typeface="Baloo"/>
                </a:rPr>
                <a:t>Xin cảm ơn!</a:t>
              </a:r>
            </a:p>
          </p:txBody>
        </p:sp>
        <p:sp>
          <p:nvSpPr>
            <p:cNvPr name="TextBox 5" id="5"/>
            <p:cNvSpPr txBox="true"/>
            <p:nvPr/>
          </p:nvSpPr>
          <p:spPr>
            <a:xfrm rot="0">
              <a:off x="0" y="2191127"/>
              <a:ext cx="12592514" cy="661458"/>
            </a:xfrm>
            <a:prstGeom prst="rect">
              <a:avLst/>
            </a:prstGeom>
          </p:spPr>
          <p:txBody>
            <a:bodyPr anchor="t" rtlCol="false" tIns="0" lIns="0" bIns="0" rIns="0">
              <a:spAutoFit/>
            </a:bodyPr>
            <a:lstStyle/>
            <a:p>
              <a:pPr algn="ctr">
                <a:lnSpc>
                  <a:spcPts val="4062"/>
                </a:lnSpc>
              </a:pPr>
              <a:r>
                <a:rPr lang="en-US" sz="3125">
                  <a:solidFill>
                    <a:srgbClr val="000000"/>
                  </a:solidFill>
                  <a:latin typeface="Clear Sans"/>
                  <a:ea typeface="Clear Sans"/>
                  <a:cs typeface="Clear Sans"/>
                  <a:sym typeface="Clear Sans"/>
                </a:rPr>
                <a:t>Các bạn có bất kỳ câu hỏi nào cho chúng tôi không?</a:t>
              </a:r>
            </a:p>
          </p:txBody>
        </p:sp>
      </p:grpSp>
      <p:pic>
        <p:nvPicPr>
          <p:cNvPr name="Picture 6" id="6"/>
          <p:cNvPicPr>
            <a:picLocks noChangeAspect="true"/>
          </p:cNvPicPr>
          <p:nvPr/>
        </p:nvPicPr>
        <p:blipFill>
          <a:blip r:embed="rId3"/>
          <a:srcRect l="62989" t="67035" r="0" b="0"/>
          <a:stretch>
            <a:fillRect/>
          </a:stretch>
        </p:blipFill>
        <p:spPr>
          <a:xfrm flipH="false" flipV="false" rot="5400000">
            <a:off x="-202103" y="6179918"/>
            <a:ext cx="4312936" cy="384137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1640279" y="-4239083"/>
            <a:ext cx="8152651" cy="847816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411266" y="3790069"/>
            <a:ext cx="11810151" cy="3810000"/>
          </a:xfrm>
          <a:prstGeom prst="rect">
            <a:avLst/>
          </a:prstGeom>
        </p:spPr>
        <p:txBody>
          <a:bodyPr anchor="t" rtlCol="false" tIns="0" lIns="0" bIns="0" rIns="0">
            <a:spAutoFit/>
          </a:bodyPr>
          <a:lstStyle/>
          <a:p>
            <a:pPr algn="l" marL="1079501" indent="-539750" lvl="1">
              <a:lnSpc>
                <a:spcPts val="6000"/>
              </a:lnSpc>
              <a:buAutoNum type="arabicPeriod" startAt="1"/>
            </a:pPr>
            <a:r>
              <a:rPr lang="en-US" sz="5000">
                <a:solidFill>
                  <a:srgbClr val="000000"/>
                </a:solidFill>
                <a:latin typeface="Baloo"/>
                <a:ea typeface="Baloo"/>
                <a:cs typeface="Baloo"/>
                <a:sym typeface="Baloo"/>
              </a:rPr>
              <a:t>   Đỗ Đức Khôi</a:t>
            </a:r>
          </a:p>
          <a:p>
            <a:pPr algn="l" marL="1079501" indent="-539750" lvl="1">
              <a:lnSpc>
                <a:spcPts val="6000"/>
              </a:lnSpc>
              <a:buAutoNum type="arabicPeriod" startAt="1"/>
            </a:pPr>
            <a:r>
              <a:rPr lang="en-US" sz="5000">
                <a:solidFill>
                  <a:srgbClr val="000000"/>
                </a:solidFill>
                <a:latin typeface="Baloo"/>
                <a:ea typeface="Baloo"/>
                <a:cs typeface="Baloo"/>
                <a:sym typeface="Baloo"/>
              </a:rPr>
              <a:t>   Võ Quốc Tuấn</a:t>
            </a:r>
          </a:p>
          <a:p>
            <a:pPr algn="l" marL="1079501" indent="-539750" lvl="1">
              <a:lnSpc>
                <a:spcPts val="6000"/>
              </a:lnSpc>
              <a:buAutoNum type="arabicPeriod" startAt="1"/>
            </a:pPr>
            <a:r>
              <a:rPr lang="en-US" sz="5000">
                <a:solidFill>
                  <a:srgbClr val="000000"/>
                </a:solidFill>
                <a:latin typeface="Baloo"/>
                <a:ea typeface="Baloo"/>
                <a:cs typeface="Baloo"/>
                <a:sym typeface="Baloo"/>
              </a:rPr>
              <a:t>   Nguyễn Trung Hiếu</a:t>
            </a:r>
          </a:p>
          <a:p>
            <a:pPr algn="l" marL="1079501" indent="-539750" lvl="1">
              <a:lnSpc>
                <a:spcPts val="6000"/>
              </a:lnSpc>
              <a:buAutoNum type="arabicPeriod" startAt="1"/>
            </a:pPr>
            <a:r>
              <a:rPr lang="en-US" sz="5000">
                <a:solidFill>
                  <a:srgbClr val="000000"/>
                </a:solidFill>
                <a:latin typeface="Baloo"/>
                <a:ea typeface="Baloo"/>
                <a:cs typeface="Baloo"/>
                <a:sym typeface="Baloo"/>
              </a:rPr>
              <a:t>   Trần Nguyễn Trần Hiếu</a:t>
            </a:r>
          </a:p>
          <a:p>
            <a:pPr algn="l" marL="1079501" indent="-539750" lvl="1">
              <a:lnSpc>
                <a:spcPts val="6000"/>
              </a:lnSpc>
              <a:buAutoNum type="arabicPeriod" startAt="1"/>
            </a:pPr>
            <a:r>
              <a:rPr lang="en-US" sz="5000">
                <a:solidFill>
                  <a:srgbClr val="000000"/>
                </a:solidFill>
                <a:latin typeface="Baloo"/>
                <a:ea typeface="Baloo"/>
                <a:cs typeface="Baloo"/>
                <a:sym typeface="Baloo"/>
              </a:rPr>
              <a:t>   Trương Trần Thiên Bảo</a:t>
            </a:r>
          </a:p>
        </p:txBody>
      </p:sp>
      <p:sp>
        <p:nvSpPr>
          <p:cNvPr name="TextBox 3" id="3"/>
          <p:cNvSpPr txBox="true"/>
          <p:nvPr/>
        </p:nvSpPr>
        <p:spPr>
          <a:xfrm rot="0">
            <a:off x="10912191" y="971550"/>
            <a:ext cx="4624380" cy="1888491"/>
          </a:xfrm>
          <a:prstGeom prst="rect">
            <a:avLst/>
          </a:prstGeom>
        </p:spPr>
        <p:txBody>
          <a:bodyPr anchor="t" rtlCol="false" tIns="0" lIns="0" bIns="0" rIns="0">
            <a:spAutoFit/>
          </a:bodyPr>
          <a:lstStyle/>
          <a:p>
            <a:pPr algn="ctr">
              <a:lnSpc>
                <a:spcPts val="7539"/>
              </a:lnSpc>
              <a:spcBef>
                <a:spcPct val="0"/>
              </a:spcBef>
            </a:pPr>
            <a:r>
              <a:rPr lang="en-US" sz="5799">
                <a:solidFill>
                  <a:srgbClr val="000000"/>
                </a:solidFill>
                <a:latin typeface="Baloo"/>
                <a:ea typeface="Baloo"/>
                <a:cs typeface="Baloo"/>
                <a:sym typeface="Baloo"/>
              </a:rPr>
              <a:t>Thành viên thực hiện</a:t>
            </a:r>
          </a:p>
        </p:txBody>
      </p:sp>
      <p:pic>
        <p:nvPicPr>
          <p:cNvPr name="Picture 4" id="4"/>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0" y="0"/>
            <a:ext cx="6925457" cy="470065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25385" y="4356308"/>
            <a:ext cx="2037229" cy="2037229"/>
          </a:xfrm>
          <a:custGeom>
            <a:avLst/>
            <a:gdLst/>
            <a:ahLst/>
            <a:cxnLst/>
            <a:rect r="r" b="b" t="t" l="l"/>
            <a:pathLst>
              <a:path h="2037229" w="2037229">
                <a:moveTo>
                  <a:pt x="0" y="0"/>
                </a:moveTo>
                <a:lnTo>
                  <a:pt x="2037230" y="0"/>
                </a:lnTo>
                <a:lnTo>
                  <a:pt x="2037230" y="2037229"/>
                </a:lnTo>
                <a:lnTo>
                  <a:pt x="0" y="2037229"/>
                </a:lnTo>
                <a:lnTo>
                  <a:pt x="0" y="0"/>
                </a:lnTo>
                <a:close/>
              </a:path>
            </a:pathLst>
          </a:custGeom>
          <a:blipFill>
            <a:blip r:embed="rId4"/>
            <a:stretch>
              <a:fillRect l="0" t="0" r="0" b="0"/>
            </a:stretch>
          </a:blipFill>
        </p:spPr>
      </p:sp>
      <p:sp>
        <p:nvSpPr>
          <p:cNvPr name="Freeform 4" id="4"/>
          <p:cNvSpPr/>
          <p:nvPr/>
        </p:nvSpPr>
        <p:spPr>
          <a:xfrm flipH="false" flipV="false" rot="0">
            <a:off x="1601194" y="2319079"/>
            <a:ext cx="2037229" cy="2037229"/>
          </a:xfrm>
          <a:custGeom>
            <a:avLst/>
            <a:gdLst/>
            <a:ahLst/>
            <a:cxnLst/>
            <a:rect r="r" b="b" t="t" l="l"/>
            <a:pathLst>
              <a:path h="2037229" w="2037229">
                <a:moveTo>
                  <a:pt x="0" y="0"/>
                </a:moveTo>
                <a:lnTo>
                  <a:pt x="2037229" y="0"/>
                </a:lnTo>
                <a:lnTo>
                  <a:pt x="2037229" y="2037229"/>
                </a:lnTo>
                <a:lnTo>
                  <a:pt x="0" y="2037229"/>
                </a:lnTo>
                <a:lnTo>
                  <a:pt x="0" y="0"/>
                </a:lnTo>
                <a:close/>
              </a:path>
            </a:pathLst>
          </a:custGeom>
          <a:blipFill>
            <a:blip r:embed="rId5"/>
            <a:stretch>
              <a:fillRect l="0" t="0" r="0" b="0"/>
            </a:stretch>
          </a:blipFill>
        </p:spPr>
      </p:sp>
      <p:sp>
        <p:nvSpPr>
          <p:cNvPr name="Freeform 5" id="5"/>
          <p:cNvSpPr/>
          <p:nvPr/>
        </p:nvSpPr>
        <p:spPr>
          <a:xfrm flipH="false" flipV="false" rot="0">
            <a:off x="14550670" y="6393537"/>
            <a:ext cx="2037229" cy="2037229"/>
          </a:xfrm>
          <a:custGeom>
            <a:avLst/>
            <a:gdLst/>
            <a:ahLst/>
            <a:cxnLst/>
            <a:rect r="r" b="b" t="t" l="l"/>
            <a:pathLst>
              <a:path h="2037229" w="2037229">
                <a:moveTo>
                  <a:pt x="0" y="0"/>
                </a:moveTo>
                <a:lnTo>
                  <a:pt x="2037229" y="0"/>
                </a:lnTo>
                <a:lnTo>
                  <a:pt x="2037229" y="2037229"/>
                </a:lnTo>
                <a:lnTo>
                  <a:pt x="0" y="2037229"/>
                </a:lnTo>
                <a:lnTo>
                  <a:pt x="0" y="0"/>
                </a:lnTo>
                <a:close/>
              </a:path>
            </a:pathLst>
          </a:custGeom>
          <a:blipFill>
            <a:blip r:embed="rId6"/>
            <a:stretch>
              <a:fillRect l="0" t="0" r="0" b="0"/>
            </a:stretch>
          </a:blipFill>
        </p:spPr>
      </p:sp>
      <p:sp>
        <p:nvSpPr>
          <p:cNvPr name="TextBox 6" id="6"/>
          <p:cNvSpPr txBox="true"/>
          <p:nvPr/>
        </p:nvSpPr>
        <p:spPr>
          <a:xfrm rot="0">
            <a:off x="4049287" y="952500"/>
            <a:ext cx="8485823" cy="1219200"/>
          </a:xfrm>
          <a:prstGeom prst="rect">
            <a:avLst/>
          </a:prstGeom>
        </p:spPr>
        <p:txBody>
          <a:bodyPr anchor="t" rtlCol="false" tIns="0" lIns="0" bIns="0" rIns="0">
            <a:spAutoFit/>
          </a:bodyPr>
          <a:lstStyle/>
          <a:p>
            <a:pPr algn="ctr">
              <a:lnSpc>
                <a:spcPts val="9750"/>
              </a:lnSpc>
              <a:spcBef>
                <a:spcPct val="0"/>
              </a:spcBef>
            </a:pPr>
            <a:r>
              <a:rPr lang="en-US" sz="7500">
                <a:solidFill>
                  <a:srgbClr val="000000"/>
                </a:solidFill>
                <a:latin typeface="Baloo"/>
                <a:ea typeface="Baloo"/>
                <a:cs typeface="Baloo"/>
                <a:sym typeface="Baloo"/>
              </a:rPr>
              <a:t>Ứng dụng gửi email</a:t>
            </a:r>
          </a:p>
        </p:txBody>
      </p:sp>
      <p:sp>
        <p:nvSpPr>
          <p:cNvPr name="TextBox 7" id="7"/>
          <p:cNvSpPr txBox="true"/>
          <p:nvPr/>
        </p:nvSpPr>
        <p:spPr>
          <a:xfrm rot="0">
            <a:off x="1601194" y="4318208"/>
            <a:ext cx="2037229"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Gửi Email</a:t>
            </a:r>
          </a:p>
        </p:txBody>
      </p:sp>
      <p:sp>
        <p:nvSpPr>
          <p:cNvPr name="TextBox 8" id="8"/>
          <p:cNvSpPr txBox="true"/>
          <p:nvPr/>
        </p:nvSpPr>
        <p:spPr>
          <a:xfrm rot="0">
            <a:off x="8125385" y="6355437"/>
            <a:ext cx="2037229"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Email</a:t>
            </a:r>
          </a:p>
        </p:txBody>
      </p:sp>
      <p:sp>
        <p:nvSpPr>
          <p:cNvPr name="TextBox 9" id="9"/>
          <p:cNvSpPr txBox="true"/>
          <p:nvPr/>
        </p:nvSpPr>
        <p:spPr>
          <a:xfrm rot="0">
            <a:off x="14550670" y="8392666"/>
            <a:ext cx="2037229" cy="117348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Nhận mail</a:t>
            </a:r>
          </a:p>
        </p:txBody>
      </p:sp>
      <p:sp>
        <p:nvSpPr>
          <p:cNvPr name="AutoShape 10" id="10"/>
          <p:cNvSpPr/>
          <p:nvPr/>
        </p:nvSpPr>
        <p:spPr>
          <a:xfrm>
            <a:off x="4049287" y="3570883"/>
            <a:ext cx="4076099" cy="1920805"/>
          </a:xfrm>
          <a:prstGeom prst="line">
            <a:avLst/>
          </a:prstGeom>
          <a:ln cap="flat" w="38100">
            <a:solidFill>
              <a:srgbClr val="000000"/>
            </a:solidFill>
            <a:prstDash val="solid"/>
            <a:headEnd type="none" len="sm" w="sm"/>
            <a:tailEnd type="arrow" len="sm" w="med"/>
          </a:ln>
        </p:spPr>
      </p:sp>
      <p:sp>
        <p:nvSpPr>
          <p:cNvPr name="AutoShape 11" id="11"/>
          <p:cNvSpPr/>
          <p:nvPr/>
        </p:nvSpPr>
        <p:spPr>
          <a:xfrm>
            <a:off x="10162615" y="5374923"/>
            <a:ext cx="4388056" cy="2037229"/>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2989" t="67035" r="0" b="0"/>
          <a:stretch>
            <a:fillRect/>
          </a:stretch>
        </p:blipFill>
        <p:spPr>
          <a:xfrm flipH="false" flipV="false" rot="0">
            <a:off x="14955704" y="7197948"/>
            <a:ext cx="3468258" cy="3089052"/>
          </a:xfrm>
          <a:prstGeom prst="rect">
            <a:avLst/>
          </a:prstGeom>
        </p:spPr>
      </p:pic>
      <p:pic>
        <p:nvPicPr>
          <p:cNvPr name="Picture 3" id="3"/>
          <p:cNvPicPr>
            <a:picLocks noChangeAspect="true"/>
          </p:cNvPicPr>
          <p:nvPr/>
        </p:nvPicPr>
        <p:blipFill>
          <a:blip r:embed="rId3"/>
          <a:srcRect l="0" t="0" r="64034" b="46739"/>
          <a:stretch>
            <a:fillRect/>
          </a:stretch>
        </p:blipFill>
        <p:spPr>
          <a:xfrm flipH="true" flipV="false" rot="-5400000">
            <a:off x="1041561" y="-1041561"/>
            <a:ext cx="4331879" cy="6415001"/>
          </a:xfrm>
          <a:prstGeom prst="rect">
            <a:avLst/>
          </a:prstGeom>
        </p:spPr>
      </p:pic>
      <p:sp>
        <p:nvSpPr>
          <p:cNvPr name="TextBox 4" id="4"/>
          <p:cNvSpPr txBox="true"/>
          <p:nvPr/>
        </p:nvSpPr>
        <p:spPr>
          <a:xfrm rot="0">
            <a:off x="1449245" y="990600"/>
            <a:ext cx="8011954" cy="644525"/>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Baloo"/>
                <a:ea typeface="Baloo"/>
                <a:cs typeface="Baloo"/>
                <a:sym typeface="Baloo"/>
              </a:rPr>
              <a:t>1.Thư viện và các thành phần chính</a:t>
            </a:r>
          </a:p>
        </p:txBody>
      </p:sp>
      <p:sp>
        <p:nvSpPr>
          <p:cNvPr name="TextBox 5" id="5"/>
          <p:cNvSpPr txBox="true"/>
          <p:nvPr/>
        </p:nvSpPr>
        <p:spPr>
          <a:xfrm rot="0">
            <a:off x="1449245" y="3225119"/>
            <a:ext cx="12643009" cy="952500"/>
          </a:xfrm>
          <a:prstGeom prst="rect">
            <a:avLst/>
          </a:prstGeom>
        </p:spPr>
        <p:txBody>
          <a:bodyPr anchor="t" rtlCol="false" tIns="0" lIns="0" bIns="0" rIns="0">
            <a:spAutoFit/>
          </a:bodyPr>
          <a:lstStyle/>
          <a:p>
            <a:pPr algn="l">
              <a:lnSpc>
                <a:spcPts val="3899"/>
              </a:lnSpc>
            </a:pPr>
            <a:r>
              <a:rPr lang="en-US" sz="2999" b="true">
                <a:solidFill>
                  <a:srgbClr val="000000"/>
                </a:solidFill>
                <a:latin typeface="Montaser Arabic Bold"/>
                <a:ea typeface="Montaser Arabic Bold"/>
                <a:cs typeface="Montaser Arabic Bold"/>
                <a:sym typeface="Montaser Arabic Bold"/>
              </a:rPr>
              <a:t>System.Net.Mail:</a:t>
            </a:r>
            <a:r>
              <a:rPr lang="en-US" sz="2999">
                <a:solidFill>
                  <a:srgbClr val="000000"/>
                </a:solidFill>
                <a:latin typeface="Montaser Arabic"/>
                <a:ea typeface="Montaser Arabic"/>
                <a:cs typeface="Montaser Arabic"/>
                <a:sym typeface="Montaser Arabic"/>
              </a:rPr>
              <a:t> Hỗ trợ gửi email qua SMTP.</a:t>
            </a:r>
          </a:p>
          <a:p>
            <a:pPr algn="l">
              <a:lnSpc>
                <a:spcPts val="3899"/>
              </a:lnSpc>
              <a:spcBef>
                <a:spcPct val="0"/>
              </a:spcBef>
            </a:pPr>
            <a:r>
              <a:rPr lang="en-US" b="true" sz="2999">
                <a:solidFill>
                  <a:srgbClr val="000000"/>
                </a:solidFill>
                <a:latin typeface="Montaser Arabic Bold"/>
                <a:ea typeface="Montaser Arabic Bold"/>
                <a:cs typeface="Montaser Arabic Bold"/>
                <a:sym typeface="Montaser Arabic Bold"/>
              </a:rPr>
              <a:t>System.Windows.Forms:</a:t>
            </a:r>
            <a:r>
              <a:rPr lang="en-US" sz="2999">
                <a:solidFill>
                  <a:srgbClr val="000000"/>
                </a:solidFill>
                <a:latin typeface="Montaser Arabic"/>
                <a:ea typeface="Montaser Arabic"/>
                <a:cs typeface="Montaser Arabic"/>
                <a:sym typeface="Montaser Arabic"/>
              </a:rPr>
              <a:t> Tạo giao diện người dùng cho ứng dụng.</a:t>
            </a:r>
          </a:p>
        </p:txBody>
      </p:sp>
      <p:sp>
        <p:nvSpPr>
          <p:cNvPr name="TextBox 6" id="6"/>
          <p:cNvSpPr txBox="true"/>
          <p:nvPr/>
        </p:nvSpPr>
        <p:spPr>
          <a:xfrm rot="0">
            <a:off x="1449245" y="6496305"/>
            <a:ext cx="15901035" cy="952500"/>
          </a:xfrm>
          <a:prstGeom prst="rect">
            <a:avLst/>
          </a:prstGeom>
        </p:spPr>
        <p:txBody>
          <a:bodyPr anchor="t" rtlCol="false" tIns="0" lIns="0" bIns="0" rIns="0">
            <a:spAutoFit/>
          </a:bodyPr>
          <a:lstStyle/>
          <a:p>
            <a:pPr algn="l">
              <a:lnSpc>
                <a:spcPts val="3899"/>
              </a:lnSpc>
            </a:pPr>
            <a:r>
              <a:rPr lang="en-US" sz="2999" b="true">
                <a:solidFill>
                  <a:srgbClr val="000000"/>
                </a:solidFill>
                <a:latin typeface="Montaser Arabic Bold"/>
                <a:ea typeface="Montaser Arabic Bold"/>
                <a:cs typeface="Montaser Arabic Bold"/>
                <a:sym typeface="Montaser Arabic Bold"/>
              </a:rPr>
              <a:t>SmtpClient:</a:t>
            </a:r>
            <a:r>
              <a:rPr lang="en-US" sz="2999">
                <a:solidFill>
                  <a:srgbClr val="000000"/>
                </a:solidFill>
                <a:latin typeface="Montaser Arabic"/>
                <a:ea typeface="Montaser Arabic"/>
                <a:cs typeface="Montaser Arabic"/>
                <a:sym typeface="Montaser Arabic"/>
              </a:rPr>
              <a:t> Kết nối với máy chủ để gửi email.</a:t>
            </a:r>
          </a:p>
          <a:p>
            <a:pPr algn="l">
              <a:lnSpc>
                <a:spcPts val="3899"/>
              </a:lnSpc>
              <a:spcBef>
                <a:spcPct val="0"/>
              </a:spcBef>
            </a:pPr>
            <a:r>
              <a:rPr lang="en-US" b="true" sz="2999">
                <a:solidFill>
                  <a:srgbClr val="000000"/>
                </a:solidFill>
                <a:latin typeface="Montaser Arabic Bold"/>
                <a:ea typeface="Montaser Arabic Bold"/>
                <a:cs typeface="Montaser Arabic Bold"/>
                <a:sym typeface="Montaser Arabic Bold"/>
              </a:rPr>
              <a:t>MailMessage:</a:t>
            </a:r>
            <a:r>
              <a:rPr lang="en-US" sz="2999">
                <a:solidFill>
                  <a:srgbClr val="000000"/>
                </a:solidFill>
                <a:latin typeface="Montaser Arabic"/>
                <a:ea typeface="Montaser Arabic"/>
                <a:cs typeface="Montaser Arabic"/>
                <a:sym typeface="Montaser Arabic"/>
              </a:rPr>
              <a:t> Tạo email với thông tin người nhận, chủ đề, nội dung và đính kèm file</a:t>
            </a:r>
          </a:p>
        </p:txBody>
      </p:sp>
      <p:sp>
        <p:nvSpPr>
          <p:cNvPr name="TextBox 7" id="7"/>
          <p:cNvSpPr txBox="true"/>
          <p:nvPr/>
        </p:nvSpPr>
        <p:spPr>
          <a:xfrm rot="0">
            <a:off x="1449245" y="2127839"/>
            <a:ext cx="5681543"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Thư viện sử dụng chính:</a:t>
            </a:r>
          </a:p>
        </p:txBody>
      </p:sp>
      <p:sp>
        <p:nvSpPr>
          <p:cNvPr name="TextBox 8" id="8"/>
          <p:cNvSpPr txBox="true"/>
          <p:nvPr/>
        </p:nvSpPr>
        <p:spPr>
          <a:xfrm rot="0">
            <a:off x="1390250" y="5399025"/>
            <a:ext cx="5024752" cy="582930"/>
          </a:xfrm>
          <a:prstGeom prst="rect">
            <a:avLst/>
          </a:prstGeom>
        </p:spPr>
        <p:txBody>
          <a:bodyPr anchor="t" rtlCol="false" tIns="0" lIns="0" bIns="0" rIns="0">
            <a:spAutoFit/>
          </a:bodyPr>
          <a:lstStyle/>
          <a:p>
            <a:pPr algn="l">
              <a:lnSpc>
                <a:spcPts val="4680"/>
              </a:lnSpc>
              <a:spcBef>
                <a:spcPct val="0"/>
              </a:spcBef>
            </a:pPr>
            <a:r>
              <a:rPr lang="en-US" sz="3600">
                <a:solidFill>
                  <a:srgbClr val="000000"/>
                </a:solidFill>
                <a:latin typeface="Baloo"/>
                <a:ea typeface="Baloo"/>
                <a:cs typeface="Baloo"/>
                <a:sym typeface="Baloo"/>
              </a:rPr>
              <a:t>Các thành phần chính: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89092" y="-1018414"/>
            <a:ext cx="6925457" cy="4700654"/>
          </a:xfrm>
          <a:prstGeom prst="rect">
            <a:avLst/>
          </a:prstGeom>
        </p:spPr>
      </p:pic>
      <p:sp>
        <p:nvSpPr>
          <p:cNvPr name="Freeform 4" id="4"/>
          <p:cNvSpPr/>
          <p:nvPr/>
        </p:nvSpPr>
        <p:spPr>
          <a:xfrm flipH="false" flipV="false" rot="0">
            <a:off x="2019196" y="2591712"/>
            <a:ext cx="2181056" cy="2181056"/>
          </a:xfrm>
          <a:custGeom>
            <a:avLst/>
            <a:gdLst/>
            <a:ahLst/>
            <a:cxnLst/>
            <a:rect r="r" b="b" t="t" l="l"/>
            <a:pathLst>
              <a:path h="2181056" w="2181056">
                <a:moveTo>
                  <a:pt x="0" y="0"/>
                </a:moveTo>
                <a:lnTo>
                  <a:pt x="2181056" y="0"/>
                </a:lnTo>
                <a:lnTo>
                  <a:pt x="2181056" y="2181055"/>
                </a:lnTo>
                <a:lnTo>
                  <a:pt x="0" y="2181055"/>
                </a:lnTo>
                <a:lnTo>
                  <a:pt x="0" y="0"/>
                </a:lnTo>
                <a:close/>
              </a:path>
            </a:pathLst>
          </a:custGeom>
          <a:blipFill>
            <a:blip r:embed="rId4"/>
            <a:stretch>
              <a:fillRect l="0" t="0" r="0" b="0"/>
            </a:stretch>
          </a:blipFill>
        </p:spPr>
      </p:sp>
      <p:sp>
        <p:nvSpPr>
          <p:cNvPr name="Freeform 5" id="5"/>
          <p:cNvSpPr/>
          <p:nvPr/>
        </p:nvSpPr>
        <p:spPr>
          <a:xfrm flipH="false" flipV="false" rot="0">
            <a:off x="8053472" y="2591712"/>
            <a:ext cx="2181056" cy="2181056"/>
          </a:xfrm>
          <a:custGeom>
            <a:avLst/>
            <a:gdLst/>
            <a:ahLst/>
            <a:cxnLst/>
            <a:rect r="r" b="b" t="t" l="l"/>
            <a:pathLst>
              <a:path h="2181056" w="2181056">
                <a:moveTo>
                  <a:pt x="0" y="0"/>
                </a:moveTo>
                <a:lnTo>
                  <a:pt x="2181056" y="0"/>
                </a:lnTo>
                <a:lnTo>
                  <a:pt x="2181056" y="2181055"/>
                </a:lnTo>
                <a:lnTo>
                  <a:pt x="0" y="2181055"/>
                </a:lnTo>
                <a:lnTo>
                  <a:pt x="0" y="0"/>
                </a:lnTo>
                <a:close/>
              </a:path>
            </a:pathLst>
          </a:custGeom>
          <a:blipFill>
            <a:blip r:embed="rId5"/>
            <a:stretch>
              <a:fillRect l="0" t="0" r="0" b="0"/>
            </a:stretch>
          </a:blipFill>
        </p:spPr>
      </p:sp>
      <p:sp>
        <p:nvSpPr>
          <p:cNvPr name="Freeform 6" id="6"/>
          <p:cNvSpPr/>
          <p:nvPr/>
        </p:nvSpPr>
        <p:spPr>
          <a:xfrm flipH="false" flipV="false" rot="0">
            <a:off x="14092153" y="2591712"/>
            <a:ext cx="2181056" cy="2181056"/>
          </a:xfrm>
          <a:custGeom>
            <a:avLst/>
            <a:gdLst/>
            <a:ahLst/>
            <a:cxnLst/>
            <a:rect r="r" b="b" t="t" l="l"/>
            <a:pathLst>
              <a:path h="2181056" w="2181056">
                <a:moveTo>
                  <a:pt x="0" y="0"/>
                </a:moveTo>
                <a:lnTo>
                  <a:pt x="2181056" y="0"/>
                </a:lnTo>
                <a:lnTo>
                  <a:pt x="2181056" y="2181055"/>
                </a:lnTo>
                <a:lnTo>
                  <a:pt x="0" y="2181055"/>
                </a:lnTo>
                <a:lnTo>
                  <a:pt x="0" y="0"/>
                </a:lnTo>
                <a:close/>
              </a:path>
            </a:pathLst>
          </a:custGeom>
          <a:blipFill>
            <a:blip r:embed="rId6"/>
            <a:stretch>
              <a:fillRect l="0" t="0" r="0" b="0"/>
            </a:stretch>
          </a:blipFill>
        </p:spPr>
      </p:sp>
      <p:sp>
        <p:nvSpPr>
          <p:cNvPr name="TextBox 7" id="7"/>
          <p:cNvSpPr txBox="true"/>
          <p:nvPr/>
        </p:nvSpPr>
        <p:spPr>
          <a:xfrm rot="0">
            <a:off x="6448741" y="384175"/>
            <a:ext cx="5390519" cy="644525"/>
          </a:xfrm>
          <a:prstGeom prst="rect">
            <a:avLst/>
          </a:prstGeom>
        </p:spPr>
        <p:txBody>
          <a:bodyPr anchor="t" rtlCol="false" tIns="0" lIns="0" bIns="0" rIns="0">
            <a:spAutoFit/>
          </a:bodyPr>
          <a:lstStyle/>
          <a:p>
            <a:pPr algn="ctr">
              <a:lnSpc>
                <a:spcPts val="5199"/>
              </a:lnSpc>
              <a:spcBef>
                <a:spcPct val="0"/>
              </a:spcBef>
            </a:pPr>
            <a:r>
              <a:rPr lang="en-US" sz="3999">
                <a:solidFill>
                  <a:srgbClr val="000000"/>
                </a:solidFill>
                <a:latin typeface="Baloo"/>
                <a:ea typeface="Baloo"/>
                <a:cs typeface="Baloo"/>
                <a:sym typeface="Baloo"/>
              </a:rPr>
              <a:t>2. Giá trị và lợi ích</a:t>
            </a:r>
          </a:p>
        </p:txBody>
      </p:sp>
      <p:sp>
        <p:nvSpPr>
          <p:cNvPr name="TextBox 8" id="8"/>
          <p:cNvSpPr txBox="true"/>
          <p:nvPr/>
        </p:nvSpPr>
        <p:spPr>
          <a:xfrm rot="0">
            <a:off x="12539033" y="5004085"/>
            <a:ext cx="5287296" cy="2466975"/>
          </a:xfrm>
          <a:prstGeom prst="rect">
            <a:avLst/>
          </a:prstGeom>
        </p:spPr>
        <p:txBody>
          <a:bodyPr anchor="t" rtlCol="false" tIns="0" lIns="0" bIns="0" rIns="0">
            <a:spAutoFit/>
          </a:bodyPr>
          <a:lstStyle/>
          <a:p>
            <a:pPr algn="l">
              <a:lnSpc>
                <a:spcPts val="3900"/>
              </a:lnSpc>
              <a:spcBef>
                <a:spcPct val="0"/>
              </a:spcBef>
            </a:pPr>
            <a:r>
              <a:rPr lang="en-US" sz="3000">
                <a:solidFill>
                  <a:srgbClr val="000000"/>
                </a:solidFill>
                <a:latin typeface="Montaser Arabic"/>
                <a:ea typeface="Montaser Arabic"/>
                <a:cs typeface="Montaser Arabic"/>
                <a:sym typeface="Montaser Arabic"/>
              </a:rPr>
              <a:t>Hữu ích cho các trường hợp cần gửi email định kỳ hoặc vào thời điểm cố định, như thông báo, báo cáo, hoặc nhắc nhở.</a:t>
            </a:r>
          </a:p>
        </p:txBody>
      </p:sp>
      <p:sp>
        <p:nvSpPr>
          <p:cNvPr name="TextBox 9" id="9"/>
          <p:cNvSpPr txBox="true"/>
          <p:nvPr/>
        </p:nvSpPr>
        <p:spPr>
          <a:xfrm rot="0">
            <a:off x="1125640" y="4903875"/>
            <a:ext cx="3968167" cy="3980998"/>
          </a:xfrm>
          <a:prstGeom prst="rect">
            <a:avLst/>
          </a:prstGeom>
        </p:spPr>
        <p:txBody>
          <a:bodyPr anchor="t" rtlCol="false" tIns="0" lIns="0" bIns="0" rIns="0">
            <a:spAutoFit/>
          </a:bodyPr>
          <a:lstStyle/>
          <a:p>
            <a:pPr algn="ctr">
              <a:lnSpc>
                <a:spcPts val="3900"/>
              </a:lnSpc>
            </a:pPr>
            <a:r>
              <a:rPr lang="en-US" sz="3000">
                <a:solidFill>
                  <a:srgbClr val="000000"/>
                </a:solidFill>
                <a:latin typeface="Montaser Arabic"/>
                <a:ea typeface="Montaser Arabic"/>
                <a:cs typeface="Montaser Arabic"/>
                <a:sym typeface="Montaser Arabic"/>
              </a:rPr>
              <a:t>Ứng dụng hỗ trợ tự động gửi email và tài liệu giúp tiết kiệm thời gian và giảm sai sót.</a:t>
            </a:r>
          </a:p>
          <a:p>
            <a:pPr algn="ctr">
              <a:lnSpc>
                <a:spcPts val="3992"/>
              </a:lnSpc>
            </a:pPr>
          </a:p>
          <a:p>
            <a:pPr algn="ctr">
              <a:lnSpc>
                <a:spcPts val="3992"/>
              </a:lnSpc>
            </a:pPr>
          </a:p>
          <a:p>
            <a:pPr algn="ctr">
              <a:lnSpc>
                <a:spcPts val="3992"/>
              </a:lnSpc>
              <a:spcBef>
                <a:spcPct val="0"/>
              </a:spcBef>
            </a:pPr>
          </a:p>
        </p:txBody>
      </p:sp>
      <p:sp>
        <p:nvSpPr>
          <p:cNvPr name="TextBox 10" id="10"/>
          <p:cNvSpPr txBox="true"/>
          <p:nvPr/>
        </p:nvSpPr>
        <p:spPr>
          <a:xfrm rot="0">
            <a:off x="8053472" y="5298397"/>
            <a:ext cx="2181056" cy="1476375"/>
          </a:xfrm>
          <a:prstGeom prst="rect">
            <a:avLst/>
          </a:prstGeom>
        </p:spPr>
        <p:txBody>
          <a:bodyPr anchor="t" rtlCol="false" tIns="0" lIns="0" bIns="0" rIns="0">
            <a:spAutoFit/>
          </a:bodyPr>
          <a:lstStyle/>
          <a:p>
            <a:pPr algn="ctr">
              <a:lnSpc>
                <a:spcPts val="3900"/>
              </a:lnSpc>
              <a:spcBef>
                <a:spcPct val="0"/>
              </a:spcBef>
            </a:pPr>
            <a:r>
              <a:rPr lang="en-US" sz="3000">
                <a:solidFill>
                  <a:srgbClr val="000000"/>
                </a:solidFill>
                <a:latin typeface="Montaser Arabic"/>
                <a:ea typeface="Montaser Arabic"/>
                <a:cs typeface="Montaser Arabic"/>
                <a:sym typeface="Montaser Arabic"/>
              </a:rPr>
              <a:t>Linh hoạt, hỗ trợ tệp đính kèm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2989" t="67035" r="0" b="0"/>
          <a:stretch>
            <a:fillRect/>
          </a:stretch>
        </p:blipFill>
        <p:spPr>
          <a:xfrm flipH="false" flipV="false" rot="0">
            <a:off x="14955704" y="7197948"/>
            <a:ext cx="3468258" cy="3089052"/>
          </a:xfrm>
          <a:prstGeom prst="rect">
            <a:avLst/>
          </a:prstGeom>
        </p:spPr>
      </p:pic>
      <p:pic>
        <p:nvPicPr>
          <p:cNvPr name="Picture 3" id="3"/>
          <p:cNvPicPr>
            <a:picLocks noChangeAspect="true"/>
          </p:cNvPicPr>
          <p:nvPr/>
        </p:nvPicPr>
        <p:blipFill>
          <a:blip r:embed="rId3"/>
          <a:srcRect l="0" t="0" r="64034" b="46739"/>
          <a:stretch>
            <a:fillRect/>
          </a:stretch>
        </p:blipFill>
        <p:spPr>
          <a:xfrm flipH="true" flipV="false" rot="-5400000">
            <a:off x="1041561" y="-1041561"/>
            <a:ext cx="4331879" cy="6415001"/>
          </a:xfrm>
          <a:prstGeom prst="rect">
            <a:avLst/>
          </a:prstGeom>
        </p:spPr>
      </p:pic>
      <p:sp>
        <p:nvSpPr>
          <p:cNvPr name="Freeform 4" id="4"/>
          <p:cNvSpPr/>
          <p:nvPr/>
        </p:nvSpPr>
        <p:spPr>
          <a:xfrm flipH="false" flipV="false" rot="0">
            <a:off x="1730435" y="2165939"/>
            <a:ext cx="2307288" cy="2307288"/>
          </a:xfrm>
          <a:custGeom>
            <a:avLst/>
            <a:gdLst/>
            <a:ahLst/>
            <a:cxnLst/>
            <a:rect r="r" b="b" t="t" l="l"/>
            <a:pathLst>
              <a:path h="2307288" w="2307288">
                <a:moveTo>
                  <a:pt x="0" y="0"/>
                </a:moveTo>
                <a:lnTo>
                  <a:pt x="2307288" y="0"/>
                </a:lnTo>
                <a:lnTo>
                  <a:pt x="2307288" y="2307289"/>
                </a:lnTo>
                <a:lnTo>
                  <a:pt x="0" y="2307289"/>
                </a:lnTo>
                <a:lnTo>
                  <a:pt x="0" y="0"/>
                </a:lnTo>
                <a:close/>
              </a:path>
            </a:pathLst>
          </a:custGeom>
          <a:blipFill>
            <a:blip r:embed="rId4"/>
            <a:stretch>
              <a:fillRect l="0" t="0" r="0" b="0"/>
            </a:stretch>
          </a:blipFill>
        </p:spPr>
      </p:sp>
      <p:sp>
        <p:nvSpPr>
          <p:cNvPr name="Freeform 5" id="5"/>
          <p:cNvSpPr/>
          <p:nvPr/>
        </p:nvSpPr>
        <p:spPr>
          <a:xfrm flipH="false" flipV="false" rot="0">
            <a:off x="7990356" y="2165939"/>
            <a:ext cx="2307288" cy="2307288"/>
          </a:xfrm>
          <a:custGeom>
            <a:avLst/>
            <a:gdLst/>
            <a:ahLst/>
            <a:cxnLst/>
            <a:rect r="r" b="b" t="t" l="l"/>
            <a:pathLst>
              <a:path h="2307288" w="2307288">
                <a:moveTo>
                  <a:pt x="0" y="0"/>
                </a:moveTo>
                <a:lnTo>
                  <a:pt x="2307288" y="0"/>
                </a:lnTo>
                <a:lnTo>
                  <a:pt x="2307288" y="2307289"/>
                </a:lnTo>
                <a:lnTo>
                  <a:pt x="0" y="2307289"/>
                </a:lnTo>
                <a:lnTo>
                  <a:pt x="0" y="0"/>
                </a:lnTo>
                <a:close/>
              </a:path>
            </a:pathLst>
          </a:custGeom>
          <a:blipFill>
            <a:blip r:embed="rId5"/>
            <a:stretch>
              <a:fillRect l="0" t="0" r="0" b="0"/>
            </a:stretch>
          </a:blipFill>
        </p:spPr>
      </p:sp>
      <p:sp>
        <p:nvSpPr>
          <p:cNvPr name="Freeform 6" id="6"/>
          <p:cNvSpPr/>
          <p:nvPr/>
        </p:nvSpPr>
        <p:spPr>
          <a:xfrm flipH="false" flipV="false" rot="0">
            <a:off x="14714520" y="2165939"/>
            <a:ext cx="2165939" cy="2165939"/>
          </a:xfrm>
          <a:custGeom>
            <a:avLst/>
            <a:gdLst/>
            <a:ahLst/>
            <a:cxnLst/>
            <a:rect r="r" b="b" t="t" l="l"/>
            <a:pathLst>
              <a:path h="2165939" w="2165939">
                <a:moveTo>
                  <a:pt x="0" y="0"/>
                </a:moveTo>
                <a:lnTo>
                  <a:pt x="2165940" y="0"/>
                </a:lnTo>
                <a:lnTo>
                  <a:pt x="2165940" y="2165940"/>
                </a:lnTo>
                <a:lnTo>
                  <a:pt x="0" y="2165940"/>
                </a:lnTo>
                <a:lnTo>
                  <a:pt x="0" y="0"/>
                </a:lnTo>
                <a:close/>
              </a:path>
            </a:pathLst>
          </a:custGeom>
          <a:blipFill>
            <a:blip r:embed="rId6"/>
            <a:stretch>
              <a:fillRect l="0" t="0" r="0" b="0"/>
            </a:stretch>
          </a:blipFill>
        </p:spPr>
      </p:sp>
      <p:sp>
        <p:nvSpPr>
          <p:cNvPr name="TextBox 7" id="7"/>
          <p:cNvSpPr txBox="true"/>
          <p:nvPr/>
        </p:nvSpPr>
        <p:spPr>
          <a:xfrm rot="0">
            <a:off x="2663064" y="990600"/>
            <a:ext cx="5135761"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3. Mục tiêu của ứng dụng</a:t>
            </a:r>
          </a:p>
        </p:txBody>
      </p:sp>
      <p:sp>
        <p:nvSpPr>
          <p:cNvPr name="TextBox 8" id="8"/>
          <p:cNvSpPr txBox="true"/>
          <p:nvPr/>
        </p:nvSpPr>
        <p:spPr>
          <a:xfrm rot="0">
            <a:off x="1244085" y="4657013"/>
            <a:ext cx="3279989" cy="1503680"/>
          </a:xfrm>
          <a:prstGeom prst="rect">
            <a:avLst/>
          </a:prstGeom>
        </p:spPr>
        <p:txBody>
          <a:bodyPr anchor="t" rtlCol="false" tIns="0" lIns="0" bIns="0" rIns="0">
            <a:spAutoFit/>
          </a:bodyPr>
          <a:lstStyle/>
          <a:p>
            <a:pPr algn="ctr">
              <a:lnSpc>
                <a:spcPts val="4030"/>
              </a:lnSpc>
              <a:spcBef>
                <a:spcPct val="0"/>
              </a:spcBef>
            </a:pPr>
            <a:r>
              <a:rPr lang="en-US" sz="3100">
                <a:solidFill>
                  <a:srgbClr val="000000"/>
                </a:solidFill>
                <a:latin typeface="Montaser Arabic"/>
                <a:ea typeface="Montaser Arabic"/>
                <a:cs typeface="Montaser Arabic"/>
                <a:sym typeface="Montaser Arabic"/>
              </a:rPr>
              <a:t>Tạo công cụ hỗ trợ cho việc gửi email dễ dàng</a:t>
            </a:r>
            <a:r>
              <a:rPr lang="en-US" sz="3100">
                <a:solidFill>
                  <a:srgbClr val="000000"/>
                </a:solidFill>
                <a:latin typeface="Montaser Arabic"/>
                <a:ea typeface="Montaser Arabic"/>
                <a:cs typeface="Montaser Arabic"/>
                <a:sym typeface="Montaser Arabic"/>
              </a:rPr>
              <a:t> </a:t>
            </a:r>
          </a:p>
        </p:txBody>
      </p:sp>
      <p:sp>
        <p:nvSpPr>
          <p:cNvPr name="TextBox 9" id="9"/>
          <p:cNvSpPr txBox="true"/>
          <p:nvPr/>
        </p:nvSpPr>
        <p:spPr>
          <a:xfrm rot="0">
            <a:off x="6892383" y="4657013"/>
            <a:ext cx="4503235" cy="3018155"/>
          </a:xfrm>
          <a:prstGeom prst="rect">
            <a:avLst/>
          </a:prstGeom>
        </p:spPr>
        <p:txBody>
          <a:bodyPr anchor="t" rtlCol="false" tIns="0" lIns="0" bIns="0" rIns="0">
            <a:spAutoFit/>
          </a:bodyPr>
          <a:lstStyle/>
          <a:p>
            <a:pPr algn="ctr">
              <a:lnSpc>
                <a:spcPts val="4030"/>
              </a:lnSpc>
              <a:spcBef>
                <a:spcPct val="0"/>
              </a:spcBef>
            </a:pPr>
            <a:r>
              <a:rPr lang="en-US" sz="3100">
                <a:solidFill>
                  <a:srgbClr val="000000"/>
                </a:solidFill>
                <a:latin typeface="Montaser Arabic"/>
                <a:ea typeface="Montaser Arabic"/>
                <a:cs typeface="Montaser Arabic"/>
                <a:sym typeface="Montaser Arabic"/>
              </a:rPr>
              <a:t>Giao diện người dùng đơn giản và tiện ích, giảm bớt các bước thủ công, kiểm tra và báo lỗi để đảm bảo thông tin đầy đủ.</a:t>
            </a:r>
          </a:p>
        </p:txBody>
      </p:sp>
      <p:sp>
        <p:nvSpPr>
          <p:cNvPr name="TextBox 10" id="10"/>
          <p:cNvSpPr txBox="true"/>
          <p:nvPr/>
        </p:nvSpPr>
        <p:spPr>
          <a:xfrm rot="0">
            <a:off x="13572394" y="4657013"/>
            <a:ext cx="4450191" cy="2008505"/>
          </a:xfrm>
          <a:prstGeom prst="rect">
            <a:avLst/>
          </a:prstGeom>
        </p:spPr>
        <p:txBody>
          <a:bodyPr anchor="t" rtlCol="false" tIns="0" lIns="0" bIns="0" rIns="0">
            <a:spAutoFit/>
          </a:bodyPr>
          <a:lstStyle/>
          <a:p>
            <a:pPr algn="ctr">
              <a:lnSpc>
                <a:spcPts val="4030"/>
              </a:lnSpc>
              <a:spcBef>
                <a:spcPct val="0"/>
              </a:spcBef>
            </a:pPr>
            <a:r>
              <a:rPr lang="en-US" sz="3100">
                <a:solidFill>
                  <a:srgbClr val="000000"/>
                </a:solidFill>
                <a:latin typeface="Montaser Arabic"/>
                <a:ea typeface="Montaser Arabic"/>
                <a:cs typeface="Montaser Arabic"/>
                <a:sym typeface="Montaser Arabic"/>
              </a:rPr>
              <a:t>Bảo mật: Chỉ yêu cầu mật khẩu ứng dụng cho tài khoản Gmail, giảm rủi ro bảo mật.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9900" y="4792662"/>
            <a:ext cx="2602046" cy="2602046"/>
          </a:xfrm>
          <a:custGeom>
            <a:avLst/>
            <a:gdLst/>
            <a:ahLst/>
            <a:cxnLst/>
            <a:rect r="r" b="b" t="t" l="l"/>
            <a:pathLst>
              <a:path h="2602046" w="2602046">
                <a:moveTo>
                  <a:pt x="0" y="0"/>
                </a:moveTo>
                <a:lnTo>
                  <a:pt x="2602046" y="0"/>
                </a:lnTo>
                <a:lnTo>
                  <a:pt x="2602046" y="2602047"/>
                </a:lnTo>
                <a:lnTo>
                  <a:pt x="0" y="2602047"/>
                </a:lnTo>
                <a:lnTo>
                  <a:pt x="0" y="0"/>
                </a:lnTo>
                <a:close/>
              </a:path>
            </a:pathLst>
          </a:custGeom>
          <a:blipFill>
            <a:blip r:embed="rId4"/>
            <a:stretch>
              <a:fillRect l="0" t="0" r="0" b="0"/>
            </a:stretch>
          </a:blipFill>
        </p:spPr>
      </p:sp>
      <p:sp>
        <p:nvSpPr>
          <p:cNvPr name="Freeform 4" id="4"/>
          <p:cNvSpPr/>
          <p:nvPr/>
        </p:nvSpPr>
        <p:spPr>
          <a:xfrm flipH="false" flipV="false" rot="0">
            <a:off x="7934299" y="4792662"/>
            <a:ext cx="2419403" cy="2419403"/>
          </a:xfrm>
          <a:custGeom>
            <a:avLst/>
            <a:gdLst/>
            <a:ahLst/>
            <a:cxnLst/>
            <a:rect r="r" b="b" t="t" l="l"/>
            <a:pathLst>
              <a:path h="2419403" w="2419403">
                <a:moveTo>
                  <a:pt x="0" y="0"/>
                </a:moveTo>
                <a:lnTo>
                  <a:pt x="2419402" y="0"/>
                </a:lnTo>
                <a:lnTo>
                  <a:pt x="2419402" y="2419403"/>
                </a:lnTo>
                <a:lnTo>
                  <a:pt x="0" y="2419403"/>
                </a:lnTo>
                <a:lnTo>
                  <a:pt x="0" y="0"/>
                </a:lnTo>
                <a:close/>
              </a:path>
            </a:pathLst>
          </a:custGeom>
          <a:blipFill>
            <a:blip r:embed="rId5"/>
            <a:stretch>
              <a:fillRect l="0" t="0" r="0" b="0"/>
            </a:stretch>
          </a:blipFill>
        </p:spPr>
      </p:sp>
      <p:sp>
        <p:nvSpPr>
          <p:cNvPr name="Freeform 5" id="5"/>
          <p:cNvSpPr/>
          <p:nvPr/>
        </p:nvSpPr>
        <p:spPr>
          <a:xfrm flipH="false" flipV="false" rot="0">
            <a:off x="13963676" y="4792662"/>
            <a:ext cx="2419403" cy="2419403"/>
          </a:xfrm>
          <a:custGeom>
            <a:avLst/>
            <a:gdLst/>
            <a:ahLst/>
            <a:cxnLst/>
            <a:rect r="r" b="b" t="t" l="l"/>
            <a:pathLst>
              <a:path h="2419403" w="2419403">
                <a:moveTo>
                  <a:pt x="0" y="0"/>
                </a:moveTo>
                <a:lnTo>
                  <a:pt x="2419403" y="0"/>
                </a:lnTo>
                <a:lnTo>
                  <a:pt x="2419403" y="2419403"/>
                </a:lnTo>
                <a:lnTo>
                  <a:pt x="0" y="2419403"/>
                </a:lnTo>
                <a:lnTo>
                  <a:pt x="0" y="0"/>
                </a:lnTo>
                <a:close/>
              </a:path>
            </a:pathLst>
          </a:custGeom>
          <a:blipFill>
            <a:blip r:embed="rId6"/>
            <a:stretch>
              <a:fillRect l="0" t="0" r="0" b="0"/>
            </a:stretch>
          </a:blipFill>
        </p:spPr>
      </p:sp>
      <p:sp>
        <p:nvSpPr>
          <p:cNvPr name="TextBox 6" id="6"/>
          <p:cNvSpPr txBox="true"/>
          <p:nvPr/>
        </p:nvSpPr>
        <p:spPr>
          <a:xfrm rot="0">
            <a:off x="1195897" y="687387"/>
            <a:ext cx="8969157" cy="644525"/>
          </a:xfrm>
          <a:prstGeom prst="rect">
            <a:avLst/>
          </a:prstGeom>
        </p:spPr>
        <p:txBody>
          <a:bodyPr anchor="t" rtlCol="false" tIns="0" lIns="0" bIns="0" rIns="0">
            <a:spAutoFit/>
          </a:bodyPr>
          <a:lstStyle/>
          <a:p>
            <a:pPr algn="l">
              <a:lnSpc>
                <a:spcPts val="5199"/>
              </a:lnSpc>
              <a:spcBef>
                <a:spcPct val="0"/>
              </a:spcBef>
            </a:pPr>
            <a:r>
              <a:rPr lang="en-US" sz="3999">
                <a:solidFill>
                  <a:srgbClr val="000000"/>
                </a:solidFill>
                <a:latin typeface="Baloo"/>
                <a:ea typeface="Baloo"/>
                <a:cs typeface="Baloo"/>
                <a:sym typeface="Baloo"/>
              </a:rPr>
              <a:t>4. Kết luận và định hướng phát triển</a:t>
            </a:r>
          </a:p>
        </p:txBody>
      </p:sp>
      <p:sp>
        <p:nvSpPr>
          <p:cNvPr name="TextBox 7" id="7"/>
          <p:cNvSpPr txBox="true"/>
          <p:nvPr/>
        </p:nvSpPr>
        <p:spPr>
          <a:xfrm rot="0">
            <a:off x="1195897" y="2932113"/>
            <a:ext cx="14983829" cy="981075"/>
          </a:xfrm>
          <a:prstGeom prst="rect">
            <a:avLst/>
          </a:prstGeom>
        </p:spPr>
        <p:txBody>
          <a:bodyPr anchor="t" rtlCol="false" tIns="0" lIns="0" bIns="0" rIns="0">
            <a:spAutoFit/>
          </a:bodyPr>
          <a:lstStyle/>
          <a:p>
            <a:pPr algn="l">
              <a:lnSpc>
                <a:spcPts val="3900"/>
              </a:lnSpc>
            </a:pPr>
            <a:r>
              <a:rPr lang="en-US" sz="3000">
                <a:solidFill>
                  <a:srgbClr val="000000"/>
                </a:solidFill>
                <a:latin typeface="Montaser Arabic"/>
                <a:ea typeface="Montaser Arabic"/>
                <a:cs typeface="Montaser Arabic"/>
                <a:sym typeface="Montaser Arabic"/>
              </a:rPr>
              <a:t>Ứng dụng mang lại khả năng tự động hóa và tiện lợi cho người dùng, giúp gửi email định kì hiệu quả.</a:t>
            </a:r>
          </a:p>
        </p:txBody>
      </p:sp>
      <p:sp>
        <p:nvSpPr>
          <p:cNvPr name="TextBox 8" id="8"/>
          <p:cNvSpPr txBox="true"/>
          <p:nvPr/>
        </p:nvSpPr>
        <p:spPr>
          <a:xfrm rot="0">
            <a:off x="1195897" y="1995488"/>
            <a:ext cx="5378413" cy="565150"/>
          </a:xfrm>
          <a:prstGeom prst="rect">
            <a:avLst/>
          </a:prstGeom>
        </p:spPr>
        <p:txBody>
          <a:bodyPr anchor="t" rtlCol="false" tIns="0" lIns="0" bIns="0" rIns="0">
            <a:spAutoFit/>
          </a:bodyPr>
          <a:lstStyle/>
          <a:p>
            <a:pPr algn="l">
              <a:lnSpc>
                <a:spcPts val="4550"/>
              </a:lnSpc>
              <a:spcBef>
                <a:spcPct val="0"/>
              </a:spcBef>
            </a:pPr>
            <a:r>
              <a:rPr lang="en-US" sz="3500">
                <a:solidFill>
                  <a:srgbClr val="000000"/>
                </a:solidFill>
                <a:latin typeface="Baloo"/>
                <a:ea typeface="Baloo"/>
                <a:cs typeface="Baloo"/>
                <a:sym typeface="Baloo"/>
              </a:rPr>
              <a:t>Kết luận:</a:t>
            </a:r>
          </a:p>
        </p:txBody>
      </p:sp>
      <p:sp>
        <p:nvSpPr>
          <p:cNvPr name="TextBox 9" id="9"/>
          <p:cNvSpPr txBox="true"/>
          <p:nvPr/>
        </p:nvSpPr>
        <p:spPr>
          <a:xfrm rot="0">
            <a:off x="1195897" y="4227512"/>
            <a:ext cx="5378413" cy="565150"/>
          </a:xfrm>
          <a:prstGeom prst="rect">
            <a:avLst/>
          </a:prstGeom>
        </p:spPr>
        <p:txBody>
          <a:bodyPr anchor="t" rtlCol="false" tIns="0" lIns="0" bIns="0" rIns="0">
            <a:spAutoFit/>
          </a:bodyPr>
          <a:lstStyle/>
          <a:p>
            <a:pPr algn="l">
              <a:lnSpc>
                <a:spcPts val="4550"/>
              </a:lnSpc>
              <a:spcBef>
                <a:spcPct val="0"/>
              </a:spcBef>
            </a:pPr>
            <a:r>
              <a:rPr lang="en-US" sz="3500">
                <a:solidFill>
                  <a:srgbClr val="000000"/>
                </a:solidFill>
                <a:latin typeface="Baloo"/>
                <a:ea typeface="Baloo"/>
                <a:cs typeface="Baloo"/>
                <a:sym typeface="Baloo"/>
              </a:rPr>
              <a:t>Định hướng phát triển:</a:t>
            </a:r>
          </a:p>
        </p:txBody>
      </p:sp>
      <p:sp>
        <p:nvSpPr>
          <p:cNvPr name="TextBox 10" id="10"/>
          <p:cNvSpPr txBox="true"/>
          <p:nvPr/>
        </p:nvSpPr>
        <p:spPr>
          <a:xfrm rot="0">
            <a:off x="13199425" y="7278740"/>
            <a:ext cx="3947905" cy="1874520"/>
          </a:xfrm>
          <a:prstGeom prst="rect">
            <a:avLst/>
          </a:prstGeom>
        </p:spPr>
        <p:txBody>
          <a:bodyPr anchor="t" rtlCol="false" tIns="0" lIns="0" bIns="0" rIns="0">
            <a:spAutoFit/>
          </a:bodyPr>
          <a:lstStyle/>
          <a:p>
            <a:pPr algn="l">
              <a:lnSpc>
                <a:spcPts val="2940"/>
              </a:lnSpc>
            </a:pPr>
            <a:r>
              <a:rPr lang="en-US" sz="3000">
                <a:solidFill>
                  <a:srgbClr val="000000"/>
                </a:solidFill>
                <a:latin typeface="Montaser Arabic"/>
                <a:ea typeface="Montaser Arabic"/>
                <a:cs typeface="Montaser Arabic"/>
                <a:sym typeface="Montaser Arabic"/>
              </a:rPr>
              <a:t>Tùy chỉnh giao diện: Đáp ứng nhu cầu người dùng đa dạng với các cài đặt linh hoạt hơn.</a:t>
            </a:r>
          </a:p>
        </p:txBody>
      </p:sp>
      <p:sp>
        <p:nvSpPr>
          <p:cNvPr name="TextBox 11" id="11"/>
          <p:cNvSpPr txBox="true"/>
          <p:nvPr/>
        </p:nvSpPr>
        <p:spPr>
          <a:xfrm rot="0">
            <a:off x="1719900" y="7366134"/>
            <a:ext cx="2602046" cy="1971675"/>
          </a:xfrm>
          <a:prstGeom prst="rect">
            <a:avLst/>
          </a:prstGeom>
        </p:spPr>
        <p:txBody>
          <a:bodyPr anchor="t" rtlCol="false" tIns="0" lIns="0" bIns="0" rIns="0">
            <a:spAutoFit/>
          </a:bodyPr>
          <a:lstStyle/>
          <a:p>
            <a:pPr algn="ctr">
              <a:lnSpc>
                <a:spcPts val="3900"/>
              </a:lnSpc>
              <a:spcBef>
                <a:spcPct val="0"/>
              </a:spcBef>
            </a:pPr>
            <a:r>
              <a:rPr lang="en-US" sz="3000">
                <a:solidFill>
                  <a:srgbClr val="000000"/>
                </a:solidFill>
                <a:latin typeface="Montaser Arabic"/>
                <a:ea typeface="Montaser Arabic"/>
                <a:cs typeface="Montaser Arabic"/>
                <a:sym typeface="Montaser Arabic"/>
              </a:rPr>
              <a:t>Hỗ trợ nhiều loại tài khoản email khác ngoài Gmail.</a:t>
            </a:r>
          </a:p>
        </p:txBody>
      </p:sp>
      <p:sp>
        <p:nvSpPr>
          <p:cNvPr name="TextBox 12" id="12"/>
          <p:cNvSpPr txBox="true"/>
          <p:nvPr/>
        </p:nvSpPr>
        <p:spPr>
          <a:xfrm rot="0">
            <a:off x="7388996" y="7183490"/>
            <a:ext cx="3510007" cy="1971675"/>
          </a:xfrm>
          <a:prstGeom prst="rect">
            <a:avLst/>
          </a:prstGeom>
        </p:spPr>
        <p:txBody>
          <a:bodyPr anchor="t" rtlCol="false" tIns="0" lIns="0" bIns="0" rIns="0">
            <a:spAutoFit/>
          </a:bodyPr>
          <a:lstStyle/>
          <a:p>
            <a:pPr algn="ctr">
              <a:lnSpc>
                <a:spcPts val="3900"/>
              </a:lnSpc>
              <a:spcBef>
                <a:spcPct val="0"/>
              </a:spcBef>
            </a:pPr>
            <a:r>
              <a:rPr lang="en-US" sz="3000">
                <a:solidFill>
                  <a:srgbClr val="000000"/>
                </a:solidFill>
                <a:latin typeface="Montaser Arabic"/>
                <a:ea typeface="Montaser Arabic"/>
                <a:cs typeface="Montaser Arabic"/>
                <a:sym typeface="Montaser Arabic"/>
              </a:rPr>
              <a:t>Tăng tính bảo mật: Tích hợp các giao thức bảo mật nâng cao.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2989" t="67035" r="0" b="0"/>
          <a:stretch>
            <a:fillRect/>
          </a:stretch>
        </p:blipFill>
        <p:spPr>
          <a:xfrm flipH="false" flipV="false" rot="-10800000">
            <a:off x="0" y="-32502"/>
            <a:ext cx="3468258" cy="3089052"/>
          </a:xfrm>
          <a:prstGeom prst="rect">
            <a:avLst/>
          </a:prstGeom>
        </p:spPr>
      </p:pic>
      <p:pic>
        <p:nvPicPr>
          <p:cNvPr name="Picture 3" id="3"/>
          <p:cNvPicPr>
            <a:picLocks noChangeAspect="true"/>
          </p:cNvPicPr>
          <p:nvPr/>
        </p:nvPicPr>
        <p:blipFill>
          <a:blip r:embed="rId3"/>
          <a:srcRect l="70477" t="23497" r="0" b="0"/>
          <a:stretch>
            <a:fillRect/>
          </a:stretch>
        </p:blipFill>
        <p:spPr>
          <a:xfrm flipH="true" flipV="false" rot="-5400000">
            <a:off x="12514025" y="4513025"/>
            <a:ext cx="3215480" cy="8332470"/>
          </a:xfrm>
          <a:prstGeom prst="rect">
            <a:avLst/>
          </a:prstGeom>
        </p:spPr>
      </p:pic>
      <p:sp>
        <p:nvSpPr>
          <p:cNvPr name="Freeform 4" id="4"/>
          <p:cNvSpPr/>
          <p:nvPr/>
        </p:nvSpPr>
        <p:spPr>
          <a:xfrm flipH="false" flipV="false" rot="0">
            <a:off x="3248575" y="1331913"/>
            <a:ext cx="11885170" cy="8733747"/>
          </a:xfrm>
          <a:custGeom>
            <a:avLst/>
            <a:gdLst/>
            <a:ahLst/>
            <a:cxnLst/>
            <a:rect r="r" b="b" t="t" l="l"/>
            <a:pathLst>
              <a:path h="8733747" w="11885170">
                <a:moveTo>
                  <a:pt x="0" y="0"/>
                </a:moveTo>
                <a:lnTo>
                  <a:pt x="11885170" y="0"/>
                </a:lnTo>
                <a:lnTo>
                  <a:pt x="11885170" y="8733747"/>
                </a:lnTo>
                <a:lnTo>
                  <a:pt x="0" y="8733747"/>
                </a:lnTo>
                <a:lnTo>
                  <a:pt x="0" y="0"/>
                </a:lnTo>
                <a:close/>
              </a:path>
            </a:pathLst>
          </a:custGeom>
          <a:blipFill>
            <a:blip r:embed="rId4"/>
            <a:stretch>
              <a:fillRect l="-793" t="0" r="0" b="-472"/>
            </a:stretch>
          </a:blipFill>
        </p:spPr>
      </p:sp>
      <p:sp>
        <p:nvSpPr>
          <p:cNvPr name="TextBox 5" id="5"/>
          <p:cNvSpPr txBox="true"/>
          <p:nvPr/>
        </p:nvSpPr>
        <p:spPr>
          <a:xfrm rot="0">
            <a:off x="3248575" y="384175"/>
            <a:ext cx="3960019" cy="644525"/>
          </a:xfrm>
          <a:prstGeom prst="rect">
            <a:avLst/>
          </a:prstGeom>
        </p:spPr>
        <p:txBody>
          <a:bodyPr anchor="t" rtlCol="false" tIns="0" lIns="0" bIns="0" rIns="0">
            <a:spAutoFit/>
          </a:bodyPr>
          <a:lstStyle/>
          <a:p>
            <a:pPr algn="l">
              <a:lnSpc>
                <a:spcPts val="5199"/>
              </a:lnSpc>
              <a:spcBef>
                <a:spcPct val="0"/>
              </a:spcBef>
            </a:pPr>
            <a:r>
              <a:rPr lang="en-US" sz="3999">
                <a:solidFill>
                  <a:srgbClr val="000000"/>
                </a:solidFill>
                <a:latin typeface="Baloo"/>
                <a:ea typeface="Baloo"/>
                <a:cs typeface="Baloo"/>
                <a:sym typeface="Baloo"/>
              </a:rPr>
              <a:t>5. Form gửi email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98804" y="580107"/>
            <a:ext cx="8586788" cy="1219200"/>
          </a:xfrm>
          <a:prstGeom prst="rect">
            <a:avLst/>
          </a:prstGeom>
        </p:spPr>
        <p:txBody>
          <a:bodyPr anchor="t" rtlCol="false" tIns="0" lIns="0" bIns="0" rIns="0">
            <a:spAutoFit/>
          </a:bodyPr>
          <a:lstStyle/>
          <a:p>
            <a:pPr algn="ctr">
              <a:lnSpc>
                <a:spcPts val="9750"/>
              </a:lnSpc>
              <a:spcBef>
                <a:spcPct val="0"/>
              </a:spcBef>
            </a:pPr>
            <a:r>
              <a:rPr lang="en-US" sz="7500">
                <a:solidFill>
                  <a:srgbClr val="000000"/>
                </a:solidFill>
                <a:latin typeface="Baloo"/>
                <a:ea typeface="Baloo"/>
                <a:cs typeface="Baloo"/>
                <a:sym typeface="Baloo"/>
              </a:rPr>
              <a:t>Ứng dụng đọc email</a:t>
            </a:r>
          </a:p>
        </p:txBody>
      </p:sp>
      <p:sp>
        <p:nvSpPr>
          <p:cNvPr name="Freeform 4" id="4"/>
          <p:cNvSpPr/>
          <p:nvPr/>
        </p:nvSpPr>
        <p:spPr>
          <a:xfrm flipH="false" flipV="false" rot="0">
            <a:off x="7997765" y="4356308"/>
            <a:ext cx="2037229" cy="2037229"/>
          </a:xfrm>
          <a:custGeom>
            <a:avLst/>
            <a:gdLst/>
            <a:ahLst/>
            <a:cxnLst/>
            <a:rect r="r" b="b" t="t" l="l"/>
            <a:pathLst>
              <a:path h="2037229" w="2037229">
                <a:moveTo>
                  <a:pt x="0" y="0"/>
                </a:moveTo>
                <a:lnTo>
                  <a:pt x="2037230" y="0"/>
                </a:lnTo>
                <a:lnTo>
                  <a:pt x="2037230" y="2037229"/>
                </a:lnTo>
                <a:lnTo>
                  <a:pt x="0" y="2037229"/>
                </a:lnTo>
                <a:lnTo>
                  <a:pt x="0" y="0"/>
                </a:lnTo>
                <a:close/>
              </a:path>
            </a:pathLst>
          </a:custGeom>
          <a:blipFill>
            <a:blip r:embed="rId4"/>
            <a:stretch>
              <a:fillRect l="0" t="0" r="0" b="0"/>
            </a:stretch>
          </a:blipFill>
        </p:spPr>
      </p:sp>
      <p:sp>
        <p:nvSpPr>
          <p:cNvPr name="Freeform 5" id="5"/>
          <p:cNvSpPr/>
          <p:nvPr/>
        </p:nvSpPr>
        <p:spPr>
          <a:xfrm flipH="false" flipV="false" rot="0">
            <a:off x="1473574" y="2319079"/>
            <a:ext cx="2037229" cy="2037229"/>
          </a:xfrm>
          <a:custGeom>
            <a:avLst/>
            <a:gdLst/>
            <a:ahLst/>
            <a:cxnLst/>
            <a:rect r="r" b="b" t="t" l="l"/>
            <a:pathLst>
              <a:path h="2037229" w="2037229">
                <a:moveTo>
                  <a:pt x="0" y="0"/>
                </a:moveTo>
                <a:lnTo>
                  <a:pt x="2037229" y="0"/>
                </a:lnTo>
                <a:lnTo>
                  <a:pt x="2037229" y="2037229"/>
                </a:lnTo>
                <a:lnTo>
                  <a:pt x="0" y="2037229"/>
                </a:lnTo>
                <a:lnTo>
                  <a:pt x="0" y="0"/>
                </a:lnTo>
                <a:close/>
              </a:path>
            </a:pathLst>
          </a:custGeom>
          <a:blipFill>
            <a:blip r:embed="rId5"/>
            <a:stretch>
              <a:fillRect l="0" t="0" r="0" b="0"/>
            </a:stretch>
          </a:blipFill>
        </p:spPr>
      </p:sp>
      <p:sp>
        <p:nvSpPr>
          <p:cNvPr name="Freeform 6" id="6"/>
          <p:cNvSpPr/>
          <p:nvPr/>
        </p:nvSpPr>
        <p:spPr>
          <a:xfrm flipH="false" flipV="false" rot="0">
            <a:off x="14423050" y="6393537"/>
            <a:ext cx="2037229" cy="2037229"/>
          </a:xfrm>
          <a:custGeom>
            <a:avLst/>
            <a:gdLst/>
            <a:ahLst/>
            <a:cxnLst/>
            <a:rect r="r" b="b" t="t" l="l"/>
            <a:pathLst>
              <a:path h="2037229" w="2037229">
                <a:moveTo>
                  <a:pt x="0" y="0"/>
                </a:moveTo>
                <a:lnTo>
                  <a:pt x="2037229" y="0"/>
                </a:lnTo>
                <a:lnTo>
                  <a:pt x="2037229" y="2037229"/>
                </a:lnTo>
                <a:lnTo>
                  <a:pt x="0" y="2037229"/>
                </a:lnTo>
                <a:lnTo>
                  <a:pt x="0" y="0"/>
                </a:lnTo>
                <a:close/>
              </a:path>
            </a:pathLst>
          </a:custGeom>
          <a:blipFill>
            <a:blip r:embed="rId6"/>
            <a:stretch>
              <a:fillRect l="0" t="0" r="0" b="0"/>
            </a:stretch>
          </a:blipFill>
        </p:spPr>
      </p:sp>
      <p:sp>
        <p:nvSpPr>
          <p:cNvPr name="TextBox 7" id="7"/>
          <p:cNvSpPr txBox="true"/>
          <p:nvPr/>
        </p:nvSpPr>
        <p:spPr>
          <a:xfrm rot="0">
            <a:off x="1473574" y="4318208"/>
            <a:ext cx="2037229"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Gửi Email</a:t>
            </a:r>
          </a:p>
        </p:txBody>
      </p:sp>
      <p:sp>
        <p:nvSpPr>
          <p:cNvPr name="TextBox 8" id="8"/>
          <p:cNvSpPr txBox="true"/>
          <p:nvPr/>
        </p:nvSpPr>
        <p:spPr>
          <a:xfrm rot="0">
            <a:off x="7997765" y="6355437"/>
            <a:ext cx="2037229" cy="58293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Email</a:t>
            </a:r>
          </a:p>
        </p:txBody>
      </p:sp>
      <p:sp>
        <p:nvSpPr>
          <p:cNvPr name="TextBox 9" id="9"/>
          <p:cNvSpPr txBox="true"/>
          <p:nvPr/>
        </p:nvSpPr>
        <p:spPr>
          <a:xfrm rot="0">
            <a:off x="14423050" y="8392666"/>
            <a:ext cx="2037229" cy="1173480"/>
          </a:xfrm>
          <a:prstGeom prst="rect">
            <a:avLst/>
          </a:prstGeom>
        </p:spPr>
        <p:txBody>
          <a:bodyPr anchor="t" rtlCol="false" tIns="0" lIns="0" bIns="0" rIns="0">
            <a:spAutoFit/>
          </a:bodyPr>
          <a:lstStyle/>
          <a:p>
            <a:pPr algn="ctr">
              <a:lnSpc>
                <a:spcPts val="4680"/>
              </a:lnSpc>
              <a:spcBef>
                <a:spcPct val="0"/>
              </a:spcBef>
            </a:pPr>
            <a:r>
              <a:rPr lang="en-US" sz="3600">
                <a:solidFill>
                  <a:srgbClr val="000000"/>
                </a:solidFill>
                <a:latin typeface="Baloo"/>
                <a:ea typeface="Baloo"/>
                <a:cs typeface="Baloo"/>
                <a:sym typeface="Baloo"/>
              </a:rPr>
              <a:t>Nhận mail</a:t>
            </a:r>
          </a:p>
        </p:txBody>
      </p:sp>
      <p:sp>
        <p:nvSpPr>
          <p:cNvPr name="AutoShape 10" id="10"/>
          <p:cNvSpPr/>
          <p:nvPr/>
        </p:nvSpPr>
        <p:spPr>
          <a:xfrm>
            <a:off x="3921667" y="3570883"/>
            <a:ext cx="4076099" cy="1804040"/>
          </a:xfrm>
          <a:prstGeom prst="line">
            <a:avLst/>
          </a:prstGeom>
          <a:ln cap="flat" w="38100">
            <a:solidFill>
              <a:srgbClr val="000000"/>
            </a:solidFill>
            <a:prstDash val="solid"/>
            <a:headEnd type="none" len="sm" w="sm"/>
            <a:tailEnd type="arrow" len="sm" w="med"/>
          </a:ln>
        </p:spPr>
      </p:sp>
      <p:sp>
        <p:nvSpPr>
          <p:cNvPr name="AutoShape 11" id="11"/>
          <p:cNvSpPr/>
          <p:nvPr/>
        </p:nvSpPr>
        <p:spPr>
          <a:xfrm>
            <a:off x="10034995" y="5374923"/>
            <a:ext cx="4388056" cy="2037229"/>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DAGVP481yy8</dc:identifier>
  <dcterms:modified xsi:type="dcterms:W3CDTF">2011-08-01T06:04:30Z</dcterms:modified>
  <cp:revision>1</cp:revision>
  <dc:title>Tím và Xanh lá Hoạt hình Trừu tượng Họa tiết Dự án Nhóm Bản thuyết trình Giáo dục</dc:title>
</cp:coreProperties>
</file>