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0" r:id="rId4"/>
    <p:sldId id="275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81" r:id="rId14"/>
    <p:sldId id="271" r:id="rId15"/>
    <p:sldId id="282" r:id="rId16"/>
    <p:sldId id="272" r:id="rId17"/>
    <p:sldId id="277" r:id="rId18"/>
    <p:sldId id="279" r:id="rId19"/>
    <p:sldId id="278" r:id="rId20"/>
    <p:sldId id="276" r:id="rId21"/>
    <p:sldId id="283" r:id="rId22"/>
    <p:sldId id="285" r:id="rId23"/>
    <p:sldId id="284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0729" autoAdjust="0"/>
  </p:normalViewPr>
  <p:slideViewPr>
    <p:cSldViewPr>
      <p:cViewPr varScale="1">
        <p:scale>
          <a:sx n="106" d="100"/>
          <a:sy n="10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216F4-676D-C74E-83B9-5E2313C4EA3C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612A-071D-9740-B3E9-17DA77ED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5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6A86BD-CA6C-7C44-A7C6-2107B7A117F3}" type="datetimeFigureOut">
              <a:rPr lang="en-US"/>
              <a:pPr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2C9552-833D-E445-B712-45282EEA65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9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68591F-88F2-1941-94E2-87106748C50F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7E5651-DE52-6643-85DD-145A6EB1AE9C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C5E96-C239-7C4A-B3AB-C6E76B0E2E21}" type="slidenum">
              <a:rPr lang="en-US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CFBE74-4FE4-7A4D-A911-5405BF5CF0F5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5D57D7-1BFB-0F4A-8425-EBD92C4A705D}" type="slidenum">
              <a:rPr lang="en-US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A4083C-F7C6-1946-B893-F7A830FCB720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DF094D-A3AB-2447-B0D3-09EBF225D452}" type="slidenum">
              <a:rPr lang="en-US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989F91-A076-BB47-9899-F86C2F4A5ECC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B627A3-9A3A-144A-8E1F-374E1CC641D5}" type="slidenum">
              <a:rPr lang="en-US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4526F-3AA5-7F4E-8676-8A15E137B4B7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E86D41-EFC9-D64C-8556-043AD81B1D33}" type="slidenum">
              <a:rPr lang="en-US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32F854-E258-1645-8306-8ADF2DDC799D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322FFE-B6C6-E04F-943E-72A8C518737A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EAD49B-2DE1-D24E-8CEE-862B933D6EFF}" type="slidenum">
              <a:rPr lang="en-US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E898C-9038-2449-8026-C8BBC43624E7}" type="slidenum">
              <a:rPr lang="en-US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F5FACE-199B-4947-8C2C-48849E84DC95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FB7D0-C310-CE45-A7ED-FB3248961D25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834E5C-D2B6-A94B-B09C-9BDAF72FCDD4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0C4500-E4DF-4349-9101-DE30CD092365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7FAEA-8A7E-694E-9B83-7295689A315A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ADD1C5-ACEB-1148-A72A-95370EE12106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6382A6-7256-4543-8E26-EE4F95AFAFAD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D35630-D277-694B-A21D-F423D72E4BAA}" type="slidenum">
              <a:rPr lang="en-US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60004" y="6356350"/>
            <a:ext cx="233119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29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8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7200" y="6356350"/>
            <a:ext cx="23622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jp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3.jp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11.jpeg"/><Relationship Id="rId7" Type="http://schemas.openxmlformats.org/officeDocument/2006/relationships/image" Target="../media/image3.jp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12.jpeg"/><Relationship Id="rId7" Type="http://schemas.openxmlformats.org/officeDocument/2006/relationships/image" Target="../media/image3.jp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4.xml"/><Relationship Id="rId7" Type="http://schemas.openxmlformats.org/officeDocument/2006/relationships/image" Target="../media/image3.jpg"/><Relationship Id="rId8" Type="http://schemas.openxmlformats.org/officeDocument/2006/relationships/image" Target="../media/image14.jpe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16.jpeg"/><Relationship Id="rId7" Type="http://schemas.openxmlformats.org/officeDocument/2006/relationships/image" Target="../media/image3.jp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4.jpeg"/><Relationship Id="rId7" Type="http://schemas.openxmlformats.org/officeDocument/2006/relationships/image" Target="../media/image3.jp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foot.org/download/images.html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://www.greenfoot.org/doc/video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cGe141R2yA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<Relationship Id="rId5" Type="http://schemas.openxmlformats.org/officeDocument/2006/relationships/hyperlink" Target="http://www.greenfoot.org/" TargetMode="External"/><Relationship Id="rId6" Type="http://schemas.openxmlformats.org/officeDocument/2006/relationships/hyperlink" Target="http://www.greenfoot.org/scenarios/index.html" TargetMode="External"/><Relationship Id="rId7" Type="http://schemas.openxmlformats.org/officeDocument/2006/relationships/hyperlink" Target="http://www.greenfoot.org/doc/tutorial.html" TargetMode="External"/><Relationship Id="rId8" Type="http://schemas.openxmlformats.org/officeDocument/2006/relationships/image" Target="../media/image6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4.jpeg"/><Relationship Id="rId9" Type="http://schemas.openxmlformats.org/officeDocument/2006/relationships/image" Target="../media/image3.jp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6.xml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3.jp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9.jpeg"/><Relationship Id="rId7" Type="http://schemas.openxmlformats.org/officeDocument/2006/relationships/image" Target="../media/image3.jp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9.jpeg"/><Relationship Id="rId7" Type="http://schemas.openxmlformats.org/officeDocument/2006/relationships/image" Target="../media/image3.jp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9.xml"/><Relationship Id="rId7" Type="http://schemas.openxmlformats.org/officeDocument/2006/relationships/image" Target="../media/image10.jpeg"/><Relationship Id="rId8" Type="http://schemas.openxmlformats.org/officeDocument/2006/relationships/image" Target="../media/image3.jp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Wombats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Creating Games with </a:t>
            </a:r>
            <a:r>
              <a:rPr lang="en-US" sz="2800" dirty="0" err="1">
                <a:latin typeface="Arial" charset="0"/>
              </a:rPr>
              <a:t>Greenfoot</a:t>
            </a:r>
            <a:endParaRPr lang="en-US" sz="2800" dirty="0">
              <a:latin typeface="Arial" charset="0"/>
            </a:endParaRPr>
          </a:p>
        </p:txBody>
      </p:sp>
      <p:pic>
        <p:nvPicPr>
          <p:cNvPr id="4" name="Picture 3" descr="publish.png (319×195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46482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81190" y="381000"/>
            <a:ext cx="6005609" cy="1036638"/>
          </a:xfrm>
        </p:spPr>
        <p:txBody>
          <a:bodyPr/>
          <a:lstStyle/>
          <a:p>
            <a:pPr eaLnBrk="1" hangingPunct="1"/>
            <a:r>
              <a:rPr lang="en-US" dirty="0"/>
              <a:t>What Happened?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7772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Questions</a:t>
            </a:r>
          </a:p>
          <a:p>
            <a:pPr lvl="1" eaLnBrk="1" hangingPunct="1"/>
            <a:r>
              <a:rPr lang="en-US" sz="2400" dirty="0"/>
              <a:t>How did the wombats move?</a:t>
            </a:r>
          </a:p>
          <a:p>
            <a:pPr lvl="1" eaLnBrk="1" hangingPunct="1"/>
            <a:r>
              <a:rPr lang="en-US" sz="2400" dirty="0"/>
              <a:t>Did they eat any leaves?</a:t>
            </a:r>
          </a:p>
          <a:p>
            <a:pPr lvl="1" eaLnBrk="1" hangingPunct="1"/>
            <a:r>
              <a:rPr lang="en-US" sz="2400" dirty="0"/>
              <a:t>Did the leaves move?</a:t>
            </a:r>
          </a:p>
          <a:p>
            <a:pPr lvl="1" eaLnBrk="1" hangingPunct="1"/>
            <a:r>
              <a:rPr lang="en-US" sz="2400" dirty="0"/>
              <a:t>What happened when a wombat reached the edge of the world?</a:t>
            </a:r>
          </a:p>
          <a:p>
            <a:pPr eaLnBrk="1" hangingPunct="1"/>
            <a:r>
              <a:rPr lang="en-US" sz="2800" dirty="0"/>
              <a:t>If you don</a:t>
            </a:r>
            <a:r>
              <a:rPr lang="ja-JP" altLang="en-US" sz="2800" dirty="0"/>
              <a:t>’</a:t>
            </a:r>
            <a:r>
              <a:rPr lang="en-US" sz="2800" dirty="0"/>
              <a:t>t know the answer to any of these questions place more wombats and/or leaves in the world and run again</a:t>
            </a:r>
          </a:p>
          <a:p>
            <a:pPr lvl="1" eaLnBrk="1" hangingPunct="1"/>
            <a:r>
              <a:rPr lang="en-US" sz="2400" dirty="0"/>
              <a:t>Or click on act to see things in slow motion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002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omic Sans MS"/>
                <a:cs typeface="Comic Sans MS"/>
              </a:rPr>
              <a:t>The Wombat Scenario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mic Sans MS"/>
                <a:cs typeface="Comic Sans MS"/>
              </a:rPr>
              <a:t>To get information on any scenario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Click on the Project Information button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In top right corner above the class display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Read the displayed documentation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Click close when done</a:t>
            </a:r>
          </a:p>
        </p:txBody>
      </p:sp>
      <p:pic>
        <p:nvPicPr>
          <p:cNvPr id="12292" name="Picture 6" descr="projectInfo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524000"/>
            <a:ext cx="4038600" cy="3586163"/>
          </a:xfrm>
          <a:prstGeom prst="rect">
            <a:avLst/>
          </a:prstGeom>
          <a:noFill/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054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Actor Methods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3048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mic Sans MS"/>
                <a:cs typeface="Comic Sans MS"/>
              </a:rPr>
              <a:t>You can see and execute all methods that an actor knows how to do 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By right clicking on an actor in the grid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Select a method to execute it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You can invoke inherited methods as well</a:t>
            </a:r>
          </a:p>
        </p:txBody>
      </p:sp>
      <p:pic>
        <p:nvPicPr>
          <p:cNvPr id="13316" name="Picture 6" descr="rightClickOnActor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828800"/>
            <a:ext cx="4038600" cy="3586163"/>
          </a:xfrm>
          <a:prstGeom prst="rect">
            <a:avLst/>
          </a:prstGeom>
          <a:noFill/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757759" cy="97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13</a:t>
            </a:fld>
            <a:endParaRPr lang="en-US"/>
          </a:p>
        </p:txBody>
      </p:sp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399" cy="1143000"/>
          </a:xfrm>
        </p:spPr>
        <p:txBody>
          <a:bodyPr/>
          <a:lstStyle/>
          <a:p>
            <a:r>
              <a:rPr lang="en-US" dirty="0"/>
              <a:t>Return Types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486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11"/>
          <p:cNvSpPr txBox="1">
            <a:spLocks noChangeArrowheads="1"/>
          </p:cNvSpPr>
          <p:nvPr/>
        </p:nvSpPr>
        <p:spPr bwMode="auto">
          <a:xfrm>
            <a:off x="152400" y="2667000"/>
            <a:ext cx="5786072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mic Sans MS"/>
                <a:cs typeface="Comic Sans MS"/>
              </a:rPr>
              <a:t>Tells us what the method returns when we invoke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3276600"/>
            <a:ext cx="476028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mic Sans MS"/>
                <a:cs typeface="Comic Sans MS"/>
              </a:rPr>
              <a:t>Methods with </a:t>
            </a:r>
            <a:r>
              <a:rPr lang="ja-JP" altLang="en-US" dirty="0">
                <a:latin typeface="Comic Sans MS"/>
                <a:cs typeface="Comic Sans MS"/>
              </a:rPr>
              <a:t>“</a:t>
            </a:r>
            <a:r>
              <a:rPr lang="en-US" dirty="0">
                <a:latin typeface="Comic Sans MS"/>
                <a:cs typeface="Comic Sans MS"/>
              </a:rPr>
              <a:t>void</a:t>
            </a:r>
            <a:r>
              <a:rPr lang="ja-JP" altLang="en-US" dirty="0">
                <a:latin typeface="Comic Sans MS"/>
                <a:cs typeface="Comic Sans MS"/>
              </a:rPr>
              <a:t>”</a:t>
            </a:r>
            <a:r>
              <a:rPr lang="en-US" dirty="0">
                <a:latin typeface="Comic Sans MS"/>
                <a:cs typeface="Comic Sans MS"/>
              </a:rPr>
              <a:t> do not return a value.</a:t>
            </a:r>
          </a:p>
        </p:txBody>
      </p:sp>
      <p:pic>
        <p:nvPicPr>
          <p:cNvPr id="7" name="Picture 6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814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48200"/>
            <a:ext cx="910159" cy="11760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World Methods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381000" y="1905000"/>
            <a:ext cx="4343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mic Sans MS"/>
                <a:cs typeface="Comic Sans MS"/>
              </a:rPr>
              <a:t>Right click near the title of the world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To show the world menu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Select populate()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This will add wombats and leaves to the world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Then click on run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What happens?</a:t>
            </a:r>
          </a:p>
          <a:p>
            <a:pPr lvl="3" eaLnBrk="1" hangingPunct="1"/>
            <a:r>
              <a:rPr lang="en-US" sz="1800" dirty="0">
                <a:latin typeface="Comic Sans MS"/>
                <a:cs typeface="Comic Sans MS"/>
              </a:rPr>
              <a:t>Do all the leaves get eaten?</a:t>
            </a:r>
          </a:p>
        </p:txBody>
      </p:sp>
      <p:pic>
        <p:nvPicPr>
          <p:cNvPr id="15364" name="Picture 6" descr="worldMenu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676400"/>
            <a:ext cx="4038600" cy="3586163"/>
          </a:xfrm>
          <a:prstGeom prst="rect">
            <a:avLst/>
          </a:prstGeom>
          <a:noFill/>
        </p:spPr>
      </p:pic>
      <p:sp>
        <p:nvSpPr>
          <p:cNvPr id="1536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14800" y="2438400"/>
            <a:ext cx="1524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2681190" y="457200"/>
            <a:ext cx="6005609" cy="960438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16387" name="Content Placeholder 26"/>
          <p:cNvSpPr>
            <a:spLocks noGrp="1"/>
          </p:cNvSpPr>
          <p:nvPr>
            <p:ph idx="1"/>
          </p:nvPr>
        </p:nvSpPr>
        <p:spPr>
          <a:xfrm>
            <a:off x="4191000" y="1676400"/>
            <a:ext cx="4495800" cy="4221163"/>
          </a:xfrm>
        </p:spPr>
        <p:txBody>
          <a:bodyPr/>
          <a:lstStyle/>
          <a:p>
            <a:r>
              <a:rPr lang="en-US" sz="2400" dirty="0" err="1"/>
              <a:t>Superclasses</a:t>
            </a:r>
            <a:r>
              <a:rPr lang="en-US" sz="2400" dirty="0"/>
              <a:t> contain methods that give functionality to subclasses.</a:t>
            </a:r>
          </a:p>
          <a:p>
            <a:r>
              <a:rPr lang="en-US" sz="2400" dirty="0"/>
              <a:t>Abstract Classes are needed but don</a:t>
            </a:r>
            <a:r>
              <a:rPr lang="ja-JP" altLang="en-US" sz="2400" dirty="0"/>
              <a:t>’</a:t>
            </a:r>
            <a:r>
              <a:rPr lang="en-US" sz="2400" dirty="0"/>
              <a:t>t create actors.</a:t>
            </a:r>
          </a:p>
          <a:p>
            <a:r>
              <a:rPr lang="en-US" sz="2400" dirty="0"/>
              <a:t>Subclasses inherit the methods of its superclass.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6016" y="1447800"/>
            <a:ext cx="3637543" cy="4438650"/>
            <a:chOff x="646016" y="1447800"/>
            <a:chExt cx="3637543" cy="443865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16" y="1447800"/>
              <a:ext cx="1639983" cy="443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121176" y="3681368"/>
              <a:ext cx="1307824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Comic Sans MS"/>
                  <a:ea typeface="+mn-ea"/>
                  <a:cs typeface="Comic Sans MS"/>
                </a:rPr>
                <a:t>Subclass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0398" y="1852568"/>
              <a:ext cx="1406802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Comic Sans MS"/>
                  <a:ea typeface="+mn-ea"/>
                  <a:cs typeface="Comic Sans MS"/>
                </a:rPr>
                <a:t>Superclass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2590800"/>
              <a:ext cx="1616559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Comic Sans MS"/>
                  <a:ea typeface="+mn-ea"/>
                  <a:cs typeface="Comic Sans MS"/>
                </a:rPr>
                <a:t>Abstract Class</a:t>
              </a:r>
            </a:p>
          </p:txBody>
        </p: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600200" y="3505200"/>
              <a:ext cx="1174888" cy="17616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H="1" flipV="1">
              <a:off x="1828800" y="3200400"/>
              <a:ext cx="946288" cy="48096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flipH="1" flipV="1">
              <a:off x="1447802" y="1752600"/>
              <a:ext cx="1412596" cy="28463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1371600" y="1905000"/>
              <a:ext cx="1295400" cy="85507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1"/>
            </p:cNvCxnSpPr>
            <p:nvPr/>
          </p:nvCxnSpPr>
          <p:spPr>
            <a:xfrm flipH="1">
              <a:off x="1447800" y="2760077"/>
              <a:ext cx="1219200" cy="135523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196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omic Sans MS"/>
                <a:cs typeface="Comic Sans MS"/>
              </a:rPr>
              <a:t>Changing Wombat Behavior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2286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mic Sans MS"/>
                <a:cs typeface="Comic Sans MS"/>
              </a:rPr>
              <a:t>Left click on the Wombat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To show the code for the Wombat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Read the act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Modify it to turn left a  random number of times (0-3) if it can</a:t>
            </a:r>
            <a:r>
              <a:rPr lang="ja-JP" altLang="en-US" sz="1800" dirty="0">
                <a:latin typeface="Comic Sans MS"/>
                <a:cs typeface="Comic Sans MS"/>
              </a:rPr>
              <a:t>’</a:t>
            </a:r>
            <a:r>
              <a:rPr lang="en-US" sz="1800" dirty="0">
                <a:latin typeface="Comic Sans MS"/>
                <a:cs typeface="Comic Sans MS"/>
              </a:rPr>
              <a:t>t move and </a:t>
            </a:r>
            <a:r>
              <a:rPr lang="en-US" sz="1800" dirty="0" err="1">
                <a:latin typeface="Comic Sans MS"/>
                <a:cs typeface="Comic Sans MS"/>
              </a:rPr>
              <a:t>isn</a:t>
            </a:r>
            <a:r>
              <a:rPr lang="ja-JP" altLang="en-US" sz="1800" dirty="0">
                <a:latin typeface="Comic Sans MS"/>
                <a:cs typeface="Comic Sans MS"/>
              </a:rPr>
              <a:t>’</a:t>
            </a:r>
            <a:r>
              <a:rPr lang="en-US" sz="1800" dirty="0">
                <a:latin typeface="Comic Sans MS"/>
                <a:cs typeface="Comic Sans MS"/>
              </a:rPr>
              <a:t>t eating a leaf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>
                <a:latin typeface="Comic Sans MS"/>
                <a:cs typeface="Comic Sans MS"/>
              </a:rPr>
              <a:t>Create a </a:t>
            </a:r>
            <a:r>
              <a:rPr lang="en-US" sz="1600" dirty="0" err="1">
                <a:latin typeface="Comic Sans MS"/>
                <a:cs typeface="Comic Sans MS"/>
              </a:rPr>
              <a:t>turnRandom</a:t>
            </a:r>
            <a:r>
              <a:rPr lang="en-US" sz="1600" dirty="0">
                <a:latin typeface="Comic Sans MS"/>
                <a:cs typeface="Comic Sans MS"/>
              </a:rPr>
              <a:t> method and call it instead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>
                <a:latin typeface="Comic Sans MS"/>
                <a:cs typeface="Comic Sans MS"/>
              </a:rPr>
              <a:t>Use </a:t>
            </a:r>
            <a:r>
              <a:rPr lang="en-US" sz="1600" dirty="0" err="1">
                <a:latin typeface="Comic Sans MS"/>
                <a:cs typeface="Comic Sans MS"/>
              </a:rPr>
              <a:t>Greenfoot.getRandomNumber</a:t>
            </a:r>
            <a:r>
              <a:rPr lang="en-US" sz="1600" dirty="0">
                <a:latin typeface="Comic Sans MS"/>
                <a:cs typeface="Comic Sans MS"/>
              </a:rPr>
              <a:t>(4) 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>
              <a:latin typeface="Comic Sans MS"/>
              <a:cs typeface="Comic Sans MS"/>
            </a:endParaRPr>
          </a:p>
        </p:txBody>
      </p:sp>
      <p:pic>
        <p:nvPicPr>
          <p:cNvPr id="17412" name="Picture 6" descr="showCode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52600"/>
            <a:ext cx="4038600" cy="3586163"/>
          </a:xfrm>
          <a:prstGeom prst="rect">
            <a:avLst/>
          </a:prstGeom>
          <a:noFill/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1130300" cy="146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2681190" y="457200"/>
            <a:ext cx="6005609" cy="960438"/>
          </a:xfrm>
        </p:spPr>
        <p:txBody>
          <a:bodyPr/>
          <a:lstStyle/>
          <a:p>
            <a:r>
              <a:rPr lang="en-US" dirty="0"/>
              <a:t>Attack the Problem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sz="2800" dirty="0"/>
              <a:t>Establish a </a:t>
            </a:r>
            <a:r>
              <a:rPr lang="en-US" sz="2800" dirty="0" err="1"/>
              <a:t>turnRandom</a:t>
            </a:r>
            <a:r>
              <a:rPr lang="en-US" sz="2800" dirty="0"/>
              <a:t>() method</a:t>
            </a:r>
          </a:p>
          <a:p>
            <a:r>
              <a:rPr lang="en-US" sz="2800" dirty="0"/>
              <a:t>Establish a variable </a:t>
            </a:r>
            <a:r>
              <a:rPr lang="ja-JP" altLang="en-US" sz="2800" dirty="0"/>
              <a:t>“</a:t>
            </a:r>
            <a:r>
              <a:rPr lang="en-US" sz="2800" dirty="0"/>
              <a:t>turns</a:t>
            </a:r>
            <a:r>
              <a:rPr lang="ja-JP" altLang="en-US" sz="2800" dirty="0"/>
              <a:t>”</a:t>
            </a:r>
            <a:r>
              <a:rPr lang="en-US" sz="2800" dirty="0"/>
              <a:t> that will hold the number of turns.</a:t>
            </a:r>
          </a:p>
          <a:p>
            <a:r>
              <a:rPr lang="en-US" sz="2800" dirty="0"/>
              <a:t>Establish a loop to count the number of turns</a:t>
            </a:r>
          </a:p>
          <a:p>
            <a:r>
              <a:rPr lang="en-US" sz="2800" dirty="0"/>
              <a:t>Establish a counter, set it to zero, count up by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48768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681190" y="304800"/>
            <a:ext cx="6005609" cy="1112838"/>
          </a:xfrm>
        </p:spPr>
        <p:txBody>
          <a:bodyPr/>
          <a:lstStyle/>
          <a:p>
            <a:r>
              <a:rPr lang="en-US" sz="4000" dirty="0"/>
              <a:t>Possible Solution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Part </a:t>
            </a:r>
            <a:r>
              <a:rPr lang="en-US" sz="4000" dirty="0"/>
              <a:t>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18</a:t>
            </a:fld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1752600"/>
            <a:ext cx="5614987" cy="3581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800600"/>
            <a:ext cx="825500" cy="1066657"/>
          </a:xfrm>
          <a:prstGeom prst="rect">
            <a:avLst/>
          </a:prstGeom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00600"/>
            <a:ext cx="825500" cy="10666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681190" y="381000"/>
            <a:ext cx="6005609" cy="1036638"/>
          </a:xfrm>
        </p:spPr>
        <p:txBody>
          <a:bodyPr/>
          <a:lstStyle/>
          <a:p>
            <a:r>
              <a:rPr lang="en-US" sz="3600" dirty="0"/>
              <a:t>Attack the Problem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Part </a:t>
            </a:r>
            <a:r>
              <a:rPr lang="en-US" sz="3600" dirty="0"/>
              <a:t>II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sz="2800" dirty="0"/>
              <a:t>Use a conditional statement to say that if the wombat is pointed in a specific direction, then change that direction randomly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66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What is </a:t>
            </a:r>
            <a:r>
              <a:rPr lang="en-US" dirty="0" err="1">
                <a:latin typeface="Comic Sans MS"/>
                <a:cs typeface="Comic Sans MS"/>
              </a:rPr>
              <a:t>Greenfoot</a:t>
            </a:r>
            <a:r>
              <a:rPr lang="en-US" dirty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876800" y="1524000"/>
            <a:ext cx="4038600" cy="4373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A free environment that makes it easy to create 2D animations, simulations, and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While teaching object-oriented concepts in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Built on top of </a:t>
            </a:r>
            <a:r>
              <a:rPr lang="en-US" sz="2000" dirty="0" err="1">
                <a:latin typeface="Comic Sans MS"/>
                <a:cs typeface="Comic Sans MS"/>
              </a:rPr>
              <a:t>BlueJ</a:t>
            </a:r>
            <a:endParaRPr lang="en-US" sz="2000" dirty="0">
              <a:latin typeface="Comic Sans MS"/>
              <a:cs typeface="Comic Sans M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Created at the Un. of Kent in England and </a:t>
            </a:r>
            <a:r>
              <a:rPr lang="en-US" sz="2000" dirty="0" err="1">
                <a:latin typeface="Comic Sans MS"/>
                <a:cs typeface="Comic Sans MS"/>
              </a:rPr>
              <a:t>Deakin</a:t>
            </a:r>
            <a:r>
              <a:rPr lang="en-US" sz="2000" dirty="0">
                <a:latin typeface="Comic Sans MS"/>
                <a:cs typeface="Comic Sans MS"/>
              </a:rPr>
              <a:t> University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omic Sans MS"/>
              <a:cs typeface="Comic Sans MS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omic Sans MS"/>
              <a:cs typeface="Comic Sans MS"/>
            </a:endParaRPr>
          </a:p>
        </p:txBody>
      </p:sp>
      <p:pic>
        <p:nvPicPr>
          <p:cNvPr id="3076" name="Picture 5" descr="wombatWorld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4038600" cy="3586163"/>
          </a:xfrm>
          <a:prstGeom prst="rect">
            <a:avLst/>
          </a:prstGeom>
          <a:noFill/>
        </p:spPr>
      </p:pic>
      <p:pic>
        <p:nvPicPr>
          <p:cNvPr id="4" name="Picture 3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41" y="4925091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Possible Solution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Part </a:t>
            </a:r>
            <a:r>
              <a:rPr lang="en-US" sz="4000" dirty="0"/>
              <a:t>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20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5033963" cy="415448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41" y="4925091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81190" y="381000"/>
            <a:ext cx="6005609" cy="1036638"/>
          </a:xfrm>
        </p:spPr>
        <p:txBody>
          <a:bodyPr/>
          <a:lstStyle/>
          <a:p>
            <a:r>
              <a:rPr lang="en-US" dirty="0"/>
              <a:t>Changing Actors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21</a:t>
            </a:fld>
            <a:endParaRPr 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8799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0" y="2209800"/>
            <a:ext cx="3200400" cy="20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>
                <a:latin typeface="Comic Sans MS"/>
                <a:cs typeface="Comic Sans MS"/>
              </a:rPr>
              <a:t>Changing Actors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Right click on the actor</a:t>
            </a:r>
            <a:r>
              <a:rPr lang="ja-JP" altLang="en-US" dirty="0">
                <a:latin typeface="Comic Sans MS"/>
                <a:cs typeface="Comic Sans MS"/>
              </a:rPr>
              <a:t>’</a:t>
            </a:r>
            <a:r>
              <a:rPr lang="en-US" dirty="0">
                <a:latin typeface="Comic Sans MS"/>
                <a:cs typeface="Comic Sans MS"/>
              </a:rPr>
              <a:t>s class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Choose </a:t>
            </a:r>
            <a:r>
              <a:rPr lang="ja-JP" altLang="en-US" dirty="0">
                <a:latin typeface="Comic Sans MS"/>
                <a:cs typeface="Comic Sans MS"/>
              </a:rPr>
              <a:t>“</a:t>
            </a:r>
            <a:r>
              <a:rPr lang="en-US" dirty="0">
                <a:latin typeface="Comic Sans MS"/>
                <a:cs typeface="Comic Sans MS"/>
              </a:rPr>
              <a:t>Set Image</a:t>
            </a:r>
            <a:r>
              <a:rPr lang="ja-JP" altLang="en-US" dirty="0">
                <a:latin typeface="Comic Sans MS"/>
                <a:cs typeface="Comic Sans MS"/>
              </a:rPr>
              <a:t>”</a:t>
            </a:r>
            <a:endParaRPr lang="en-US" dirty="0">
              <a:latin typeface="Comic Sans MS"/>
              <a:cs typeface="Comic Sans MS"/>
            </a:endParaRP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Choose the image from the library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Compile the program</a:t>
            </a:r>
          </a:p>
        </p:txBody>
      </p:sp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196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Adding Actors from the </a:t>
            </a:r>
            <a:r>
              <a:rPr lang="en-US" sz="3600" dirty="0" err="1"/>
              <a:t>Greenfoot</a:t>
            </a:r>
            <a:r>
              <a:rPr lang="en-US" sz="3600" dirty="0"/>
              <a:t> Image Library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22</a:t>
            </a:fld>
            <a:endParaRPr lang="en-US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81000" y="5867400"/>
            <a:ext cx="807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/>
                <a:cs typeface="Comic Sans MS"/>
                <a:hlinkClick r:id="rId3"/>
              </a:rPr>
              <a:t>http://www.greenfoot.org/download/images.html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91918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67200" y="1524000"/>
            <a:ext cx="4191000" cy="4246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>
                <a:latin typeface="Comic Sans MS"/>
                <a:cs typeface="Comic Sans MS"/>
              </a:rPr>
              <a:t>Adding Actors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Navigate to the website.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Right click and download the image to your folder on the school</a:t>
            </a:r>
            <a:r>
              <a:rPr lang="ja-JP" altLang="en-US" dirty="0">
                <a:latin typeface="Comic Sans MS"/>
                <a:cs typeface="Comic Sans MS"/>
              </a:rPr>
              <a:t>’</a:t>
            </a:r>
            <a:r>
              <a:rPr lang="en-US" dirty="0">
                <a:latin typeface="Comic Sans MS"/>
                <a:cs typeface="Comic Sans MS"/>
              </a:rPr>
              <a:t>s network drive.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Save it to your images folder for the project.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Open the project.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Right click on the actor</a:t>
            </a:r>
            <a:r>
              <a:rPr lang="ja-JP" altLang="en-US" dirty="0">
                <a:latin typeface="Comic Sans MS"/>
                <a:cs typeface="Comic Sans MS"/>
              </a:rPr>
              <a:t>’</a:t>
            </a:r>
            <a:r>
              <a:rPr lang="en-US" dirty="0">
                <a:latin typeface="Comic Sans MS"/>
                <a:cs typeface="Comic Sans MS"/>
              </a:rPr>
              <a:t>s class.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Choose </a:t>
            </a:r>
            <a:r>
              <a:rPr lang="ja-JP" altLang="en-US" dirty="0">
                <a:latin typeface="Comic Sans MS"/>
                <a:cs typeface="Comic Sans MS"/>
              </a:rPr>
              <a:t>“</a:t>
            </a:r>
            <a:r>
              <a:rPr lang="en-US" dirty="0">
                <a:latin typeface="Comic Sans MS"/>
                <a:cs typeface="Comic Sans MS"/>
              </a:rPr>
              <a:t>Set Image</a:t>
            </a:r>
            <a:r>
              <a:rPr lang="ja-JP" altLang="en-US" dirty="0">
                <a:latin typeface="Comic Sans MS"/>
                <a:cs typeface="Comic Sans MS"/>
              </a:rPr>
              <a:t>”</a:t>
            </a:r>
            <a:r>
              <a:rPr lang="en-US" dirty="0">
                <a:latin typeface="Comic Sans MS"/>
                <a:cs typeface="Comic Sans MS"/>
              </a:rPr>
              <a:t>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The image should appear in the left pane because you added it to the project image folder.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Choose the image.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dirty="0">
                <a:latin typeface="Comic Sans MS"/>
                <a:cs typeface="Comic Sans MS"/>
              </a:rPr>
              <a:t>Compile the program.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blish.png (319×195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48200"/>
            <a:ext cx="1130300" cy="1460500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Open Challenge </a:t>
            </a:r>
            <a:br>
              <a:rPr lang="en-US" sz="4000" dirty="0"/>
            </a:br>
            <a:r>
              <a:rPr lang="en-US" sz="2800" dirty="0"/>
              <a:t>(Coding Movement)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3834"/>
          </a:xfrm>
        </p:spPr>
        <p:txBody>
          <a:bodyPr>
            <a:spAutoFit/>
          </a:bodyPr>
          <a:lstStyle/>
          <a:p>
            <a:pPr algn="just"/>
            <a:r>
              <a:rPr lang="en-US" sz="2800" dirty="0"/>
              <a:t>Study the habits of how a particular character moves in real life. </a:t>
            </a:r>
            <a:endParaRPr lang="en-US" sz="2800" dirty="0" smtClean="0"/>
          </a:p>
          <a:p>
            <a:pPr algn="just"/>
            <a:r>
              <a:rPr lang="en-US" sz="2800" dirty="0" smtClean="0"/>
              <a:t>How </a:t>
            </a:r>
            <a:r>
              <a:rPr lang="en-US" sz="2800" dirty="0"/>
              <a:t>could you code these different types of movements?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Look </a:t>
            </a:r>
            <a:r>
              <a:rPr lang="en-US" sz="2800" dirty="0"/>
              <a:t>at movement in other games or check out how to create movement in video tutorials.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23</a:t>
            </a:fld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609600" y="47244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http://www.greenfoot.org/doc/videos.html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334000"/>
            <a:ext cx="3557588" cy="369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Videos are also on YouTube.com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C9A7D-AE90-F24A-90D8-4A5E2726C14A}" type="slidenum">
              <a:rPr lang="en-US" smtClean="0"/>
              <a:t>3</a:t>
            </a:fld>
            <a:endParaRPr lang="en-US"/>
          </a:p>
        </p:txBody>
      </p:sp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Watch – Java Programming with </a:t>
            </a:r>
            <a:r>
              <a:rPr lang="en-US" sz="3600" dirty="0" err="1"/>
              <a:t>Greenfoot</a:t>
            </a:r>
            <a:r>
              <a:rPr lang="en-US" sz="3600" dirty="0"/>
              <a:t> (Part I)</a:t>
            </a:r>
            <a:br>
              <a:rPr lang="en-US" sz="3600" dirty="0"/>
            </a:br>
            <a:r>
              <a:rPr lang="en-US" sz="2000" dirty="0">
                <a:hlinkClick r:id="rId3"/>
              </a:rPr>
              <a:t>http://www.youtube.com/watch?v=NcGe141R2yA</a:t>
            </a:r>
            <a:endParaRPr lang="en-US" sz="2000" dirty="0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41" y="2057400"/>
            <a:ext cx="6601318" cy="435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ublish.png (319×195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901700" cy="1165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mic Sans MS"/>
                <a:cs typeface="Comic Sans MS"/>
              </a:rPr>
              <a:t>Greenfoot</a:t>
            </a:r>
            <a:r>
              <a:rPr lang="en-US" dirty="0">
                <a:latin typeface="Comic Sans MS"/>
                <a:cs typeface="Comic Sans MS"/>
              </a:rPr>
              <a:t> Resources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85800" y="1981200"/>
            <a:ext cx="4572000" cy="4267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000" dirty="0">
                <a:latin typeface="Comic Sans MS"/>
                <a:cs typeface="Comic Sans MS"/>
              </a:rPr>
              <a:t>Web site</a:t>
            </a:r>
          </a:p>
          <a:p>
            <a:pPr lvl="1" eaLnBrk="1" hangingPunct="1"/>
            <a:r>
              <a:rPr lang="en-US" sz="2000" dirty="0">
                <a:latin typeface="Comic Sans MS"/>
                <a:cs typeface="Comic Sans MS"/>
                <a:hlinkClick r:id="rId5"/>
              </a:rPr>
              <a:t>http://www.greenfoot.org</a:t>
            </a:r>
            <a:endParaRPr lang="en-US" sz="2000" dirty="0">
              <a:latin typeface="Comic Sans MS"/>
              <a:cs typeface="Comic Sans MS"/>
            </a:endParaRPr>
          </a:p>
          <a:p>
            <a:pPr eaLnBrk="1" hangingPunct="1"/>
            <a:r>
              <a:rPr lang="en-US" sz="2000" dirty="0">
                <a:latin typeface="Comic Sans MS"/>
                <a:cs typeface="Comic Sans MS"/>
              </a:rPr>
              <a:t>Scenarios</a:t>
            </a:r>
          </a:p>
          <a:p>
            <a:pPr lvl="1" eaLnBrk="1" hangingPunct="1"/>
            <a:r>
              <a:rPr lang="en-US" sz="2000" dirty="0">
                <a:latin typeface="Comic Sans MS"/>
                <a:cs typeface="Comic Sans MS"/>
                <a:hlinkClick r:id="rId6"/>
              </a:rPr>
              <a:t>http://www.greenfoot.org/scenarios/index.html</a:t>
            </a:r>
            <a:r>
              <a:rPr lang="en-US" sz="2000" dirty="0">
                <a:latin typeface="Comic Sans MS"/>
                <a:cs typeface="Comic Sans MS"/>
              </a:rPr>
              <a:t> </a:t>
            </a:r>
          </a:p>
          <a:p>
            <a:pPr eaLnBrk="1" hangingPunct="1"/>
            <a:r>
              <a:rPr lang="en-US" sz="2000" dirty="0">
                <a:latin typeface="Comic Sans MS"/>
                <a:cs typeface="Comic Sans MS"/>
              </a:rPr>
              <a:t>Tutorial</a:t>
            </a:r>
          </a:p>
          <a:p>
            <a:pPr lvl="1" eaLnBrk="1" hangingPunct="1"/>
            <a:r>
              <a:rPr lang="en-US" sz="2000" dirty="0">
                <a:latin typeface="Comic Sans MS"/>
                <a:cs typeface="Comic Sans MS"/>
                <a:hlinkClick r:id="rId7"/>
              </a:rPr>
              <a:t>http://www.greenfoot.org/doc/tutorial.html</a:t>
            </a:r>
            <a:r>
              <a:rPr lang="en-US" sz="2000" dirty="0">
                <a:latin typeface="Comic Sans MS"/>
                <a:cs typeface="Comic Sans MS"/>
              </a:rPr>
              <a:t> </a:t>
            </a:r>
          </a:p>
          <a:p>
            <a:pPr eaLnBrk="1" hangingPunct="1"/>
            <a:r>
              <a:rPr lang="en-US" sz="2000" dirty="0">
                <a:latin typeface="Comic Sans MS"/>
                <a:cs typeface="Comic Sans MS"/>
              </a:rPr>
              <a:t>Book: Introduction to Programming with </a:t>
            </a:r>
            <a:r>
              <a:rPr lang="en-US" sz="2000" dirty="0" err="1">
                <a:latin typeface="Comic Sans MS"/>
                <a:cs typeface="Comic Sans MS"/>
              </a:rPr>
              <a:t>Greenfoot</a:t>
            </a:r>
            <a:r>
              <a:rPr lang="en-US" sz="2000" dirty="0">
                <a:latin typeface="Comic Sans MS"/>
                <a:cs typeface="Comic Sans MS"/>
              </a:rPr>
              <a:t> by Michael </a:t>
            </a:r>
            <a:r>
              <a:rPr lang="en-US" sz="2000" dirty="0" err="1">
                <a:latin typeface="Comic Sans MS"/>
                <a:cs typeface="Comic Sans MS"/>
              </a:rPr>
              <a:t>Kölling</a:t>
            </a:r>
            <a:endParaRPr lang="en-US" sz="2000" dirty="0">
              <a:latin typeface="Comic Sans MS"/>
              <a:cs typeface="Comic Sans MS"/>
            </a:endParaRPr>
          </a:p>
        </p:txBody>
      </p:sp>
      <p:pic>
        <p:nvPicPr>
          <p:cNvPr id="5124" name="Picture 2" descr="http://www.greenfoot.org/book/images/book-covers/greenfoot-book-cover-5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2717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Getting Started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746125" y="2057400"/>
            <a:ext cx="4038600" cy="3124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To start </a:t>
            </a:r>
            <a:r>
              <a:rPr lang="en-US" sz="2000" dirty="0" err="1">
                <a:latin typeface="Comic Sans MS"/>
                <a:cs typeface="Comic Sans MS"/>
              </a:rPr>
              <a:t>Greenfoot</a:t>
            </a:r>
            <a:r>
              <a:rPr lang="en-US" sz="2000" dirty="0">
                <a:latin typeface="Comic Sans MS"/>
                <a:cs typeface="Comic Sans MS"/>
              </a:rPr>
              <a:t> click on </a:t>
            </a:r>
            <a:r>
              <a:rPr lang="en-US" sz="2000" dirty="0" err="1">
                <a:latin typeface="Comic Sans MS"/>
                <a:cs typeface="Comic Sans MS"/>
              </a:rPr>
              <a:t>greenfoot.exe</a:t>
            </a:r>
            <a:endParaRPr lang="en-US" sz="2000" dirty="0">
              <a:latin typeface="Comic Sans MS"/>
              <a:cs typeface="Comic Sans M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Click on Project in the menu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Choose 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Pick the wombats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It starts by showing an empty </a:t>
            </a:r>
            <a:r>
              <a:rPr lang="en-US" sz="2000" dirty="0" err="1">
                <a:latin typeface="Comic Sans MS"/>
                <a:cs typeface="Comic Sans MS"/>
              </a:rPr>
              <a:t>WombatWorld</a:t>
            </a:r>
            <a:endParaRPr lang="en-US" sz="2000" dirty="0">
              <a:latin typeface="Comic Sans MS"/>
              <a:cs typeface="Comic Sans MS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Which is a 2D grid of cells</a:t>
            </a:r>
          </a:p>
        </p:txBody>
      </p:sp>
      <p:pic>
        <p:nvPicPr>
          <p:cNvPr id="6148" name="Picture 5" descr="wombatWorld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209800"/>
            <a:ext cx="3946525" cy="3505200"/>
          </a:xfrm>
          <a:prstGeom prst="rect">
            <a:avLst/>
          </a:prstGeom>
          <a:noFill/>
        </p:spPr>
      </p:pic>
      <p:sp>
        <p:nvSpPr>
          <p:cNvPr id="6149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336925" y="2514600"/>
            <a:ext cx="1600201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251324" y="4038600"/>
            <a:ext cx="990601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7" descr="publish.png (319×195)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1130300" cy="146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77EE6-A89F-AE49-B2D2-BF5D3A525E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omic Sans MS"/>
                <a:cs typeface="Comic Sans MS"/>
              </a:rPr>
              <a:t>Adding Objects to the World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mic Sans MS"/>
                <a:cs typeface="Comic Sans MS"/>
              </a:rPr>
              <a:t>Right click on Wombat in the class display to see a pop-up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Create a Wombat by selecting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 new Wombat()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mic Sans MS"/>
                <a:cs typeface="Comic Sans MS"/>
              </a:rPr>
              <a:t>A picture of a wombat will appear attached to the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Click in the world to place the wombat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Shift-click to place more than one object</a:t>
            </a:r>
          </a:p>
        </p:txBody>
      </p:sp>
      <p:pic>
        <p:nvPicPr>
          <p:cNvPr id="7172" name="Picture 9" descr="newWombat"/>
          <p:cNvPicPr>
            <a:picLocks noGrp="1" noChangeAspect="1" noChangeArrowheads="1"/>
          </p:cNvPicPr>
          <p:nvPr>
            <p:ph sz="quarter" idx="4294967295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524000"/>
            <a:ext cx="2462212" cy="2185988"/>
          </a:xfrm>
          <a:prstGeom prst="rect">
            <a:avLst/>
          </a:prstGeom>
          <a:noFill/>
        </p:spPr>
      </p:pic>
      <p:pic>
        <p:nvPicPr>
          <p:cNvPr id="7173" name="Picture 10" descr="twoWombats"/>
          <p:cNvPicPr>
            <a:picLocks noGrp="1" noChangeAspect="1" noChangeArrowheads="1"/>
          </p:cNvPicPr>
          <p:nvPr>
            <p:ph sz="quarter" idx="4294967295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4812" y="3810000"/>
            <a:ext cx="2463800" cy="2187575"/>
          </a:xfrm>
          <a:prstGeom prst="rect">
            <a:avLst/>
          </a:prstGeom>
          <a:noFill/>
        </p:spPr>
      </p:pic>
      <p:sp>
        <p:nvSpPr>
          <p:cNvPr id="7174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78131" y="1981200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Class</a:t>
            </a:r>
          </a:p>
          <a:p>
            <a:pPr eaLnBrk="1" hangingPunct="1"/>
            <a:r>
              <a:rPr lang="en-US" dirty="0"/>
              <a:t>Display</a:t>
            </a:r>
          </a:p>
        </p:txBody>
      </p:sp>
      <p:sp>
        <p:nvSpPr>
          <p:cNvPr id="7175" name="Line 1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7848600" y="22098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 descr="publish.png (319×195)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24200"/>
            <a:ext cx="636923" cy="822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81190" y="457200"/>
            <a:ext cx="6005609" cy="960438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Add Leaves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876800" y="1524000"/>
            <a:ext cx="37338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mic Sans MS"/>
                <a:cs typeface="Comic Sans MS"/>
              </a:rPr>
              <a:t>Add several leaves to the world</a:t>
            </a:r>
          </a:p>
          <a:p>
            <a:pPr lvl="1" eaLnBrk="1" hangingPunct="1"/>
            <a:r>
              <a:rPr lang="en-US" sz="2400" dirty="0">
                <a:latin typeface="Comic Sans MS"/>
                <a:cs typeface="Comic Sans MS"/>
              </a:rPr>
              <a:t>Right click on Leaf in the class display</a:t>
            </a:r>
          </a:p>
          <a:p>
            <a:pPr lvl="2" eaLnBrk="1" hangingPunct="1"/>
            <a:r>
              <a:rPr lang="en-US" sz="2000" dirty="0">
                <a:latin typeface="Comic Sans MS"/>
                <a:cs typeface="Comic Sans MS"/>
              </a:rPr>
              <a:t>Hold down the shift key</a:t>
            </a:r>
          </a:p>
          <a:p>
            <a:pPr lvl="3" eaLnBrk="1" hangingPunct="1"/>
            <a:r>
              <a:rPr lang="en-US" sz="1800" dirty="0">
                <a:latin typeface="Comic Sans MS"/>
                <a:cs typeface="Comic Sans MS"/>
              </a:rPr>
              <a:t>Click in the grid to place each leaf</a:t>
            </a:r>
          </a:p>
        </p:txBody>
      </p:sp>
      <p:pic>
        <p:nvPicPr>
          <p:cNvPr id="8196" name="Picture 6" descr="leafs2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4038600" cy="3586163"/>
          </a:xfrm>
          <a:prstGeom prst="rect">
            <a:avLst/>
          </a:prstGeom>
          <a:noFill/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953000"/>
            <a:ext cx="11303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81190" y="457200"/>
            <a:ext cx="6005609" cy="960438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mic Sans MS"/>
                <a:cs typeface="Comic Sans MS"/>
              </a:rPr>
              <a:t>Greenfoot</a:t>
            </a:r>
            <a:r>
              <a:rPr lang="en-US" dirty="0">
                <a:latin typeface="Comic Sans MS"/>
                <a:cs typeface="Comic Sans MS"/>
              </a:rPr>
              <a:t> Objects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mic Sans MS"/>
                <a:cs typeface="Comic Sans MS"/>
              </a:rPr>
              <a:t>There are two basic types of things in </a:t>
            </a:r>
            <a:r>
              <a:rPr lang="en-US" sz="2400" dirty="0" err="1">
                <a:latin typeface="Comic Sans MS"/>
                <a:cs typeface="Comic Sans MS"/>
              </a:rPr>
              <a:t>Greenfoot</a:t>
            </a:r>
            <a:endParaRPr lang="en-US" sz="2400" dirty="0">
              <a:latin typeface="Comic Sans MS"/>
              <a:cs typeface="Comic Sans M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Worlds and Actors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Other objects are children (</a:t>
            </a:r>
            <a:r>
              <a:rPr lang="en-US" sz="1800" dirty="0" err="1">
                <a:latin typeface="Comic Sans MS"/>
                <a:cs typeface="Comic Sans MS"/>
              </a:rPr>
              <a:t>subclassses</a:t>
            </a:r>
            <a:r>
              <a:rPr lang="en-US" sz="1800" dirty="0">
                <a:latin typeface="Comic Sans MS"/>
                <a:cs typeface="Comic Sans MS"/>
              </a:rPr>
              <a:t>) of these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>
                <a:latin typeface="Comic Sans MS"/>
                <a:cs typeface="Comic Sans MS"/>
              </a:rPr>
              <a:t>Inherit properties and behaviors from parent (superclass)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Worlds hold actors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a stage for 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/>
                <a:cs typeface="Comic Sans MS"/>
              </a:rPr>
              <a:t>Actors can 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They may move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/>
                <a:cs typeface="Comic Sans MS"/>
              </a:rPr>
              <a:t>They may stay where they are</a:t>
            </a:r>
          </a:p>
        </p:txBody>
      </p:sp>
      <p:pic>
        <p:nvPicPr>
          <p:cNvPr id="9220" name="Picture 7" descr="leafs2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828800"/>
            <a:ext cx="4038600" cy="3586163"/>
          </a:xfrm>
          <a:prstGeom prst="rect">
            <a:avLst/>
          </a:prstGeom>
          <a:noFill/>
        </p:spPr>
      </p:pic>
      <p:pic>
        <p:nvPicPr>
          <p:cNvPr id="6" name="Picture 5" descr="publish.png (319×195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8979" cy="670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251774-A9D8-544D-AC73-7DAB259957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67000" y="381000"/>
            <a:ext cx="6005609" cy="792162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/>
                <a:cs typeface="Comic Sans MS"/>
              </a:rPr>
              <a:t>Run the Simulation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>
                <a:latin typeface="Comic Sans MS"/>
                <a:cs typeface="Comic Sans MS"/>
              </a:rPr>
              <a:t>Click on act to execute one simulation time step</a:t>
            </a:r>
          </a:p>
          <a:p>
            <a:pPr lvl="1" eaLnBrk="1" hangingPunct="1"/>
            <a:r>
              <a:rPr lang="en-US" sz="2000" dirty="0">
                <a:latin typeface="Comic Sans MS"/>
                <a:cs typeface="Comic Sans MS"/>
              </a:rPr>
              <a:t>Act one time</a:t>
            </a:r>
          </a:p>
          <a:p>
            <a:pPr eaLnBrk="1" hangingPunct="1"/>
            <a:r>
              <a:rPr lang="en-US" sz="2400" dirty="0">
                <a:latin typeface="Comic Sans MS"/>
                <a:cs typeface="Comic Sans MS"/>
              </a:rPr>
              <a:t>Click on run to have it continuously execute time steps</a:t>
            </a:r>
          </a:p>
          <a:p>
            <a:pPr lvl="1" eaLnBrk="1" hangingPunct="1"/>
            <a:r>
              <a:rPr lang="en-US" sz="2000" dirty="0">
                <a:latin typeface="Comic Sans MS"/>
                <a:cs typeface="Comic Sans MS"/>
              </a:rPr>
              <a:t>Keep acting till you</a:t>
            </a:r>
          </a:p>
          <a:p>
            <a:pPr lvl="2" eaLnBrk="1" hangingPunct="1"/>
            <a:r>
              <a:rPr lang="en-US" sz="1800" dirty="0">
                <a:latin typeface="Comic Sans MS"/>
                <a:cs typeface="Comic Sans MS"/>
              </a:rPr>
              <a:t>Click on pause to stop</a:t>
            </a:r>
          </a:p>
          <a:p>
            <a:pPr lvl="2" eaLnBrk="1" hangingPunct="1"/>
            <a:r>
              <a:rPr lang="en-US" sz="1800" dirty="0">
                <a:latin typeface="Comic Sans MS"/>
                <a:cs typeface="Comic Sans MS"/>
              </a:rPr>
              <a:t>Click on reset to start over</a:t>
            </a:r>
          </a:p>
          <a:p>
            <a:pPr lvl="3" eaLnBrk="1" hangingPunct="1"/>
            <a:r>
              <a:rPr lang="en-US" sz="1600" dirty="0">
                <a:latin typeface="Comic Sans MS"/>
                <a:cs typeface="Comic Sans MS"/>
              </a:rPr>
              <a:t>With a new </a:t>
            </a:r>
            <a:r>
              <a:rPr lang="en-US" sz="1600" dirty="0" err="1">
                <a:latin typeface="Comic Sans MS"/>
                <a:cs typeface="Comic Sans MS"/>
              </a:rPr>
              <a:t>WombatWorld</a:t>
            </a:r>
            <a:endParaRPr lang="en-US" sz="1600" dirty="0">
              <a:latin typeface="Comic Sans MS"/>
              <a:cs typeface="Comic Sans MS"/>
            </a:endParaRPr>
          </a:p>
        </p:txBody>
      </p:sp>
      <p:pic>
        <p:nvPicPr>
          <p:cNvPr id="10244" name="Picture 6" descr="run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371600"/>
            <a:ext cx="4038600" cy="3586163"/>
          </a:xfrm>
          <a:prstGeom prst="rect">
            <a:avLst/>
          </a:prstGeom>
          <a:noFill/>
        </p:spPr>
      </p:pic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4800600" y="5410200"/>
            <a:ext cx="221279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mic Sans MS"/>
                <a:cs typeface="Comic Sans MS"/>
              </a:rPr>
              <a:t>Execution Controls</a:t>
            </a:r>
          </a:p>
        </p:txBody>
      </p:sp>
      <p:sp>
        <p:nvSpPr>
          <p:cNvPr id="1024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5334000" y="4800600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7" descr="publish.png (319×195)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81400"/>
            <a:ext cx="552349" cy="713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voxx4Kids-pptx-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883</Words>
  <Application>Microsoft Macintosh PowerPoint</Application>
  <PresentationFormat>On-screen Show (4:3)</PresentationFormat>
  <Paragraphs>177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Devoxx4Kids-pptx-template_2</vt:lpstr>
      <vt:lpstr> Wombats</vt:lpstr>
      <vt:lpstr>What is Greenfoot?</vt:lpstr>
      <vt:lpstr>Watch – Java Programming with Greenfoot (Part I) http://www.youtube.com/watch?v=NcGe141R2yA</vt:lpstr>
      <vt:lpstr>Greenfoot Resources</vt:lpstr>
      <vt:lpstr>Getting Started</vt:lpstr>
      <vt:lpstr>Adding Objects to the World</vt:lpstr>
      <vt:lpstr>Add Leaves</vt:lpstr>
      <vt:lpstr>Greenfoot Objects</vt:lpstr>
      <vt:lpstr>Run the Simulation</vt:lpstr>
      <vt:lpstr>What Happened?</vt:lpstr>
      <vt:lpstr>The Wombat Scenario</vt:lpstr>
      <vt:lpstr>Actor Methods</vt:lpstr>
      <vt:lpstr>Return Types</vt:lpstr>
      <vt:lpstr>World Methods</vt:lpstr>
      <vt:lpstr>Class Diagrams</vt:lpstr>
      <vt:lpstr>Changing Wombat Behavior</vt:lpstr>
      <vt:lpstr>Attack the Problem</vt:lpstr>
      <vt:lpstr>Possible Solution  Part I</vt:lpstr>
      <vt:lpstr>Attack the Problem  Part II</vt:lpstr>
      <vt:lpstr>Possible Solution  Part II</vt:lpstr>
      <vt:lpstr>Changing Actors</vt:lpstr>
      <vt:lpstr>Adding Actors from the Greenfoot Image Library</vt:lpstr>
      <vt:lpstr>Open Challenge  (Coding Movement)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Text, Games, and GUIs to Teach Java</dc:title>
  <dc:creator>Barbara J. Ericson</dc:creator>
  <cp:lastModifiedBy>Daniel De Luca</cp:lastModifiedBy>
  <cp:revision>146</cp:revision>
  <dcterms:created xsi:type="dcterms:W3CDTF">2006-04-17T16:28:49Z</dcterms:created>
  <dcterms:modified xsi:type="dcterms:W3CDTF">2013-11-26T09:43:09Z</dcterms:modified>
</cp:coreProperties>
</file>