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5" r:id="rId9"/>
    <p:sldId id="262" r:id="rId10"/>
    <p:sldId id="263" r:id="rId11"/>
    <p:sldId id="276" r:id="rId12"/>
    <p:sldId id="271" r:id="rId13"/>
    <p:sldId id="277" r:id="rId14"/>
    <p:sldId id="272" r:id="rId15"/>
    <p:sldId id="273" r:id="rId16"/>
    <p:sldId id="278" r:id="rId17"/>
    <p:sldId id="279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41"/>
    <a:srgbClr val="62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87" autoAdjust="0"/>
  </p:normalViewPr>
  <p:slideViewPr>
    <p:cSldViewPr snapToGrid="0" snapToObjects="1">
      <p:cViewPr varScale="1">
        <p:scale>
          <a:sx n="149" d="100"/>
          <a:sy n="149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20.06.14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20.06.14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Track3r es un vehículo todoterreno,</a:t>
            </a:r>
            <a:r>
              <a:rPr lang="es-MX" baseline="0" dirty="0" smtClean="0"/>
              <a:t> con herramientas intercambiables.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esta misión haremos avanzar el robot y quitar un neumático</a:t>
            </a:r>
            <a:r>
              <a:rPr lang="es-MX" baseline="0" dirty="0" smtClean="0"/>
              <a:t> del camino.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esta misión haremos avanzar el robot y quitar un neumático</a:t>
            </a:r>
            <a:r>
              <a:rPr lang="es-MX" baseline="0" dirty="0" smtClean="0"/>
              <a:t> del camino.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4189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Mindstorms</a:t>
            </a:r>
            <a:endParaRPr lang="en-US" dirty="0"/>
          </a:p>
        </p:txBody>
      </p:sp>
      <p:pic>
        <p:nvPicPr>
          <p:cNvPr id="15362" name="Picture 2" descr="http://cache.lego.com/r/www/r/mindstorms/-/media/Franchises/Mindstorms/Retail/Products/HERO%20MODELS/ts.20130826T103156.TRACKER_3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257" y="3109913"/>
            <a:ext cx="344805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Mission 2: </a:t>
            </a:r>
            <a:br>
              <a:rPr lang="en-US" sz="4000" dirty="0"/>
            </a:br>
            <a:r>
              <a:rPr lang="en-US" sz="4000" dirty="0" err="1"/>
              <a:t>Wegballern</a:t>
            </a:r>
            <a:r>
              <a:rPr lang="en-US" sz="4000" dirty="0"/>
              <a:t>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sz="2800" dirty="0"/>
              <a:t>Platziere einen „</a:t>
            </a:r>
            <a:r>
              <a:rPr lang="de-DE" sz="2800" dirty="0">
                <a:solidFill>
                  <a:srgbClr val="FCB341"/>
                </a:solidFill>
              </a:rPr>
              <a:t>Standardsteuerung-Block</a:t>
            </a:r>
            <a:r>
              <a:rPr lang="de-DE" sz="2800" dirty="0"/>
              <a:t>“ rechts neben dem Anzeige-Block. Ändere den Modus in „</a:t>
            </a:r>
            <a:r>
              <a:rPr lang="de-DE" sz="2800" dirty="0">
                <a:solidFill>
                  <a:srgbClr val="FCB341"/>
                </a:solidFill>
              </a:rPr>
              <a:t>An für </a:t>
            </a:r>
            <a:r>
              <a:rPr lang="de-DE" sz="2800" dirty="0" err="1">
                <a:solidFill>
                  <a:srgbClr val="FCB341"/>
                </a:solidFill>
              </a:rPr>
              <a:t>n</a:t>
            </a:r>
            <a:r>
              <a:rPr lang="de-DE" sz="2800" dirty="0">
                <a:solidFill>
                  <a:srgbClr val="FCB341"/>
                </a:solidFill>
              </a:rPr>
              <a:t> Grad</a:t>
            </a:r>
            <a:r>
              <a:rPr lang="de-DE" sz="2800" dirty="0"/>
              <a:t>“. Ändere die rot </a:t>
            </a:r>
            <a:r>
              <a:rPr lang="de-DE" sz="2800" dirty="0" err="1"/>
              <a:t>umringelten</a:t>
            </a:r>
            <a:r>
              <a:rPr lang="de-DE" sz="2800" dirty="0"/>
              <a:t> Zahlen in die angezeigten Werte.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4932" y="3577913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850" y="3460975"/>
            <a:ext cx="4872700" cy="143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31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Mission 2: </a:t>
            </a:r>
            <a:br>
              <a:rPr lang="en-US" sz="4000" dirty="0"/>
            </a:br>
            <a:r>
              <a:rPr lang="en-US" sz="4000" dirty="0" err="1"/>
              <a:t>Wegballern</a:t>
            </a:r>
            <a:r>
              <a:rPr lang="en-US" sz="4000" dirty="0"/>
              <a:t>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sz="2800" dirty="0" smtClean="0"/>
              <a:t>Platziere </a:t>
            </a:r>
            <a:r>
              <a:rPr lang="de-DE" sz="2800" dirty="0"/>
              <a:t>einen Block „</a:t>
            </a:r>
            <a:r>
              <a:rPr lang="de-DE" sz="2800" dirty="0">
                <a:solidFill>
                  <a:srgbClr val="FCB341"/>
                </a:solidFill>
              </a:rPr>
              <a:t>Mittlerer Motor</a:t>
            </a:r>
            <a:r>
              <a:rPr lang="de-DE" sz="2800" dirty="0"/>
              <a:t>“ rechts neben dem Standardsteuerung-Block. Ändere die rot </a:t>
            </a:r>
            <a:r>
              <a:rPr lang="de-DE" sz="2800" dirty="0" err="1"/>
              <a:t>umringelten</a:t>
            </a:r>
            <a:r>
              <a:rPr lang="de-DE" sz="2800" dirty="0"/>
              <a:t> Zahlen in die angezeigten </a:t>
            </a:r>
            <a:r>
              <a:rPr lang="de-DE" sz="2800" dirty="0" smtClean="0"/>
              <a:t>Werte: </a:t>
            </a:r>
            <a:r>
              <a:rPr lang="de-DE" sz="2800" dirty="0" smtClean="0">
                <a:solidFill>
                  <a:srgbClr val="FCB341"/>
                </a:solidFill>
              </a:rPr>
              <a:t>100</a:t>
            </a:r>
            <a:r>
              <a:rPr lang="de-DE" sz="2800" dirty="0" smtClean="0"/>
              <a:t> und </a:t>
            </a:r>
            <a:r>
              <a:rPr lang="de-DE" sz="2800" dirty="0" smtClean="0">
                <a:solidFill>
                  <a:srgbClr val="FCB341"/>
                </a:solidFill>
              </a:rPr>
              <a:t>3</a:t>
            </a:r>
            <a:endParaRPr lang="en-US" sz="2800" dirty="0">
              <a:solidFill>
                <a:srgbClr val="FCB34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358" y="3692991"/>
            <a:ext cx="47402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242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Mission 2: </a:t>
            </a:r>
            <a:br>
              <a:rPr lang="en-US" sz="4000" dirty="0"/>
            </a:br>
            <a:r>
              <a:rPr lang="en-US" sz="4000" dirty="0" err="1"/>
              <a:t>Wegballern</a:t>
            </a:r>
            <a:r>
              <a:rPr lang="en-US" sz="4000" dirty="0"/>
              <a:t>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sz="2800" dirty="0"/>
              <a:t>Platziere einen „</a:t>
            </a:r>
            <a:r>
              <a:rPr lang="de-DE" sz="2800" dirty="0">
                <a:solidFill>
                  <a:srgbClr val="FCB341"/>
                </a:solidFill>
              </a:rPr>
              <a:t>Anzeige-Block</a:t>
            </a:r>
            <a:r>
              <a:rPr lang="de-DE" sz="2800" dirty="0"/>
              <a:t>“ rechts neben dem Block „</a:t>
            </a:r>
            <a:r>
              <a:rPr lang="de-DE" sz="2800" dirty="0">
                <a:solidFill>
                  <a:srgbClr val="FCB341"/>
                </a:solidFill>
              </a:rPr>
              <a:t>Mittlerer Motor</a:t>
            </a:r>
            <a:r>
              <a:rPr lang="de-DE" sz="2800" dirty="0"/>
              <a:t>“. Wähle das Bild „</a:t>
            </a:r>
            <a:r>
              <a:rPr lang="de-DE" sz="2800" dirty="0" err="1">
                <a:solidFill>
                  <a:srgbClr val="FCB341"/>
                </a:solidFill>
              </a:rPr>
              <a:t>Pinch</a:t>
            </a:r>
            <a:r>
              <a:rPr lang="de-DE" sz="2800" dirty="0">
                <a:solidFill>
                  <a:srgbClr val="FCB341"/>
                </a:solidFill>
              </a:rPr>
              <a:t> </a:t>
            </a:r>
            <a:r>
              <a:rPr lang="de-DE" sz="2800" dirty="0" err="1">
                <a:solidFill>
                  <a:srgbClr val="FCB341"/>
                </a:solidFill>
              </a:rPr>
              <a:t>left</a:t>
            </a:r>
            <a:r>
              <a:rPr lang="de-DE" sz="2800" dirty="0"/>
              <a:t>“ aus.</a:t>
            </a:r>
            <a:r>
              <a:rPr lang="en-US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925" y="3137032"/>
            <a:ext cx="7035191" cy="114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094" y="4340194"/>
            <a:ext cx="2043096" cy="1362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31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292" y="4764099"/>
            <a:ext cx="2043096" cy="13620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2: </a:t>
            </a:r>
            <a:br>
              <a:rPr lang="en-US" sz="3600" dirty="0"/>
            </a:br>
            <a:r>
              <a:rPr lang="en-US" sz="3600" dirty="0" err="1"/>
              <a:t>Wegballern</a:t>
            </a:r>
            <a:r>
              <a:rPr lang="en-US" sz="3600" dirty="0"/>
              <a:t>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de-DE" sz="2800" dirty="0"/>
              <a:t>Platziere einen „</a:t>
            </a:r>
            <a:r>
              <a:rPr lang="de-DE" sz="2800" dirty="0">
                <a:solidFill>
                  <a:srgbClr val="FCB341"/>
                </a:solidFill>
              </a:rPr>
              <a:t>Standardsteuerung-Block</a:t>
            </a:r>
            <a:r>
              <a:rPr lang="de-DE" sz="2800" dirty="0"/>
              <a:t>“ rechts neben dem Anzeige-Block. Ändere den Modus in „</a:t>
            </a:r>
            <a:r>
              <a:rPr lang="de-DE" sz="2800" dirty="0">
                <a:solidFill>
                  <a:srgbClr val="FCB341"/>
                </a:solidFill>
              </a:rPr>
              <a:t>An für </a:t>
            </a:r>
            <a:r>
              <a:rPr lang="de-DE" sz="2800" dirty="0" err="1">
                <a:solidFill>
                  <a:srgbClr val="FCB341"/>
                </a:solidFill>
              </a:rPr>
              <a:t>n</a:t>
            </a:r>
            <a:r>
              <a:rPr lang="de-DE" sz="2800" dirty="0">
                <a:solidFill>
                  <a:srgbClr val="FCB341"/>
                </a:solidFill>
              </a:rPr>
              <a:t> Grad</a:t>
            </a:r>
            <a:r>
              <a:rPr lang="de-DE" sz="2800" dirty="0"/>
              <a:t>“. Ändere die rot </a:t>
            </a:r>
            <a:r>
              <a:rPr lang="de-DE" sz="2800" dirty="0" err="1"/>
              <a:t>umringelten</a:t>
            </a:r>
            <a:r>
              <a:rPr lang="de-DE" sz="2800" dirty="0"/>
              <a:t> Zahlen in die angezeigten </a:t>
            </a:r>
            <a:r>
              <a:rPr lang="de-DE" sz="2800" dirty="0" smtClean="0"/>
              <a:t>Werte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8322" y="3530894"/>
            <a:ext cx="6628477" cy="123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365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2" y="5033353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2: </a:t>
            </a:r>
            <a:br>
              <a:rPr lang="en-US" sz="3600" dirty="0"/>
            </a:br>
            <a:r>
              <a:rPr lang="en-US" sz="3600" dirty="0" err="1"/>
              <a:t>Wegballern</a:t>
            </a:r>
            <a:r>
              <a:rPr lang="en-US" sz="3600" dirty="0"/>
              <a:t>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de-DE" sz="2800" dirty="0"/>
              <a:t>Platziere einen Block „</a:t>
            </a:r>
            <a:r>
              <a:rPr lang="de-DE" sz="2800" dirty="0">
                <a:solidFill>
                  <a:srgbClr val="FCB341"/>
                </a:solidFill>
              </a:rPr>
              <a:t>Mittlerer Motor</a:t>
            </a:r>
            <a:r>
              <a:rPr lang="de-DE" sz="2800" dirty="0"/>
              <a:t>“ rechts neben dem Standardsteuerung-Block. Ändere die rot </a:t>
            </a:r>
            <a:r>
              <a:rPr lang="de-DE" sz="2800" dirty="0" err="1"/>
              <a:t>umringelten</a:t>
            </a:r>
            <a:r>
              <a:rPr lang="de-DE" sz="2800" dirty="0"/>
              <a:t> Zahlen in die angezeigten Werte</a:t>
            </a:r>
            <a:r>
              <a:rPr lang="de-DE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de-DE" sz="2800" dirty="0"/>
              <a:t>Platziere einen Anzeige-Block rechts neben dem Start-Block. Wähle unter „Augen“ das Bild „</a:t>
            </a:r>
            <a:r>
              <a:rPr lang="de-DE" sz="2800" dirty="0" err="1" smtClean="0">
                <a:solidFill>
                  <a:srgbClr val="FCB341"/>
                </a:solidFill>
              </a:rPr>
              <a:t>Pinch</a:t>
            </a:r>
            <a:r>
              <a:rPr lang="de-DE" sz="2800" dirty="0" smtClean="0">
                <a:solidFill>
                  <a:srgbClr val="FCB341"/>
                </a:solidFill>
              </a:rPr>
              <a:t> </a:t>
            </a:r>
            <a:r>
              <a:rPr lang="de-DE" sz="2800" dirty="0" err="1" smtClean="0">
                <a:solidFill>
                  <a:srgbClr val="FCB341"/>
                </a:solidFill>
              </a:rPr>
              <a:t>middle</a:t>
            </a:r>
            <a:r>
              <a:rPr lang="de-DE" sz="2800" dirty="0" smtClean="0"/>
              <a:t>“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2644" y="2973630"/>
            <a:ext cx="6248190" cy="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8543" y="4717252"/>
            <a:ext cx="2964657" cy="16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31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8793" y="3423063"/>
            <a:ext cx="5625754" cy="134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553" y="4931077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2: </a:t>
            </a:r>
            <a:br>
              <a:rPr lang="en-US" sz="3600" dirty="0"/>
            </a:br>
            <a:r>
              <a:rPr lang="en-US" sz="3600" dirty="0" err="1"/>
              <a:t>Wegballern</a:t>
            </a:r>
            <a:r>
              <a:rPr lang="en-US" sz="3600" dirty="0"/>
              <a:t>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de-DE" sz="2800" dirty="0"/>
              <a:t>Platziere einen „</a:t>
            </a:r>
            <a:r>
              <a:rPr lang="de-DE" sz="2800" dirty="0">
                <a:solidFill>
                  <a:srgbClr val="FCB341"/>
                </a:solidFill>
              </a:rPr>
              <a:t>Standardsteuerung-Block</a:t>
            </a:r>
            <a:r>
              <a:rPr lang="de-DE" sz="2800" dirty="0"/>
              <a:t>“ rechts neben dem Anzeige-Block. Ändere den Modus in „</a:t>
            </a:r>
            <a:r>
              <a:rPr lang="de-DE" sz="2800" dirty="0">
                <a:solidFill>
                  <a:srgbClr val="FCB341"/>
                </a:solidFill>
              </a:rPr>
              <a:t>An für </a:t>
            </a:r>
            <a:r>
              <a:rPr lang="de-DE" sz="2800" dirty="0" err="1">
                <a:solidFill>
                  <a:srgbClr val="FCB341"/>
                </a:solidFill>
              </a:rPr>
              <a:t>n</a:t>
            </a:r>
            <a:r>
              <a:rPr lang="de-DE" sz="2800" dirty="0">
                <a:solidFill>
                  <a:srgbClr val="FCB341"/>
                </a:solidFill>
              </a:rPr>
              <a:t> Grad</a:t>
            </a:r>
            <a:r>
              <a:rPr lang="de-DE" sz="2800" dirty="0"/>
              <a:t>“. Ändere die rot </a:t>
            </a:r>
            <a:r>
              <a:rPr lang="de-DE" sz="2800" dirty="0" err="1"/>
              <a:t>umringelten</a:t>
            </a:r>
            <a:r>
              <a:rPr lang="de-DE" sz="2800" dirty="0"/>
              <a:t> Zahlen in die angezeigten Werte</a:t>
            </a:r>
            <a:r>
              <a:rPr lang="en-US" sz="2800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21" y="4668893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2: </a:t>
            </a:r>
            <a:br>
              <a:rPr lang="en-US" sz="3600" dirty="0"/>
            </a:br>
            <a:r>
              <a:rPr lang="en-US" sz="3600" dirty="0" err="1"/>
              <a:t>Wegballern</a:t>
            </a:r>
            <a:r>
              <a:rPr lang="en-US" sz="3600" dirty="0"/>
              <a:t>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de-DE" sz="2800" dirty="0" smtClean="0"/>
              <a:t>Platziere </a:t>
            </a:r>
            <a:r>
              <a:rPr lang="de-DE" sz="2800" dirty="0"/>
              <a:t>einen „</a:t>
            </a:r>
            <a:r>
              <a:rPr lang="de-DE" sz="2800" dirty="0">
                <a:solidFill>
                  <a:srgbClr val="FCB341"/>
                </a:solidFill>
              </a:rPr>
              <a:t>Klang-Block</a:t>
            </a:r>
            <a:r>
              <a:rPr lang="de-DE" sz="2800" dirty="0"/>
              <a:t>“ rechts neben dem </a:t>
            </a:r>
            <a:r>
              <a:rPr lang="de-DE" sz="2800" dirty="0" smtClean="0"/>
              <a:t>Standardsteuerungs-</a:t>
            </a:r>
            <a:r>
              <a:rPr lang="de-DE" sz="2800" dirty="0"/>
              <a:t>Block. Wähle den Klang „</a:t>
            </a:r>
            <a:r>
              <a:rPr lang="de-DE" sz="2800" dirty="0" err="1">
                <a:solidFill>
                  <a:srgbClr val="FCB341"/>
                </a:solidFill>
              </a:rPr>
              <a:t>Laughing</a:t>
            </a:r>
            <a:r>
              <a:rPr lang="de-DE" sz="2800" dirty="0">
                <a:solidFill>
                  <a:srgbClr val="FCB341"/>
                </a:solidFill>
              </a:rPr>
              <a:t> 1</a:t>
            </a:r>
            <a:r>
              <a:rPr lang="de-DE" sz="2800" dirty="0"/>
              <a:t>“ aus.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9424" y="2980308"/>
            <a:ext cx="4998213" cy="168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13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2: </a:t>
            </a:r>
            <a:br>
              <a:rPr lang="en-US" sz="3600" dirty="0"/>
            </a:br>
            <a:r>
              <a:rPr lang="en-US" sz="3600" dirty="0" err="1"/>
              <a:t>Wegballern</a:t>
            </a:r>
            <a:r>
              <a:rPr lang="en-US" sz="3600" dirty="0"/>
              <a:t>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en-US" sz="2000" dirty="0" smtClean="0"/>
              <a:t>S</a:t>
            </a:r>
            <a:r>
              <a:rPr lang="de-DE" sz="2000" dirty="0" err="1" smtClean="0"/>
              <a:t>tell</a:t>
            </a:r>
            <a:r>
              <a:rPr lang="de-DE" sz="2000" dirty="0" smtClean="0"/>
              <a:t> </a:t>
            </a:r>
            <a:r>
              <a:rPr lang="de-DE" sz="2000" dirty="0"/>
              <a:t>den </a:t>
            </a:r>
            <a:r>
              <a:rPr lang="de-DE" sz="2000" dirty="0">
                <a:solidFill>
                  <a:srgbClr val="FCB341"/>
                </a:solidFill>
              </a:rPr>
              <a:t>TRACK3R</a:t>
            </a:r>
            <a:r>
              <a:rPr lang="de-DE" sz="2000" dirty="0"/>
              <a:t> an die Startposition auf dem </a:t>
            </a:r>
            <a:r>
              <a:rPr lang="de-DE" sz="2000" dirty="0">
                <a:solidFill>
                  <a:srgbClr val="FCB341"/>
                </a:solidFill>
              </a:rPr>
              <a:t>Missions-Pad </a:t>
            </a:r>
            <a:r>
              <a:rPr lang="de-DE" sz="2000" dirty="0"/>
              <a:t>und </a:t>
            </a:r>
            <a:r>
              <a:rPr lang="de-DE" sz="2000" dirty="0" smtClean="0"/>
              <a:t>lege jeweils zwei Reifen </a:t>
            </a:r>
            <a:r>
              <a:rPr lang="de-DE" sz="2000" dirty="0"/>
              <a:t>auf </a:t>
            </a:r>
            <a:r>
              <a:rPr lang="de-DE" sz="2000" dirty="0" smtClean="0"/>
              <a:t>die hinteren grauen Kreise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sz="2000" dirty="0" smtClean="0"/>
              <a:t>Starte das </a:t>
            </a:r>
            <a:r>
              <a:rPr lang="de-DE" sz="2000" dirty="0" smtClean="0">
                <a:solidFill>
                  <a:srgbClr val="FCB341"/>
                </a:solidFill>
              </a:rPr>
              <a:t>Programm</a:t>
            </a:r>
            <a:r>
              <a:rPr lang="de-DE" sz="2000" dirty="0" smtClean="0"/>
              <a:t>!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sz="2000" dirty="0" smtClean="0"/>
              <a:t>Hat alles geklappt? </a:t>
            </a:r>
            <a:r>
              <a:rPr lang="de-DE" sz="2000" dirty="0" smtClean="0">
                <a:solidFill>
                  <a:srgbClr val="FCB341"/>
                </a:solidFill>
              </a:rPr>
              <a:t>HERZLICHEN GLÜCKWUNSCH </a:t>
            </a:r>
            <a:r>
              <a:rPr lang="de-DE" sz="2000" dirty="0" smtClean="0"/>
              <a:t>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029" y="3514385"/>
            <a:ext cx="3306771" cy="2204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519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VIELEN DANK!</a:t>
            </a:r>
            <a:endParaRPr lang="en-US" dirty="0"/>
          </a:p>
        </p:txBody>
      </p:sp>
      <p:pic>
        <p:nvPicPr>
          <p:cNvPr id="15362" name="Picture 2" descr="http://cache.lego.com/r/www/r/mindstorms/-/media/Franchises/Mindstorms/Retail/Products/HERO%20MODELS/ts.20130826T103156.TRACKER_3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257" y="3109913"/>
            <a:ext cx="344805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833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4242" y="2870395"/>
            <a:ext cx="2043096" cy="1362064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510242" y="1424278"/>
            <a:ext cx="5427096" cy="2102132"/>
          </a:xfrm>
        </p:spPr>
        <p:txBody>
          <a:bodyPr/>
          <a:lstStyle/>
          <a:p>
            <a:r>
              <a:rPr lang="en-US" sz="2400" dirty="0" smtClean="0"/>
              <a:t>Das </a:t>
            </a:r>
            <a:r>
              <a:rPr lang="en-US" sz="2400" dirty="0" err="1" smtClean="0"/>
              <a:t>ist</a:t>
            </a:r>
            <a:r>
              <a:rPr lang="en-US" sz="2400" dirty="0" smtClean="0"/>
              <a:t> das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Gehirn</a:t>
            </a:r>
            <a:r>
              <a:rPr lang="en-US" sz="2400" dirty="0" smtClean="0">
                <a:solidFill>
                  <a:srgbClr val="FCB341"/>
                </a:solidFill>
              </a:rPr>
              <a:t>” </a:t>
            </a:r>
            <a:r>
              <a:rPr lang="en-US" sz="2400" dirty="0" smtClean="0"/>
              <a:t>, </a:t>
            </a:r>
            <a:r>
              <a:rPr lang="en-US" sz="2400" dirty="0" smtClean="0"/>
              <a:t>der die </a:t>
            </a:r>
            <a:r>
              <a:rPr lang="en-US" sz="2400" dirty="0" err="1" smtClean="0"/>
              <a:t>Sensoren</a:t>
            </a:r>
            <a:r>
              <a:rPr lang="en-US" sz="2400" dirty="0" smtClean="0"/>
              <a:t> und </a:t>
            </a:r>
            <a:r>
              <a:rPr lang="en-US" sz="2400" dirty="0" err="1" smtClean="0"/>
              <a:t>Motoren</a:t>
            </a:r>
            <a:r>
              <a:rPr lang="en-US" sz="2400" dirty="0" smtClean="0"/>
              <a:t> </a:t>
            </a:r>
            <a:r>
              <a:rPr lang="en-US" sz="2400" dirty="0" err="1" smtClean="0"/>
              <a:t>kontrolliert</a:t>
            </a:r>
            <a:r>
              <a:rPr lang="en-US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Darauf</a:t>
            </a:r>
            <a:r>
              <a:rPr lang="en-US" sz="2400" dirty="0" smtClean="0"/>
              <a:t> </a:t>
            </a:r>
            <a:r>
              <a:rPr lang="en-US" sz="2400" dirty="0" err="1" smtClean="0"/>
              <a:t>werden</a:t>
            </a:r>
            <a:r>
              <a:rPr lang="en-US" sz="2400" dirty="0" smtClean="0"/>
              <a:t> die </a:t>
            </a:r>
            <a:r>
              <a:rPr lang="en-US" sz="2400" dirty="0" err="1" smtClean="0"/>
              <a:t>Programme</a:t>
            </a:r>
            <a:r>
              <a:rPr lang="en-US" sz="2400" dirty="0" smtClean="0"/>
              <a:t> </a:t>
            </a:r>
            <a:r>
              <a:rPr lang="en-US" sz="2400" dirty="0" err="1" smtClean="0"/>
              <a:t>gespeichert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Wie ist der Roboter aufgebaut</a:t>
            </a:r>
            <a:r>
              <a:rPr lang="en-US" sz="3600" dirty="0" smtClean="0"/>
              <a:t> ?</a:t>
            </a:r>
            <a:endParaRPr lang="en-US" sz="3600" dirty="0"/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3510242" y="3810650"/>
            <a:ext cx="5427096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3 </a:t>
            </a:r>
            <a:r>
              <a:rPr lang="en-US" sz="2400" dirty="0" err="1" smtClean="0">
                <a:solidFill>
                  <a:srgbClr val="FCB341"/>
                </a:solidFill>
              </a:rPr>
              <a:t>Motoren</a:t>
            </a:r>
            <a:r>
              <a:rPr lang="en-US" sz="2400" dirty="0" smtClean="0"/>
              <a:t> :</a:t>
            </a:r>
          </a:p>
          <a:p>
            <a:pPr lvl="1"/>
            <a:r>
              <a:rPr lang="en-US" sz="2000" dirty="0" smtClean="0">
                <a:solidFill>
                  <a:srgbClr val="FCB341"/>
                </a:solidFill>
              </a:rPr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aktiviert</a:t>
            </a:r>
            <a:r>
              <a:rPr lang="en-US" sz="2000" dirty="0" smtClean="0"/>
              <a:t> den </a:t>
            </a:r>
            <a:r>
              <a:rPr lang="en-US" sz="2000" dirty="0" err="1" smtClean="0"/>
              <a:t>Klingenrotor</a:t>
            </a:r>
            <a:r>
              <a:rPr lang="en-US" sz="2000" dirty="0" smtClean="0"/>
              <a:t>, die </a:t>
            </a:r>
            <a:r>
              <a:rPr lang="en-US" sz="2000" dirty="0" err="1" smtClean="0"/>
              <a:t>Schussvorrichtung</a:t>
            </a:r>
            <a:r>
              <a:rPr lang="en-US" sz="2000" dirty="0"/>
              <a:t> </a:t>
            </a:r>
            <a:r>
              <a:rPr lang="en-US" sz="2000" dirty="0" err="1" smtClean="0"/>
              <a:t>oder</a:t>
            </a:r>
            <a:r>
              <a:rPr lang="en-US" sz="2000" dirty="0" smtClean="0"/>
              <a:t> die </a:t>
            </a:r>
            <a:r>
              <a:rPr lang="en-US" sz="2000" dirty="0" err="1" smtClean="0"/>
              <a:t>Greifklaue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Die </a:t>
            </a:r>
            <a:r>
              <a:rPr lang="en-US" sz="2000" dirty="0" err="1" smtClean="0"/>
              <a:t>Motoren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CB341"/>
                </a:solidFill>
              </a:rPr>
              <a:t>B</a:t>
            </a:r>
            <a:r>
              <a:rPr lang="en-US" sz="2000" dirty="0" smtClean="0"/>
              <a:t> und </a:t>
            </a:r>
            <a:r>
              <a:rPr lang="en-US" sz="2000" dirty="0" smtClean="0">
                <a:solidFill>
                  <a:srgbClr val="FCB341"/>
                </a:solidFill>
              </a:rPr>
              <a:t>C</a:t>
            </a:r>
            <a:r>
              <a:rPr lang="en-US" sz="2000" dirty="0" smtClean="0"/>
              <a:t> </a:t>
            </a:r>
            <a:r>
              <a:rPr lang="en-US" sz="2000" dirty="0" err="1" smtClean="0"/>
              <a:t>aktivieren</a:t>
            </a:r>
            <a:r>
              <a:rPr lang="en-US" sz="2000" dirty="0" smtClean="0"/>
              <a:t> die </a:t>
            </a:r>
            <a:r>
              <a:rPr lang="en-US" sz="2000" dirty="0" err="1" smtClean="0"/>
              <a:t>Räder</a:t>
            </a:r>
            <a:endParaRPr lang="en-US" sz="2000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3510241" y="5172714"/>
            <a:ext cx="5427097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pic>
        <p:nvPicPr>
          <p:cNvPr id="14338" name="Picture 2" descr="http://cache.lego.com/r/education/-/media/lego%20education/home/images/products/mindstorms%20ev3/45500_713x380_mainproduct.png?l.r=12762361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20679" y="1632856"/>
            <a:ext cx="3189564" cy="2177794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679" y="3551427"/>
            <a:ext cx="3084279" cy="234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7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9356" y="4974562"/>
            <a:ext cx="2043096" cy="1362064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Die </a:t>
            </a:r>
            <a:r>
              <a:rPr lang="en-US" sz="4000" dirty="0" err="1" smtClean="0"/>
              <a:t>Sensoren</a:t>
            </a:r>
            <a:r>
              <a:rPr lang="en-US" sz="4000" dirty="0" smtClean="0"/>
              <a:t> des </a:t>
            </a:r>
            <a:r>
              <a:rPr lang="en-US" sz="4000" dirty="0" err="1" smtClean="0"/>
              <a:t>Roboters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6757" y="1600201"/>
            <a:ext cx="6710043" cy="1219199"/>
          </a:xfrm>
        </p:spPr>
        <p:txBody>
          <a:bodyPr/>
          <a:lstStyle/>
          <a:p>
            <a:r>
              <a:rPr lang="en-US" sz="2400" dirty="0" smtClean="0"/>
              <a:t>Der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err="1" smtClean="0">
                <a:solidFill>
                  <a:srgbClr val="FCB341"/>
                </a:solidFill>
              </a:rPr>
              <a:t>Infrarotsensor</a:t>
            </a:r>
            <a:r>
              <a:rPr lang="en-US" sz="2400" dirty="0" smtClean="0">
                <a:solidFill>
                  <a:srgbClr val="FCB341"/>
                </a:solidFill>
              </a:rPr>
              <a:t>"</a:t>
            </a:r>
            <a:r>
              <a:rPr lang="en-US" sz="2400" dirty="0" smtClean="0"/>
              <a:t> </a:t>
            </a:r>
            <a:r>
              <a:rPr lang="en-US" sz="2400" dirty="0" err="1" smtClean="0"/>
              <a:t>erlaubt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dem</a:t>
            </a:r>
            <a:r>
              <a:rPr lang="en-US" sz="2400" dirty="0" smtClean="0"/>
              <a:t> </a:t>
            </a:r>
            <a:r>
              <a:rPr lang="en-US" sz="2400" dirty="0" err="1" smtClean="0"/>
              <a:t>Roboter</a:t>
            </a:r>
            <a:r>
              <a:rPr lang="en-US" sz="2400" dirty="0" smtClean="0"/>
              <a:t> </a:t>
            </a:r>
            <a:r>
              <a:rPr lang="en-US" sz="2400" dirty="0" err="1" smtClean="0"/>
              <a:t>zu</a:t>
            </a:r>
            <a:r>
              <a:rPr lang="en-US" sz="2400" dirty="0" smtClean="0"/>
              <a:t> </a:t>
            </a:r>
            <a:r>
              <a:rPr lang="en-US" sz="2400" dirty="0" err="1" smtClean="0"/>
              <a:t>verfolgen</a:t>
            </a:r>
            <a:r>
              <a:rPr lang="en-US" sz="2400" dirty="0" smtClean="0"/>
              <a:t> und </a:t>
            </a:r>
            <a:r>
              <a:rPr lang="en-US" sz="2400" dirty="0" err="1" smtClean="0"/>
              <a:t>zu</a:t>
            </a:r>
            <a:r>
              <a:rPr lang="en-US" sz="2400" dirty="0" smtClean="0"/>
              <a:t> </a:t>
            </a:r>
            <a:r>
              <a:rPr lang="en-US" sz="2400" dirty="0" err="1" smtClean="0"/>
              <a:t>lokalisieren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1976757" y="2971800"/>
            <a:ext cx="6710043" cy="1219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err="1" smtClean="0">
                <a:solidFill>
                  <a:srgbClr val="FCB341"/>
                </a:solidFill>
              </a:rPr>
              <a:t>Farbsensor</a:t>
            </a:r>
            <a:r>
              <a:rPr lang="en-US" sz="2400" dirty="0" smtClean="0">
                <a:solidFill>
                  <a:srgbClr val="FCB341"/>
                </a:solidFill>
              </a:rPr>
              <a:t>" </a:t>
            </a:r>
            <a:r>
              <a:rPr lang="en-US" sz="2400" dirty="0" err="1" smtClean="0"/>
              <a:t>erlaubt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dem</a:t>
            </a:r>
            <a:r>
              <a:rPr lang="en-US" sz="2400" dirty="0" smtClean="0"/>
              <a:t> </a:t>
            </a:r>
            <a:r>
              <a:rPr lang="en-US" sz="2400" dirty="0" err="1" smtClean="0"/>
              <a:t>Roboter</a:t>
            </a:r>
            <a:r>
              <a:rPr lang="en-US" sz="2400" dirty="0" smtClean="0"/>
              <a:t> </a:t>
            </a:r>
            <a:r>
              <a:rPr lang="en-US" sz="2400" dirty="0" err="1" smtClean="0"/>
              <a:t>verschiedene</a:t>
            </a:r>
            <a:r>
              <a:rPr lang="en-US" sz="2400" dirty="0" smtClean="0"/>
              <a:t> </a:t>
            </a:r>
            <a:r>
              <a:rPr lang="en-US" sz="2400" dirty="0" err="1" smtClean="0"/>
              <a:t>Farben</a:t>
            </a:r>
            <a:r>
              <a:rPr lang="en-US" sz="2400" dirty="0" smtClean="0"/>
              <a:t> </a:t>
            </a:r>
            <a:r>
              <a:rPr lang="en-US" sz="2400" dirty="0" err="1" smtClean="0"/>
              <a:t>zu</a:t>
            </a:r>
            <a:r>
              <a:rPr lang="en-US" sz="2400" dirty="0" smtClean="0"/>
              <a:t> </a:t>
            </a:r>
            <a:r>
              <a:rPr lang="en-US" sz="2400" dirty="0" err="1" smtClean="0"/>
              <a:t>unterscheiden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1976757" y="4470366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Mit</a:t>
            </a:r>
            <a:r>
              <a:rPr lang="en-US" sz="2400" dirty="0" smtClean="0"/>
              <a:t> </a:t>
            </a:r>
            <a:r>
              <a:rPr lang="en-US" sz="2400" dirty="0" err="1" smtClean="0"/>
              <a:t>dem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err="1" smtClean="0">
                <a:solidFill>
                  <a:srgbClr val="FCB341"/>
                </a:solidFill>
              </a:rPr>
              <a:t>Tastsensor</a:t>
            </a:r>
            <a:r>
              <a:rPr lang="en-US" sz="2400" dirty="0" smtClean="0">
                <a:solidFill>
                  <a:srgbClr val="FCB341"/>
                </a:solidFill>
              </a:rPr>
              <a:t>" </a:t>
            </a:r>
            <a:r>
              <a:rPr lang="en-US" sz="2400" dirty="0" err="1" smtClean="0"/>
              <a:t>lernt</a:t>
            </a:r>
            <a:r>
              <a:rPr lang="en-US" sz="2400" dirty="0" smtClean="0"/>
              <a:t> der </a:t>
            </a:r>
            <a:r>
              <a:rPr lang="en-US" sz="2400" dirty="0" err="1" smtClean="0"/>
              <a:t>Roboter</a:t>
            </a:r>
            <a:r>
              <a:rPr lang="en-US" sz="2400" dirty="0" smtClean="0"/>
              <a:t> “</a:t>
            </a:r>
            <a:r>
              <a:rPr lang="en-US" sz="2400" dirty="0" err="1" smtClean="0"/>
              <a:t>fühlen</a:t>
            </a:r>
            <a:r>
              <a:rPr lang="en-US" sz="2400" dirty="0" smtClean="0"/>
              <a:t>”.</a:t>
            </a:r>
            <a:endParaRPr lang="en-US" sz="2400" dirty="0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1976757" y="5392443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002" y="1600201"/>
            <a:ext cx="1618755" cy="107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081" y="2971800"/>
            <a:ext cx="1288169" cy="110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081" y="4609577"/>
            <a:ext cx="1288169" cy="110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222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734" y="1536960"/>
            <a:ext cx="3506740" cy="48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8252" y="4188639"/>
            <a:ext cx="2043096" cy="13620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Wie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programmiere</a:t>
            </a:r>
            <a:r>
              <a:rPr lang="en-US" sz="4000" dirty="0" smtClean="0"/>
              <a:t> </a:t>
            </a:r>
            <a:r>
              <a:rPr lang="en-US" sz="4000" dirty="0" err="1" smtClean="0"/>
              <a:t>ich</a:t>
            </a:r>
            <a:r>
              <a:rPr lang="en-US" sz="4000" dirty="0" smtClean="0"/>
              <a:t> LEGO </a:t>
            </a:r>
            <a:r>
              <a:rPr lang="en-US" sz="4000" dirty="0" err="1" smtClean="0"/>
              <a:t>Mindstorms</a:t>
            </a:r>
            <a:r>
              <a:rPr lang="en-US" sz="4000" dirty="0" smtClean="0"/>
              <a:t> ?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992" y="1821212"/>
            <a:ext cx="4904959" cy="4304951"/>
          </a:xfrm>
        </p:spPr>
        <p:txBody>
          <a:bodyPr/>
          <a:lstStyle/>
          <a:p>
            <a:r>
              <a:rPr lang="en-US" sz="2800" dirty="0" smtClean="0"/>
              <a:t>Die </a:t>
            </a:r>
            <a:r>
              <a:rPr lang="en-US" sz="2800" dirty="0" err="1" smtClean="0"/>
              <a:t>Programme</a:t>
            </a:r>
            <a:r>
              <a:rPr lang="en-US" sz="2800" dirty="0" smtClean="0"/>
              <a:t> </a:t>
            </a:r>
            <a:r>
              <a:rPr lang="en-US" sz="2800" dirty="0" err="1" smtClean="0"/>
              <a:t>sind</a:t>
            </a:r>
            <a:r>
              <a:rPr lang="en-US" sz="2800" dirty="0" smtClean="0"/>
              <a:t> in der Form von </a:t>
            </a:r>
            <a:r>
              <a:rPr lang="en-US" sz="2800" dirty="0" err="1">
                <a:solidFill>
                  <a:srgbClr val="FCB341"/>
                </a:solidFill>
              </a:rPr>
              <a:t>g</a:t>
            </a:r>
            <a:r>
              <a:rPr lang="en-US" sz="2800" dirty="0" err="1" smtClean="0">
                <a:solidFill>
                  <a:srgbClr val="FCB341"/>
                </a:solidFill>
              </a:rPr>
              <a:t>rafischen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Bausteinen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smtClean="0"/>
              <a:t>die </a:t>
            </a:r>
            <a:r>
              <a:rPr lang="en-US" sz="2800" dirty="0" err="1" smtClean="0"/>
              <a:t>aneinander</a:t>
            </a:r>
            <a:r>
              <a:rPr lang="en-US" sz="2800" dirty="0" smtClean="0"/>
              <a:t> </a:t>
            </a:r>
            <a:r>
              <a:rPr lang="en-US" sz="2800" dirty="0" err="1" smtClean="0"/>
              <a:t>gehangen</a:t>
            </a:r>
            <a:r>
              <a:rPr lang="en-US" sz="2800" dirty="0" smtClean="0"/>
              <a:t> </a:t>
            </a:r>
            <a:r>
              <a:rPr lang="en-US" sz="2800" dirty="0" err="1" smtClean="0"/>
              <a:t>werden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5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9727" y="0"/>
            <a:ext cx="1508502" cy="10056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190766"/>
            <a:ext cx="6005609" cy="1143000"/>
          </a:xfrm>
        </p:spPr>
        <p:txBody>
          <a:bodyPr/>
          <a:lstStyle/>
          <a:p>
            <a:r>
              <a:rPr lang="en-US" sz="4000" dirty="0" smtClean="0"/>
              <a:t>Mission</a:t>
            </a:r>
            <a:r>
              <a:rPr lang="en-US" sz="4000" dirty="0"/>
              <a:t> </a:t>
            </a:r>
            <a:r>
              <a:rPr lang="en-US" sz="4000" dirty="0" smtClean="0"/>
              <a:t>1: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Zerhacke</a:t>
            </a:r>
            <a:r>
              <a:rPr lang="en-US" sz="4000" dirty="0" smtClean="0"/>
              <a:t> </a:t>
            </a:r>
            <a:r>
              <a:rPr lang="en-US" sz="4000" dirty="0" err="1" smtClean="0"/>
              <a:t>es</a:t>
            </a:r>
            <a:r>
              <a:rPr lang="en-US" sz="4000" dirty="0" smtClean="0"/>
              <a:t>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200" dirty="0"/>
              <a:t>Füge ein neues Programm hinzu, indem du auf die Schaltfläche</a:t>
            </a:r>
            <a:r>
              <a:rPr lang="en-US" sz="2200" dirty="0" smtClean="0"/>
              <a:t>       </a:t>
            </a:r>
            <a:r>
              <a:rPr lang="en-US" sz="2200" dirty="0" err="1" smtClean="0"/>
              <a:t>klickst</a:t>
            </a:r>
            <a:r>
              <a:rPr lang="en-US" sz="2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200" dirty="0"/>
              <a:t>Platziere einen Anzeige</a:t>
            </a:r>
            <a:r>
              <a:rPr lang="de-DE" sz="2200" dirty="0" smtClean="0"/>
              <a:t>-Block rechts </a:t>
            </a:r>
            <a:r>
              <a:rPr lang="de-DE" sz="2200" dirty="0"/>
              <a:t>neben dem Start-Block. Wähle </a:t>
            </a:r>
            <a:r>
              <a:rPr lang="de-DE" sz="2200" dirty="0" smtClean="0"/>
              <a:t>unter „Augen“ das </a:t>
            </a:r>
            <a:r>
              <a:rPr lang="de-DE" sz="2200" dirty="0"/>
              <a:t>Bild „</a:t>
            </a:r>
            <a:r>
              <a:rPr lang="de-DE" sz="2200" dirty="0" err="1">
                <a:solidFill>
                  <a:srgbClr val="FCB341"/>
                </a:solidFill>
              </a:rPr>
              <a:t>Pinch</a:t>
            </a:r>
            <a:r>
              <a:rPr lang="de-DE" sz="2200" dirty="0">
                <a:solidFill>
                  <a:srgbClr val="FCB341"/>
                </a:solidFill>
              </a:rPr>
              <a:t> </a:t>
            </a:r>
            <a:r>
              <a:rPr lang="de-DE" sz="2200" dirty="0" err="1">
                <a:solidFill>
                  <a:srgbClr val="FCB341"/>
                </a:solidFill>
              </a:rPr>
              <a:t>left</a:t>
            </a:r>
            <a:r>
              <a:rPr lang="de-DE" sz="2200" dirty="0" smtClean="0"/>
              <a:t>“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200" dirty="0"/>
              <a:t>Platziere einen </a:t>
            </a:r>
            <a:r>
              <a:rPr lang="de-DE" sz="2200" dirty="0" smtClean="0"/>
              <a:t>„</a:t>
            </a:r>
            <a:r>
              <a:rPr lang="de-DE" sz="2200" dirty="0" smtClean="0">
                <a:solidFill>
                  <a:srgbClr val="FCB341"/>
                </a:solidFill>
              </a:rPr>
              <a:t>Standardsteuerung</a:t>
            </a:r>
            <a:r>
              <a:rPr lang="de-DE" sz="2200" dirty="0">
                <a:solidFill>
                  <a:srgbClr val="FCB341"/>
                </a:solidFill>
              </a:rPr>
              <a:t>-</a:t>
            </a:r>
            <a:r>
              <a:rPr lang="de-DE" sz="2200" dirty="0" smtClean="0">
                <a:solidFill>
                  <a:srgbClr val="FCB341"/>
                </a:solidFill>
              </a:rPr>
              <a:t>Block</a:t>
            </a:r>
            <a:r>
              <a:rPr lang="de-DE" sz="2200" dirty="0" smtClean="0"/>
              <a:t>“ </a:t>
            </a:r>
            <a:r>
              <a:rPr lang="de-DE" sz="2200" dirty="0"/>
              <a:t>rechts neben dem Anzeige-Block. Ändere die rot </a:t>
            </a:r>
            <a:r>
              <a:rPr lang="de-DE" sz="2200" dirty="0" smtClean="0"/>
              <a:t>umrandete </a:t>
            </a:r>
            <a:r>
              <a:rPr lang="de-DE" sz="2200" dirty="0"/>
              <a:t>Zahl in den Wert </a:t>
            </a:r>
            <a:r>
              <a:rPr lang="de-DE" sz="2200" dirty="0" smtClean="0">
                <a:solidFill>
                  <a:srgbClr val="FCB341"/>
                </a:solidFill>
              </a:rPr>
              <a:t>2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0" y="3089842"/>
            <a:ext cx="2095500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0350" y="4999116"/>
            <a:ext cx="3543300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262" y="3156841"/>
            <a:ext cx="1508502" cy="1005668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34446" y="2016888"/>
            <a:ext cx="402221" cy="41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212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190766"/>
            <a:ext cx="6005609" cy="1143000"/>
          </a:xfrm>
        </p:spPr>
        <p:txBody>
          <a:bodyPr/>
          <a:lstStyle/>
          <a:p>
            <a:r>
              <a:rPr lang="en-US" sz="4000" dirty="0" smtClean="0"/>
              <a:t>Mission</a:t>
            </a:r>
            <a:r>
              <a:rPr lang="en-US" sz="4000" dirty="0"/>
              <a:t> </a:t>
            </a:r>
            <a:r>
              <a:rPr lang="en-US" sz="4000" dirty="0" smtClean="0"/>
              <a:t>1: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Zerhacke</a:t>
            </a:r>
            <a:r>
              <a:rPr lang="en-US" sz="4000" dirty="0" smtClean="0"/>
              <a:t> </a:t>
            </a:r>
            <a:r>
              <a:rPr lang="en-US" sz="4000" dirty="0" err="1" smtClean="0"/>
              <a:t>es</a:t>
            </a:r>
            <a:r>
              <a:rPr lang="en-US" sz="4000" dirty="0" smtClean="0"/>
              <a:t>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sz="2400" dirty="0"/>
              <a:t>Platziere einen Block „</a:t>
            </a:r>
            <a:r>
              <a:rPr lang="de-DE" sz="2400" dirty="0">
                <a:solidFill>
                  <a:srgbClr val="FCB341"/>
                </a:solidFill>
              </a:rPr>
              <a:t>Mittlerer Motor</a:t>
            </a:r>
            <a:r>
              <a:rPr lang="de-DE" sz="2400" dirty="0"/>
              <a:t>“ rechts neben dem Standardsteuerung-Block. Ändere die rot </a:t>
            </a:r>
            <a:r>
              <a:rPr lang="de-DE" sz="2400" dirty="0" err="1"/>
              <a:t>umringelte</a:t>
            </a:r>
            <a:r>
              <a:rPr lang="de-DE" sz="2400" dirty="0"/>
              <a:t> Zahl in den Wert 3.</a:t>
            </a:r>
            <a:r>
              <a:rPr lang="en-US" sz="2400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de-DE" sz="2400" dirty="0"/>
              <a:t>Platziere einen Standardsteuerung-Block rechts neben dem Block „</a:t>
            </a:r>
            <a:r>
              <a:rPr lang="de-DE" sz="2400" dirty="0">
                <a:solidFill>
                  <a:srgbClr val="FCB341"/>
                </a:solidFill>
              </a:rPr>
              <a:t>Mittlerer Motor</a:t>
            </a:r>
            <a:r>
              <a:rPr lang="de-DE" sz="2400" dirty="0"/>
              <a:t>“.  Ändere die rot </a:t>
            </a:r>
            <a:r>
              <a:rPr lang="de-DE" sz="2400" dirty="0" err="1"/>
              <a:t>umringelten</a:t>
            </a:r>
            <a:r>
              <a:rPr lang="de-DE" sz="2400" dirty="0"/>
              <a:t> Zahlen in die angezeigten Werte.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1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8298" y="2873396"/>
            <a:ext cx="1508502" cy="1005668"/>
          </a:xfrm>
          <a:prstGeom prst="rect">
            <a:avLst/>
          </a:prstGeom>
          <a:noFill/>
        </p:spPr>
      </p:pic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58" y="2873396"/>
            <a:ext cx="1508502" cy="1005668"/>
          </a:xfrm>
          <a:prstGeom prst="rect">
            <a:avLst/>
          </a:prstGeom>
          <a:noFill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5702" y="2695233"/>
            <a:ext cx="48387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4966" y="5195888"/>
            <a:ext cx="6294437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212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Mission 1: </a:t>
            </a:r>
            <a:br>
              <a:rPr lang="en-US" sz="4000" dirty="0"/>
            </a:br>
            <a:r>
              <a:rPr lang="en-US" sz="4000" dirty="0" err="1"/>
              <a:t>Zerhacke</a:t>
            </a:r>
            <a:r>
              <a:rPr lang="en-US" sz="4000" dirty="0"/>
              <a:t> </a:t>
            </a:r>
            <a:r>
              <a:rPr lang="en-US" sz="4000" dirty="0" err="1"/>
              <a:t>es</a:t>
            </a:r>
            <a:r>
              <a:rPr lang="en-US" sz="4000" dirty="0"/>
              <a:t>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de-DE" sz="2200" dirty="0"/>
              <a:t>Platziere einen „</a:t>
            </a:r>
            <a:r>
              <a:rPr lang="de-DE" sz="2200" dirty="0">
                <a:solidFill>
                  <a:srgbClr val="FCB341"/>
                </a:solidFill>
              </a:rPr>
              <a:t>Klang-Block</a:t>
            </a:r>
            <a:r>
              <a:rPr lang="de-DE" sz="2200" dirty="0"/>
              <a:t>“ rechts neben dem Standardsteuerung-Block. Wähle </a:t>
            </a:r>
            <a:r>
              <a:rPr lang="de-DE" sz="2200" dirty="0" smtClean="0"/>
              <a:t>unter „Ausdrücke“ den </a:t>
            </a:r>
            <a:r>
              <a:rPr lang="de-DE" sz="2200" dirty="0"/>
              <a:t>Klang „</a:t>
            </a:r>
            <a:r>
              <a:rPr lang="de-DE" sz="2200" dirty="0">
                <a:solidFill>
                  <a:srgbClr val="FCB341"/>
                </a:solidFill>
              </a:rPr>
              <a:t>Fanfare</a:t>
            </a:r>
            <a:r>
              <a:rPr lang="de-DE" sz="2200" dirty="0"/>
              <a:t>“ </a:t>
            </a:r>
            <a:r>
              <a:rPr lang="de-DE" sz="2200" dirty="0" smtClean="0"/>
              <a:t>aus</a:t>
            </a:r>
            <a:r>
              <a:rPr lang="en-US" sz="2200" dirty="0" smtClean="0"/>
              <a:t>: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marL="514350" indent="-514350">
              <a:buFont typeface="+mj-lt"/>
              <a:buAutoNum type="arabicPeriod" startAt="6"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200" dirty="0" err="1" smtClean="0">
                <a:solidFill>
                  <a:srgbClr val="000000"/>
                </a:solidFill>
              </a:rPr>
              <a:t>Verbinde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FCB341"/>
                </a:solidFill>
              </a:rPr>
              <a:t>den </a:t>
            </a:r>
            <a:r>
              <a:rPr lang="en-US" sz="2200" dirty="0" err="1" smtClean="0">
                <a:solidFill>
                  <a:srgbClr val="FCB341"/>
                </a:solidFill>
              </a:rPr>
              <a:t>Roboter</a:t>
            </a:r>
            <a:r>
              <a:rPr lang="en-US" sz="2200" dirty="0" smtClean="0">
                <a:solidFill>
                  <a:srgbClr val="FCB341"/>
                </a:solidFill>
              </a:rPr>
              <a:t> </a:t>
            </a:r>
            <a:r>
              <a:rPr lang="en-US" sz="2200" dirty="0" err="1" smtClean="0">
                <a:solidFill>
                  <a:srgbClr val="FCB341"/>
                </a:solidFill>
              </a:rPr>
              <a:t>mit</a:t>
            </a:r>
            <a:r>
              <a:rPr lang="en-US" sz="2200" dirty="0" smtClean="0">
                <a:solidFill>
                  <a:srgbClr val="FCB341"/>
                </a:solidFill>
              </a:rPr>
              <a:t> </a:t>
            </a:r>
            <a:r>
              <a:rPr lang="en-US" sz="2200" dirty="0" err="1" smtClean="0">
                <a:solidFill>
                  <a:srgbClr val="FCB341"/>
                </a:solidFill>
              </a:rPr>
              <a:t>dem</a:t>
            </a:r>
            <a:r>
              <a:rPr lang="en-US" sz="2200" dirty="0" smtClean="0">
                <a:solidFill>
                  <a:srgbClr val="FCB341"/>
                </a:solidFill>
              </a:rPr>
              <a:t> PC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200" dirty="0" smtClean="0"/>
              <a:t>Lade das </a:t>
            </a:r>
            <a:r>
              <a:rPr lang="en-US" sz="2200" dirty="0" err="1" smtClean="0">
                <a:solidFill>
                  <a:srgbClr val="FCB341"/>
                </a:solidFill>
              </a:rPr>
              <a:t>Programm</a:t>
            </a:r>
            <a:r>
              <a:rPr lang="en-US" sz="2200" dirty="0" smtClean="0">
                <a:solidFill>
                  <a:srgbClr val="FCB341"/>
                </a:solidFill>
              </a:rPr>
              <a:t> </a:t>
            </a:r>
            <a:r>
              <a:rPr lang="en-US" sz="2200" dirty="0" smtClean="0"/>
              <a:t>auf den </a:t>
            </a:r>
            <a:r>
              <a:rPr lang="en-US" sz="2200" dirty="0" err="1" smtClean="0"/>
              <a:t>Roboter</a:t>
            </a:r>
            <a:r>
              <a:rPr lang="en-US" sz="2200" dirty="0" smtClean="0"/>
              <a:t> </a:t>
            </a:r>
            <a:r>
              <a:rPr lang="en-US" sz="2200" dirty="0" err="1" smtClean="0"/>
              <a:t>herunter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200" dirty="0" err="1" smtClean="0"/>
              <a:t>Trenne</a:t>
            </a:r>
            <a:r>
              <a:rPr lang="en-US" sz="2200" dirty="0" smtClean="0"/>
              <a:t> den </a:t>
            </a:r>
            <a:r>
              <a:rPr lang="en-US" sz="2200" dirty="0" err="1" smtClean="0"/>
              <a:t>Roboter</a:t>
            </a:r>
            <a:r>
              <a:rPr lang="en-US" sz="2200" dirty="0" smtClean="0"/>
              <a:t> </a:t>
            </a:r>
            <a:r>
              <a:rPr lang="en-US" sz="2200" dirty="0" err="1" smtClean="0"/>
              <a:t>vom</a:t>
            </a:r>
            <a:r>
              <a:rPr lang="en-US" sz="2200" dirty="0" smtClean="0"/>
              <a:t> PC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8845" y="3782710"/>
            <a:ext cx="1508502" cy="1005668"/>
          </a:xfrm>
          <a:prstGeom prst="rect">
            <a:avLst/>
          </a:prstGeom>
          <a:noFill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626" y="2742697"/>
            <a:ext cx="6640777" cy="88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6666" y="4548393"/>
            <a:ext cx="31273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969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Mission 1: </a:t>
            </a:r>
            <a:br>
              <a:rPr lang="en-US" sz="4000" dirty="0"/>
            </a:br>
            <a:r>
              <a:rPr lang="en-US" sz="4000" dirty="0" err="1"/>
              <a:t>Zerhacke</a:t>
            </a:r>
            <a:r>
              <a:rPr lang="en-US" sz="4000" dirty="0"/>
              <a:t> </a:t>
            </a:r>
            <a:r>
              <a:rPr lang="en-US" sz="4000" dirty="0" err="1"/>
              <a:t>es</a:t>
            </a:r>
            <a:r>
              <a:rPr lang="en-US" sz="4000" dirty="0"/>
              <a:t>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en-US" sz="2000" dirty="0" smtClean="0"/>
              <a:t>S</a:t>
            </a:r>
            <a:r>
              <a:rPr lang="de-DE" sz="2000" dirty="0" err="1" smtClean="0"/>
              <a:t>tell</a:t>
            </a:r>
            <a:r>
              <a:rPr lang="de-DE" sz="2000" dirty="0" smtClean="0"/>
              <a:t> </a:t>
            </a:r>
            <a:r>
              <a:rPr lang="de-DE" sz="2000" dirty="0"/>
              <a:t>den </a:t>
            </a:r>
            <a:r>
              <a:rPr lang="de-DE" sz="2000" dirty="0">
                <a:solidFill>
                  <a:srgbClr val="FCB341"/>
                </a:solidFill>
              </a:rPr>
              <a:t>TRACK3R</a:t>
            </a:r>
            <a:r>
              <a:rPr lang="de-DE" sz="2000" dirty="0"/>
              <a:t> an die Startposition auf dem </a:t>
            </a:r>
            <a:r>
              <a:rPr lang="de-DE" sz="2000" dirty="0">
                <a:solidFill>
                  <a:srgbClr val="FCB341"/>
                </a:solidFill>
              </a:rPr>
              <a:t>Missions-Pad </a:t>
            </a:r>
            <a:r>
              <a:rPr lang="de-DE" sz="2000" dirty="0"/>
              <a:t>und leg einen Reifen auf den </a:t>
            </a:r>
            <a:r>
              <a:rPr lang="de-DE" sz="2000" dirty="0" smtClean="0"/>
              <a:t>ersten grauen Kreis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sz="2000" dirty="0" smtClean="0"/>
              <a:t>Starte das </a:t>
            </a:r>
            <a:r>
              <a:rPr lang="de-DE" sz="2000" dirty="0" smtClean="0">
                <a:solidFill>
                  <a:srgbClr val="FCB341"/>
                </a:solidFill>
              </a:rPr>
              <a:t>Programm</a:t>
            </a:r>
            <a:r>
              <a:rPr lang="de-DE" sz="2000" dirty="0" smtClean="0"/>
              <a:t>!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sz="2000" dirty="0" smtClean="0"/>
              <a:t>Hat alles geklappt? </a:t>
            </a:r>
            <a:r>
              <a:rPr lang="de-DE" sz="2000" dirty="0" smtClean="0">
                <a:solidFill>
                  <a:srgbClr val="FCB341"/>
                </a:solidFill>
              </a:rPr>
              <a:t>HERZLICHEN GLÜCKWUNSCH </a:t>
            </a:r>
            <a:r>
              <a:rPr lang="de-DE" sz="2000" dirty="0" smtClean="0"/>
              <a:t>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029" y="3514385"/>
            <a:ext cx="3306771" cy="2204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73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Mission </a:t>
            </a:r>
            <a:r>
              <a:rPr lang="en-US" sz="4000" dirty="0" smtClean="0"/>
              <a:t>2: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 smtClean="0"/>
              <a:t>Wegballern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90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CB341"/>
                </a:solidFill>
              </a:rPr>
              <a:t>Ziel</a:t>
            </a:r>
            <a:r>
              <a:rPr lang="en-US" sz="2800" dirty="0" smtClean="0">
                <a:solidFill>
                  <a:srgbClr val="FCB341"/>
                </a:solidFill>
              </a:rPr>
              <a:t> der Mission</a:t>
            </a:r>
            <a:r>
              <a:rPr lang="en-US" sz="2800" dirty="0"/>
              <a:t> : </a:t>
            </a:r>
            <a:r>
              <a:rPr lang="en-US" sz="2800" dirty="0" err="1" smtClean="0"/>
              <a:t>Schieß</a:t>
            </a:r>
            <a:r>
              <a:rPr lang="en-US" sz="2800" dirty="0" smtClean="0"/>
              <a:t> die </a:t>
            </a:r>
            <a:r>
              <a:rPr lang="en-US" sz="2800" dirty="0" err="1" smtClean="0"/>
              <a:t>Reifen</a:t>
            </a:r>
            <a:r>
              <a:rPr lang="en-US" sz="2800" dirty="0" smtClean="0"/>
              <a:t> </a:t>
            </a:r>
            <a:r>
              <a:rPr lang="en-US" sz="2800" dirty="0" err="1" smtClean="0"/>
              <a:t>mit</a:t>
            </a:r>
            <a:r>
              <a:rPr lang="en-US" sz="2800" dirty="0" smtClean="0"/>
              <a:t> der </a:t>
            </a:r>
            <a:r>
              <a:rPr lang="en-US" sz="2800" dirty="0" err="1" smtClean="0"/>
              <a:t>Baazoka</a:t>
            </a:r>
            <a:r>
              <a:rPr lang="en-US" sz="2800" dirty="0" smtClean="0"/>
              <a:t> </a:t>
            </a:r>
            <a:r>
              <a:rPr lang="en-US" sz="2800" dirty="0" err="1" smtClean="0"/>
              <a:t>weg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231685"/>
            <a:ext cx="8229600" cy="31246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800" dirty="0"/>
              <a:t>Füge ein neues Programm hinzu, indem du auf die Schaltfläche</a:t>
            </a:r>
            <a:r>
              <a:rPr lang="en-US" sz="2800" dirty="0"/>
              <a:t>       </a:t>
            </a:r>
            <a:r>
              <a:rPr lang="en-US" sz="2800" dirty="0" err="1"/>
              <a:t>klickst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Platziere einen Anzeige</a:t>
            </a:r>
            <a:r>
              <a:rPr lang="de-DE" sz="2800" dirty="0" smtClean="0"/>
              <a:t>-Block rechts </a:t>
            </a:r>
            <a:r>
              <a:rPr lang="de-DE" sz="2800" dirty="0"/>
              <a:t>neben dem Start-Block. Wähle unter „Augen“ das Bild „</a:t>
            </a:r>
            <a:r>
              <a:rPr lang="de-DE" sz="2800" dirty="0" err="1">
                <a:solidFill>
                  <a:srgbClr val="FCB341"/>
                </a:solidFill>
              </a:rPr>
              <a:t>Pinch</a:t>
            </a:r>
            <a:r>
              <a:rPr lang="de-DE" sz="2800" dirty="0">
                <a:solidFill>
                  <a:srgbClr val="FCB341"/>
                </a:solidFill>
              </a:rPr>
              <a:t> </a:t>
            </a:r>
            <a:r>
              <a:rPr lang="de-DE" sz="2800" dirty="0" err="1" smtClean="0">
                <a:solidFill>
                  <a:srgbClr val="FCB341"/>
                </a:solidFill>
              </a:rPr>
              <a:t>right</a:t>
            </a:r>
            <a:r>
              <a:rPr lang="de-DE" sz="2800" dirty="0" smtClean="0"/>
              <a:t>“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3617" y="2036599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161" y="3796496"/>
            <a:ext cx="402221" cy="41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9700" y="5059913"/>
            <a:ext cx="2895600" cy="123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463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0</TotalTime>
  <Words>507</Words>
  <Application>Microsoft Macintosh PowerPoint</Application>
  <PresentationFormat>Bildschirmpräsentation (4:3)</PresentationFormat>
  <Paragraphs>75</Paragraphs>
  <Slides>18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Devoxx4Kids-pptx-template</vt:lpstr>
      <vt:lpstr>Lego Mindstorms</vt:lpstr>
      <vt:lpstr>Wie ist der Roboter aufgebaut ?</vt:lpstr>
      <vt:lpstr>Die Sensoren des Roboters</vt:lpstr>
      <vt:lpstr>Wie programmiere ich LEGO Mindstorms ? </vt:lpstr>
      <vt:lpstr>Mission 1:  Zerhacke es! </vt:lpstr>
      <vt:lpstr>Mission 1:  Zerhacke es! </vt:lpstr>
      <vt:lpstr>Mission 1:  Zerhacke es! </vt:lpstr>
      <vt:lpstr>Mission 1:  Zerhacke es! </vt:lpstr>
      <vt:lpstr>Mission 2:  Wegballern!</vt:lpstr>
      <vt:lpstr>Mission 2:  Wegballern!</vt:lpstr>
      <vt:lpstr>Mission 2:  Wegballern!</vt:lpstr>
      <vt:lpstr>Mission 2:  Wegballern!</vt:lpstr>
      <vt:lpstr>Mission 2:  Wegballern!</vt:lpstr>
      <vt:lpstr>Mission 2:  Wegballern!</vt:lpstr>
      <vt:lpstr>Mission 2:  Wegballern!</vt:lpstr>
      <vt:lpstr>Mission 2:  Wegballern!</vt:lpstr>
      <vt:lpstr>Mission 2:  Wegballern!</vt:lpstr>
      <vt:lpstr>VIELEN DANK!</vt:lpstr>
    </vt:vector>
  </TitlesOfParts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 Luca</dc:creator>
  <cp:lastModifiedBy>Daniel Sachse</cp:lastModifiedBy>
  <cp:revision>160</cp:revision>
  <dcterms:created xsi:type="dcterms:W3CDTF">2012-11-17T11:43:16Z</dcterms:created>
  <dcterms:modified xsi:type="dcterms:W3CDTF">2014-06-20T17:14:12Z</dcterms:modified>
</cp:coreProperties>
</file>