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jpg" Type="http://schemas.openxmlformats.org/officeDocument/2006/relationships/image" Id="rId3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391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just">
              <a:spcBef>
                <a:spcPts val="0"/>
              </a:spcBef>
              <a:buSzPct val="100000"/>
              <a:defRPr sz="1800"/>
            </a:lvl1pPr>
            <a:lvl2pPr algn="just">
              <a:spcBef>
                <a:spcPts val="0"/>
              </a:spcBef>
              <a:buSzPct val="100000"/>
              <a:defRPr sz="1800"/>
            </a:lvl2pPr>
            <a:lvl3pPr algn="just">
              <a:spcBef>
                <a:spcPts val="0"/>
              </a:spcBef>
              <a:buSzPct val="100000"/>
              <a:defRPr sz="1800"/>
            </a:lvl3pPr>
            <a:lvl4pPr algn="just">
              <a:spcBef>
                <a:spcPts val="0"/>
              </a:spcBef>
              <a:defRPr/>
            </a:lvl4pPr>
            <a:lvl5pPr algn="just">
              <a:spcBef>
                <a:spcPts val="0"/>
              </a:spcBef>
              <a:defRPr/>
            </a:lvl5pPr>
            <a:lvl6pPr algn="just">
              <a:spcBef>
                <a:spcPts val="0"/>
              </a:spcBef>
              <a:defRPr/>
            </a:lvl6pPr>
            <a:lvl7pPr algn="just">
              <a:spcBef>
                <a:spcPts val="0"/>
              </a:spcBef>
              <a:defRPr/>
            </a:lvl7pPr>
            <a:lvl8pPr algn="just">
              <a:spcBef>
                <a:spcPts val="0"/>
              </a:spcBef>
              <a:defRPr/>
            </a:lvl8pPr>
            <a:lvl9pPr algn="just">
              <a:spcBef>
                <a:spcPts val="0"/>
              </a:spcBef>
              <a:defRPr/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591454" x="214150"/>
            <a:ext cy="453920" cx="12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98525" x="7713200"/>
            <a:ext cy="446850" cx="12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4"/><Relationship Target="../media/image2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2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y="3107350" x="4308025"/>
            <a:ext cy="1423799" cx="4150199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Lego Mindstorms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0999" x="1451387"/>
            <a:ext cy="2190675" cx="62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81875" x="783775"/>
            <a:ext cy="3048000" cx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#2 : Detect an obstacle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76350" x="457200"/>
            <a:ext cy="945899" cx="34370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3.  Place a </a:t>
            </a:r>
            <a:r>
              <a:rPr lang="en">
                <a:solidFill>
                  <a:srgbClr val="FF9900"/>
                </a:solidFill>
              </a:rPr>
              <a:t>Loop </a:t>
            </a:r>
            <a:r>
              <a:rPr lang="en">
                <a:solidFill>
                  <a:srgbClr val="000000"/>
                </a:solidFill>
              </a:rPr>
              <a:t>block after the start block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6350" x="3901300"/>
            <a:ext cy="1089574" cx="15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y="2416475" x="457200"/>
            <a:ext cy="1967700" cx="537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4. Place a </a:t>
            </a:r>
            <a:r>
              <a:rPr sz="1800" lang="en">
                <a:solidFill>
                  <a:srgbClr val="FF9900"/>
                </a:solidFill>
              </a:rPr>
              <a:t>Switch </a:t>
            </a:r>
            <a:r>
              <a:rPr sz="1800" lang="en"/>
              <a:t>block</a:t>
            </a:r>
            <a:r>
              <a:rPr sz="1800" lang="en">
                <a:solidFill>
                  <a:srgbClr val="FF9900"/>
                </a:solidFill>
              </a:rPr>
              <a:t> </a:t>
            </a:r>
            <a:r>
              <a:rPr u="sng" b="1" sz="1800" lang="en" i="1">
                <a:solidFill>
                  <a:schemeClr val="dk1"/>
                </a:solidFill>
              </a:rPr>
              <a:t>inside</a:t>
            </a:r>
            <a:r>
              <a:rPr sz="1800" lang="en" i="1">
                <a:solidFill>
                  <a:schemeClr val="dk1"/>
                </a:solidFill>
              </a:rPr>
              <a:t> </a:t>
            </a:r>
            <a:r>
              <a:rPr sz="1800" lang="en">
                <a:solidFill>
                  <a:schemeClr val="dk1"/>
                </a:solidFill>
              </a:rPr>
              <a:t>the loop block.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5. Change the mode to </a:t>
            </a:r>
            <a:r>
              <a:rPr sz="1800" lang="en">
                <a:solidFill>
                  <a:srgbClr val="FF9900"/>
                </a:solidFill>
              </a:rPr>
              <a:t>Infrared sensor &gt; Compare &gt; Proximity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6. Change the threshold value by </a:t>
            </a:r>
            <a:r>
              <a:rPr sz="1800" lang="en">
                <a:solidFill>
                  <a:srgbClr val="FF9900"/>
                </a:solidFill>
              </a:rPr>
              <a:t>30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02350" x="5846849"/>
            <a:ext cy="3122699" cx="3083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y="3280675" x="64470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280675" x="69546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#2 : Detect an obstacle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1212400" x="410925"/>
            <a:ext cy="1520099" cx="614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7. Place a </a:t>
            </a:r>
            <a:r>
              <a:rPr sz="1800" lang="en">
                <a:solidFill>
                  <a:srgbClr val="FF9900"/>
                </a:solidFill>
              </a:rPr>
              <a:t>Move Steering </a:t>
            </a:r>
            <a:r>
              <a:rPr sz="1800" lang="en">
                <a:solidFill>
                  <a:schemeClr val="dk1"/>
                </a:solidFill>
              </a:rPr>
              <a:t>block inside the </a:t>
            </a:r>
            <a:r>
              <a:rPr sz="1800" lang="en">
                <a:solidFill>
                  <a:srgbClr val="FF9900"/>
                </a:solidFill>
              </a:rPr>
              <a:t>True case</a:t>
            </a:r>
            <a:r>
              <a:rPr sz="1800" lang="en">
                <a:solidFill>
                  <a:schemeClr val="dk1"/>
                </a:solidFill>
              </a:rPr>
              <a:t> of the switch block.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8. Change the mode to</a:t>
            </a:r>
            <a:r>
              <a:rPr sz="1800" lang="en">
                <a:solidFill>
                  <a:srgbClr val="FF9900"/>
                </a:solidFill>
              </a:rPr>
              <a:t> Off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2865675" x="410925"/>
            <a:ext cy="1620599" cx="612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9. Place a </a:t>
            </a:r>
            <a:r>
              <a:rPr sz="1800" lang="en">
                <a:solidFill>
                  <a:srgbClr val="FF9900"/>
                </a:solidFill>
              </a:rPr>
              <a:t>Sound</a:t>
            </a:r>
            <a:r>
              <a:rPr sz="1800" lang="en"/>
              <a:t> block</a:t>
            </a:r>
            <a:r>
              <a:rPr sz="1800" lang="en">
                <a:solidFill>
                  <a:schemeClr val="dk1"/>
                </a:solidFill>
              </a:rPr>
              <a:t> after the move steering block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10. Select the </a:t>
            </a:r>
            <a:r>
              <a:rPr sz="1800" lang="en">
                <a:solidFill>
                  <a:srgbClr val="FF9900"/>
                </a:solidFill>
              </a:rPr>
              <a:t>Error alarm </a:t>
            </a:r>
            <a:r>
              <a:rPr sz="1800" lang="en"/>
              <a:t>sound</a:t>
            </a:r>
            <a:r>
              <a:rPr sz="1800" lang="en">
                <a:solidFill>
                  <a:srgbClr val="FF9900"/>
                </a:solidFill>
              </a:rPr>
              <a:t> </a:t>
            </a:r>
            <a:r>
              <a:rPr sz="1800" lang="en">
                <a:solidFill>
                  <a:schemeClr val="dk1"/>
                </a:solidFill>
              </a:rPr>
              <a:t>(menu </a:t>
            </a:r>
            <a:r>
              <a:rPr sz="1800" lang="en">
                <a:solidFill>
                  <a:srgbClr val="FF9900"/>
                </a:solidFill>
              </a:rPr>
              <a:t>LEGO sound files</a:t>
            </a:r>
            <a:r>
              <a:rPr sz="1800" lang="en">
                <a:solidFill>
                  <a:schemeClr val="dk1"/>
                </a:solidFill>
              </a:rPr>
              <a:t> &gt; </a:t>
            </a:r>
            <a:r>
              <a:rPr sz="1800" lang="en">
                <a:solidFill>
                  <a:srgbClr val="FF9900"/>
                </a:solidFill>
              </a:rPr>
              <a:t>Informations</a:t>
            </a:r>
            <a:r>
              <a:rPr sz="1800" lang="en">
                <a:solidFill>
                  <a:schemeClr val="dk1"/>
                </a:solidFill>
              </a:rPr>
              <a:t> )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9600" x="6921300"/>
            <a:ext cy="1610150" cx="171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63162" x="6901687"/>
            <a:ext cy="1330425" cx="17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y="2689750" x="7409100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3081600" x="8443225"/>
            <a:ext cy="269400" cx="4352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#2 : Detect an obstacle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1212400" x="410925"/>
            <a:ext cy="3049199" cx="614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11. Place a </a:t>
            </a:r>
            <a:r>
              <a:rPr sz="1800" lang="en">
                <a:solidFill>
                  <a:srgbClr val="FF9900"/>
                </a:solidFill>
              </a:rPr>
              <a:t>Move Steering </a:t>
            </a:r>
            <a:r>
              <a:rPr sz="1800" lang="en">
                <a:solidFill>
                  <a:schemeClr val="dk1"/>
                </a:solidFill>
              </a:rPr>
              <a:t>block inside the </a:t>
            </a:r>
            <a:r>
              <a:rPr sz="1800" lang="en">
                <a:solidFill>
                  <a:srgbClr val="FF9900"/>
                </a:solidFill>
              </a:rPr>
              <a:t>False case</a:t>
            </a:r>
            <a:r>
              <a:rPr sz="1800" lang="en">
                <a:solidFill>
                  <a:schemeClr val="dk1"/>
                </a:solidFill>
              </a:rPr>
              <a:t> of the switch block.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12. Change the mode to </a:t>
            </a:r>
            <a:r>
              <a:rPr sz="1800" lang="en">
                <a:solidFill>
                  <a:srgbClr val="FF9900"/>
                </a:solidFill>
              </a:rPr>
              <a:t>On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13. Change the power value by </a:t>
            </a:r>
            <a:r>
              <a:rPr sz="1800" lang="en">
                <a:solidFill>
                  <a:srgbClr val="FF9900"/>
                </a:solidFill>
              </a:rPr>
              <a:t>-75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22700" x="5061900"/>
            <a:ext cy="2408449" cx="24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3784125" x="5495925"/>
            <a:ext cy="269400" cx="404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3784125" x="6460750"/>
            <a:ext cy="269400" cx="404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#2 : Detect an obstacle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12491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14. Connect your </a:t>
            </a:r>
            <a:r>
              <a:rPr lang="en">
                <a:solidFill>
                  <a:srgbClr val="FF9900"/>
                </a:solidFill>
              </a:rPr>
              <a:t>EV3 Brick</a:t>
            </a:r>
            <a:r>
              <a:rPr lang="en"/>
              <a:t>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15. </a:t>
            </a:r>
            <a:r>
              <a:rPr lang="en">
                <a:solidFill>
                  <a:srgbClr val="FF9900"/>
                </a:solidFill>
              </a:rPr>
              <a:t>Download</a:t>
            </a:r>
            <a:r>
              <a:rPr lang="en"/>
              <a:t> the program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4700" x="2938475"/>
            <a:ext cy="1019349" cx="29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y="3340425" x="457200"/>
            <a:ext cy="1019400" cx="778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16. Run the program (Folder icon &gt; TRACK3R &gt; Program2)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2437050" x="5951775"/>
            <a:ext cy="269400" cx="416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#3 : Hunt the intruders !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2775850" x="3172750"/>
            <a:ext cy="1405800" cx="55142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1. Add the shoot mechanism on the </a:t>
            </a:r>
            <a:r>
              <a:rPr lang="en">
                <a:solidFill>
                  <a:srgbClr val="FF9900"/>
                </a:solidFill>
              </a:rPr>
              <a:t>medium motor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2. Pick up the previous program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y="1200150" x="457200"/>
            <a:ext cy="12692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Goal</a:t>
            </a:r>
            <a:r>
              <a:rPr lang="en"/>
              <a:t> : The robot moves around continuously. If it detects something at a certain distance, it stops, plays a sound alert and waits for 3 seconds. If the obstacle has not move after 3 seconds, the robot shoots a ball.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75851" x="609599"/>
            <a:ext cy="1457500" cx="22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#3 : Hunt the intruders !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1212400" x="410925"/>
            <a:ext cy="3049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3. Place a </a:t>
            </a:r>
            <a:r>
              <a:rPr sz="1800" lang="en">
                <a:solidFill>
                  <a:srgbClr val="FF9900"/>
                </a:solidFill>
              </a:rPr>
              <a:t>Wait </a:t>
            </a:r>
            <a:r>
              <a:rPr sz="1800" lang="en">
                <a:solidFill>
                  <a:schemeClr val="dk1"/>
                </a:solidFill>
              </a:rPr>
              <a:t>block inside the </a:t>
            </a:r>
            <a:r>
              <a:rPr sz="1800" lang="en">
                <a:solidFill>
                  <a:srgbClr val="FF9900"/>
                </a:solidFill>
              </a:rPr>
              <a:t>True case</a:t>
            </a:r>
            <a:r>
              <a:rPr sz="1800" lang="en">
                <a:solidFill>
                  <a:schemeClr val="dk1"/>
                </a:solidFill>
              </a:rPr>
              <a:t> of the switch block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4. Change the seconds value by </a:t>
            </a:r>
            <a:r>
              <a:rPr sz="1800" lang="en">
                <a:solidFill>
                  <a:srgbClr val="FF9900"/>
                </a:solidFill>
              </a:rPr>
              <a:t>3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6423" x="3448825"/>
            <a:ext cy="1759175" cx="179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y="4042675" x="45420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#3 : Hunt the intruders !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1212400" x="410925"/>
            <a:ext cy="3049199" cx="535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5. Place a </a:t>
            </a:r>
            <a:r>
              <a:rPr sz="1800" lang="en">
                <a:solidFill>
                  <a:srgbClr val="FF9900"/>
                </a:solidFill>
              </a:rPr>
              <a:t>Switch </a:t>
            </a:r>
            <a:r>
              <a:rPr sz="1800" lang="en">
                <a:solidFill>
                  <a:schemeClr val="dk1"/>
                </a:solidFill>
              </a:rPr>
              <a:t>block</a:t>
            </a:r>
            <a:r>
              <a:rPr sz="1800" lang="en">
                <a:solidFill>
                  <a:srgbClr val="FF9900"/>
                </a:solidFill>
              </a:rPr>
              <a:t> </a:t>
            </a:r>
            <a:r>
              <a:rPr u="sng" b="1" sz="1800" lang="en" i="1">
                <a:solidFill>
                  <a:schemeClr val="dk1"/>
                </a:solidFill>
              </a:rPr>
              <a:t>inside</a:t>
            </a:r>
            <a:r>
              <a:rPr sz="1800" lang="en">
                <a:solidFill>
                  <a:schemeClr val="dk1"/>
                </a:solidFill>
              </a:rPr>
              <a:t> the</a:t>
            </a:r>
            <a:r>
              <a:rPr sz="1800" lang="en" i="1">
                <a:solidFill>
                  <a:schemeClr val="dk1"/>
                </a:solidFill>
              </a:rPr>
              <a:t> </a:t>
            </a:r>
            <a:r>
              <a:rPr sz="1800" lang="en">
                <a:solidFill>
                  <a:srgbClr val="FF9900"/>
                </a:solidFill>
              </a:rPr>
              <a:t>True case</a:t>
            </a:r>
            <a:r>
              <a:rPr sz="1800" lang="en">
                <a:solidFill>
                  <a:schemeClr val="dk1"/>
                </a:solidFill>
              </a:rPr>
              <a:t> of the switch block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6. Change the mode to </a:t>
            </a:r>
            <a:r>
              <a:rPr sz="1800" lang="en">
                <a:solidFill>
                  <a:srgbClr val="FF9900"/>
                </a:solidFill>
              </a:rPr>
              <a:t>Infrared sensor &gt; Compare &gt; Proximity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7. Change the threshold value by </a:t>
            </a:r>
            <a:r>
              <a:rPr sz="1800" lang="en">
                <a:solidFill>
                  <a:srgbClr val="FF9900"/>
                </a:solidFill>
              </a:rPr>
              <a:t>30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6273575"/>
            <a:ext cy="3479425" cx="225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y="3433075" x="70308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3433075" x="63708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#3 : Hunt the intruders !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391199" cx="8540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8. Place a </a:t>
            </a:r>
            <a:r>
              <a:rPr lang="en">
                <a:solidFill>
                  <a:srgbClr val="FF9900"/>
                </a:solidFill>
              </a:rPr>
              <a:t>Move Steering </a:t>
            </a:r>
            <a:r>
              <a:rPr lang="en"/>
              <a:t>block inside the </a:t>
            </a:r>
            <a:r>
              <a:rPr lang="en">
                <a:solidFill>
                  <a:srgbClr val="FF9900"/>
                </a:solidFill>
              </a:rPr>
              <a:t>True case</a:t>
            </a:r>
            <a:r>
              <a:rPr lang="en"/>
              <a:t> of the switch block.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9. Change the mode to </a:t>
            </a:r>
            <a:r>
              <a:rPr lang="en">
                <a:solidFill>
                  <a:srgbClr val="FF9900"/>
                </a:solidFill>
              </a:rPr>
              <a:t>On for Degrees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10. Change the direction by </a:t>
            </a:r>
            <a:r>
              <a:rPr lang="en">
                <a:solidFill>
                  <a:srgbClr val="FF9900"/>
                </a:solidFill>
              </a:rPr>
              <a:t>-100</a:t>
            </a:r>
            <a:r>
              <a:rPr lang="en"/>
              <a:t> 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11. Change the degrees by </a:t>
            </a:r>
            <a:r>
              <a:rPr lang="en">
                <a:solidFill>
                  <a:srgbClr val="FF9900"/>
                </a:solidFill>
              </a:rPr>
              <a:t>1000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84900" x="5065462"/>
            <a:ext cy="1825374" cx="30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y="3743325" x="606742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3743325" x="5587100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3743325" x="678317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#3 : Hunt the intruders !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200150" x="457200"/>
            <a:ext cy="3391199" cx="83775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12. Place a </a:t>
            </a:r>
            <a:r>
              <a:rPr lang="en">
                <a:solidFill>
                  <a:srgbClr val="FF9900"/>
                </a:solidFill>
              </a:rPr>
              <a:t>Medium Motor </a:t>
            </a:r>
            <a:r>
              <a:rPr lang="en"/>
              <a:t>block inside the </a:t>
            </a:r>
            <a:r>
              <a:rPr lang="en">
                <a:solidFill>
                  <a:srgbClr val="FF9900"/>
                </a:solidFill>
              </a:rPr>
              <a:t>True case</a:t>
            </a:r>
            <a:r>
              <a:rPr lang="en"/>
              <a:t> of the switch block.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13. Change the mode to </a:t>
            </a:r>
            <a:r>
              <a:rPr lang="en">
                <a:solidFill>
                  <a:srgbClr val="FF9900"/>
                </a:solidFill>
              </a:rPr>
              <a:t>On for Rotations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14. Change the rotations number by </a:t>
            </a:r>
            <a:r>
              <a:rPr lang="en">
                <a:solidFill>
                  <a:srgbClr val="FF9900"/>
                </a:solidFill>
              </a:rPr>
              <a:t>3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5799" x="5469525"/>
            <a:ext cy="1776550" cx="2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y="3856225" x="703217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3856225" x="5798250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#3 : Hunt the intruders !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12491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15. Connect your </a:t>
            </a:r>
            <a:r>
              <a:rPr lang="en">
                <a:solidFill>
                  <a:srgbClr val="FF9900"/>
                </a:solidFill>
              </a:rPr>
              <a:t>EV3 Brick</a:t>
            </a:r>
            <a:r>
              <a:rPr lang="en"/>
              <a:t>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16. </a:t>
            </a:r>
            <a:r>
              <a:rPr lang="en">
                <a:solidFill>
                  <a:srgbClr val="FF9900"/>
                </a:solidFill>
              </a:rPr>
              <a:t>Download</a:t>
            </a:r>
            <a:r>
              <a:rPr lang="en"/>
              <a:t> the program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4700" x="2938475"/>
            <a:ext cy="1019349" cx="29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y="3340425" x="457200"/>
            <a:ext cy="1019400" cx="778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17. Run the program (Folder icon &gt; TRACK3R &gt; Program2)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2437050" x="593272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is your robot made of ?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2853425"/>
            <a:ext cy="3391199" cx="58334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</a:t>
            </a:r>
            <a:r>
              <a:rPr sz="1800" lang="en"/>
              <a:t> </a:t>
            </a:r>
            <a:r>
              <a:rPr sz="1800" lang="en">
                <a:solidFill>
                  <a:srgbClr val="FF9900"/>
                </a:solidFill>
              </a:rPr>
              <a:t>EV3 b</a:t>
            </a:r>
            <a:r>
              <a:rPr lang="en">
                <a:solidFill>
                  <a:srgbClr val="FF9900"/>
                </a:solidFill>
              </a:rPr>
              <a:t>rick</a:t>
            </a:r>
            <a:r>
              <a:rPr sz="1800" lang="en"/>
              <a:t> on which </a:t>
            </a:r>
            <a:r>
              <a:rPr lang="en"/>
              <a:t>sensors</a:t>
            </a:r>
            <a:r>
              <a:rPr sz="1800" lang="en"/>
              <a:t> and motors are plugged. We</a:t>
            </a:r>
            <a:r>
              <a:rPr lang="en"/>
              <a:t> will build our programs on the computer, and then upload them into this brick</a:t>
            </a:r>
            <a:r>
              <a:rPr sz="1800" lang="en"/>
              <a:t>.</a:t>
            </a:r>
          </a:p>
          <a:p>
            <a:pPr algn="just"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</a:t>
            </a:r>
            <a:r>
              <a:rPr sz="1800" lang="en"/>
              <a:t> </a:t>
            </a:r>
            <a:r>
              <a:rPr lang="en">
                <a:solidFill>
                  <a:srgbClr val="FF9900"/>
                </a:solidFill>
              </a:rPr>
              <a:t>large motors</a:t>
            </a:r>
            <a:r>
              <a:rPr lang="en"/>
              <a:t> to drive the robot.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2624" x="744999"/>
            <a:ext cy="1628774" cx="1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15624" x="945700"/>
            <a:ext cy="1429174" cx="16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Up to you !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391199" cx="5090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 sounds and pictures to make your robot alive : </a:t>
            </a:r>
          </a:p>
          <a:p>
            <a:pPr algn="l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to make the robot play a sound, add a </a:t>
            </a:r>
            <a:r>
              <a:rPr lang="en">
                <a:solidFill>
                  <a:srgbClr val="FF9900"/>
                </a:solidFill>
              </a:rPr>
              <a:t>Sound</a:t>
            </a:r>
            <a:r>
              <a:rPr lang="en">
                <a:solidFill>
                  <a:srgbClr val="000000"/>
                </a:solidFill>
              </a:rPr>
              <a:t> block and select the sound</a:t>
            </a:r>
          </a:p>
          <a:p>
            <a:pPr algn="l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to display pictures on the EV3 brick, place a </a:t>
            </a:r>
            <a:r>
              <a:rPr lang="en">
                <a:solidFill>
                  <a:srgbClr val="FF9900"/>
                </a:solidFill>
              </a:rPr>
              <a:t>Display</a:t>
            </a:r>
            <a:r>
              <a:rPr lang="en">
                <a:solidFill>
                  <a:srgbClr val="000000"/>
                </a:solidFill>
              </a:rPr>
              <a:t> block and select the picture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2600" x="5917648"/>
            <a:ext cy="1485375" cx="203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14787" x="5836725"/>
            <a:ext cy="1313899" cx="23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2853425"/>
            <a:ext cy="3391199" cx="58334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 indent="-22860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 </a:t>
            </a:r>
            <a:r>
              <a:rPr lang="en">
                <a:solidFill>
                  <a:srgbClr val="FF9900"/>
                </a:solidFill>
              </a:rPr>
              <a:t>medium motor</a:t>
            </a:r>
            <a:r>
              <a:rPr lang="en"/>
              <a:t> for other mechanisms.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 </a:t>
            </a:r>
            <a:r>
              <a:rPr lang="en">
                <a:solidFill>
                  <a:srgbClr val="FF9900"/>
                </a:solidFill>
              </a:rPr>
              <a:t>infrared sensor</a:t>
            </a:r>
            <a:r>
              <a:rPr lang="en"/>
              <a:t> to detect objects and measure the distance to them.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is your robot made of 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1051" x="903550"/>
            <a:ext cy="1211324" cx="1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30987" x="827350"/>
            <a:ext cy="1285875" cx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program it 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3073850"/>
            <a:ext cy="3391199" cx="56130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will give instructions to the robot by adding graphical blocks one to each other. We could make the robot :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move around</a:t>
            </a:r>
            <a:r>
              <a:rPr lang="en"/>
              <a:t>,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wait</a:t>
            </a:r>
            <a:r>
              <a:rPr lang="en"/>
              <a:t>,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play a sound</a:t>
            </a:r>
            <a:r>
              <a:rPr lang="en"/>
              <a:t>,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display pictures</a:t>
            </a:r>
            <a:r>
              <a:rPr lang="en"/>
              <a:t>, ...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9322" x="406549"/>
            <a:ext cy="3034041" cx="25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#1 : Make an half turn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16845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9900"/>
                </a:solidFill>
              </a:rPr>
              <a:t>Goal</a:t>
            </a:r>
            <a:r>
              <a:rPr lang="en"/>
              <a:t> : The robot moves forwards, makes a 180-degree turn and moves forwards again to came back at the same position as the beginning.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Add a new program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51362" x="4396662"/>
            <a:ext cy="885825" cx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y="3064575" x="457200"/>
            <a:ext cy="1374899" cx="596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2. Place a </a:t>
            </a:r>
            <a:r>
              <a:rPr sz="1800" lang="en">
                <a:solidFill>
                  <a:srgbClr val="FF9900"/>
                </a:solidFill>
              </a:rPr>
              <a:t>Move Steering </a:t>
            </a:r>
            <a:r>
              <a:rPr sz="1800" lang="en"/>
              <a:t>block after the start block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/>
              <a:t>3. Change the mode to </a:t>
            </a:r>
            <a:r>
              <a:rPr sz="1800" lang="en">
                <a:solidFill>
                  <a:srgbClr val="FF9900"/>
                </a:solidFill>
              </a:rPr>
              <a:t>On for Rotations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/>
              <a:t>4. Change the rotation number by </a:t>
            </a:r>
            <a:r>
              <a:rPr sz="1800" lang="en">
                <a:solidFill>
                  <a:srgbClr val="FF9900"/>
                </a:solidFill>
              </a:rPr>
              <a:t>5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40775" x="5906175"/>
            <a:ext cy="1090824" cx="289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y="4195075" x="69042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4195075" x="78690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2137675" x="61422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#1 : Make an half turn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1869000" cx="83846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5. Place a </a:t>
            </a:r>
            <a:r>
              <a:rPr lang="en">
                <a:solidFill>
                  <a:srgbClr val="FF9900"/>
                </a:solidFill>
              </a:rPr>
              <a:t>Move Steering </a:t>
            </a:r>
            <a:r>
              <a:rPr lang="en">
                <a:solidFill>
                  <a:srgbClr val="000000"/>
                </a:solidFill>
              </a:rPr>
              <a:t>block</a:t>
            </a:r>
            <a:r>
              <a:rPr lang="en"/>
              <a:t> after the previous one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6. Change the mode to </a:t>
            </a:r>
            <a:r>
              <a:rPr lang="en">
                <a:solidFill>
                  <a:srgbClr val="FF9900"/>
                </a:solidFill>
              </a:rPr>
              <a:t>On for degrees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7. Change the steering value by </a:t>
            </a:r>
            <a:r>
              <a:rPr lang="en">
                <a:solidFill>
                  <a:srgbClr val="FF9900"/>
                </a:solidFill>
              </a:rPr>
              <a:t>-100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8. Change the degrees value by</a:t>
            </a:r>
            <a:r>
              <a:rPr lang="en">
                <a:solidFill>
                  <a:srgbClr val="FF9900"/>
                </a:solidFill>
              </a:rPr>
              <a:t> 1000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69031" x="3299775"/>
            <a:ext cy="1210393" cx="25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4347475" x="35514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4347475" x="40590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334925" x="4806600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#1 : Make an half turn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391199" cx="83112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9. Place a </a:t>
            </a:r>
            <a:r>
              <a:rPr lang="en">
                <a:solidFill>
                  <a:srgbClr val="FF9900"/>
                </a:solidFill>
              </a:rPr>
              <a:t>Move Steering </a:t>
            </a:r>
            <a:r>
              <a:rPr lang="en">
                <a:solidFill>
                  <a:srgbClr val="000000"/>
                </a:solidFill>
              </a:rPr>
              <a:t>block</a:t>
            </a:r>
            <a:r>
              <a:rPr lang="en"/>
              <a:t> after the previous one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10. Change the mode to </a:t>
            </a:r>
            <a:r>
              <a:rPr lang="en">
                <a:solidFill>
                  <a:srgbClr val="FF9900"/>
                </a:solidFill>
              </a:rPr>
              <a:t>On for Rotations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11. Change the rotation number by </a:t>
            </a:r>
            <a:r>
              <a:rPr lang="en">
                <a:solidFill>
                  <a:srgbClr val="FF9900"/>
                </a:solidFill>
              </a:rPr>
              <a:t>5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34854" x="3299775"/>
            <a:ext cy="1199700" cx="25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4347475" x="3475275"/>
            <a:ext cy="269400" cx="416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4347475" x="4812850"/>
            <a:ext cy="269400" cx="416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#1 : Make an half turn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12491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12. Connect your </a:t>
            </a:r>
            <a:r>
              <a:rPr lang="en">
                <a:solidFill>
                  <a:srgbClr val="FF9900"/>
                </a:solidFill>
              </a:rPr>
              <a:t>EV3 Brick</a:t>
            </a:r>
            <a:r>
              <a:rPr lang="en"/>
              <a:t>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13. </a:t>
            </a:r>
            <a:r>
              <a:rPr lang="en">
                <a:solidFill>
                  <a:srgbClr val="FF9900"/>
                </a:solidFill>
              </a:rPr>
              <a:t>Download</a:t>
            </a:r>
            <a:r>
              <a:rPr lang="en"/>
              <a:t> the program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4700" x="2938475"/>
            <a:ext cy="1019349" cx="29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3340425" x="457200"/>
            <a:ext cy="1019400" cx="778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14. Run the program (Folder icon &gt; TRACK3R &gt; Program2)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2442475" x="5989875"/>
            <a:ext cy="269400" cx="41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Mission #2 : Detect an obstacle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2200625" x="2339075"/>
            <a:ext cy="980100" cx="63479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1. Add the </a:t>
            </a:r>
            <a:r>
              <a:rPr lang="en">
                <a:solidFill>
                  <a:srgbClr val="FF9900"/>
                </a:solidFill>
              </a:rPr>
              <a:t>infrared sensor</a:t>
            </a:r>
            <a:r>
              <a:rPr lang="en"/>
              <a:t> in front of the EV3 Brick and plug it to the </a:t>
            </a:r>
            <a:r>
              <a:rPr lang="en">
                <a:solidFill>
                  <a:srgbClr val="FF9900"/>
                </a:solidFill>
              </a:rPr>
              <a:t>port 4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68650" x="774900"/>
            <a:ext cy="1221275" cx="123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2" type="body"/>
          </p:nvPr>
        </p:nvSpPr>
        <p:spPr>
          <a:xfrm>
            <a:off y="1200150" x="457200"/>
            <a:ext cy="9801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Goal</a:t>
            </a:r>
            <a:r>
              <a:rPr lang="en"/>
              <a:t> : The robot moves around continuously. If it detects something at a certain distance, it stops and plays a sound. If not, it continues to move around.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05875" x="6585150"/>
            <a:ext cy="885825" cx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y="3241300" x="2339075"/>
            <a:ext cy="885900" cx="404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just"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2. Add a new program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3204475" x="82758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