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8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0.jpg" Type="http://schemas.openxmlformats.org/officeDocument/2006/relationships/image" Id="rId3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391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just">
              <a:spcBef>
                <a:spcPts val="0"/>
              </a:spcBef>
              <a:buSzPct val="100000"/>
              <a:defRPr sz="1800"/>
            </a:lvl1pPr>
            <a:lvl2pPr algn="just">
              <a:spcBef>
                <a:spcPts val="0"/>
              </a:spcBef>
              <a:buSzPct val="100000"/>
              <a:defRPr sz="1800"/>
            </a:lvl2pPr>
            <a:lvl3pPr algn="just">
              <a:spcBef>
                <a:spcPts val="0"/>
              </a:spcBef>
              <a:buSzPct val="100000"/>
              <a:defRPr sz="1800"/>
            </a:lvl3pPr>
            <a:lvl4pPr algn="just">
              <a:spcBef>
                <a:spcPts val="0"/>
              </a:spcBef>
              <a:defRPr/>
            </a:lvl4pPr>
            <a:lvl5pPr algn="just">
              <a:spcBef>
                <a:spcPts val="0"/>
              </a:spcBef>
              <a:defRPr/>
            </a:lvl5pPr>
            <a:lvl6pPr algn="just">
              <a:spcBef>
                <a:spcPts val="0"/>
              </a:spcBef>
              <a:defRPr/>
            </a:lvl6pPr>
            <a:lvl7pPr algn="just">
              <a:spcBef>
                <a:spcPts val="0"/>
              </a:spcBef>
              <a:defRPr/>
            </a:lvl7pPr>
            <a:lvl8pPr algn="just">
              <a:spcBef>
                <a:spcPts val="0"/>
              </a:spcBef>
              <a:defRPr/>
            </a:lvl8pPr>
            <a:lvl9pPr algn="just">
              <a:spcBef>
                <a:spcPts val="0"/>
              </a:spcBef>
              <a:defRPr/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4591454" x="214150"/>
            <a:ext cy="453920" cx="12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98525" x="7713200"/>
            <a:ext cy="446850" cx="12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8.png" Type="http://schemas.openxmlformats.org/officeDocument/2006/relationships/image" Id="rId4"/><Relationship Target="../media/image27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2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y="3107350" x="4308025"/>
            <a:ext cy="1423799" cx="4150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Lego Mindstorms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0999" x="1451387"/>
            <a:ext cy="2190675" cx="62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81875" x="783775"/>
            <a:ext cy="3048000" cx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2 : Détecter un obstacle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76350" x="457200"/>
            <a:ext cy="572999" cx="6388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3.  Ajoutez un bloc </a:t>
            </a:r>
            <a:r>
              <a:rPr lang="en">
                <a:solidFill>
                  <a:srgbClr val="FF9900"/>
                </a:solidFill>
              </a:rPr>
              <a:t>Boucle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6350" x="3444100"/>
            <a:ext cy="1089574" cx="15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y="2416475" x="457200"/>
            <a:ext cy="1967700" cx="537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4. Ajoutez un bloc </a:t>
            </a:r>
            <a:r>
              <a:rPr sz="1800" lang="en">
                <a:solidFill>
                  <a:srgbClr val="FF9900"/>
                </a:solidFill>
              </a:rPr>
              <a:t>Sélecteur </a:t>
            </a:r>
            <a:r>
              <a:rPr u="sng" b="1" sz="1800" lang="en" i="1">
                <a:solidFill>
                  <a:schemeClr val="dk1"/>
                </a:solidFill>
              </a:rPr>
              <a:t>dans</a:t>
            </a:r>
            <a:r>
              <a:rPr sz="1800" lang="en" i="1">
                <a:solidFill>
                  <a:schemeClr val="dk1"/>
                </a:solidFill>
              </a:rPr>
              <a:t> </a:t>
            </a:r>
            <a:r>
              <a:rPr sz="1800" lang="en">
                <a:solidFill>
                  <a:schemeClr val="dk1"/>
                </a:solidFill>
              </a:rPr>
              <a:t>le bloc </a:t>
            </a:r>
            <a:r>
              <a:rPr sz="1800" lang="en">
                <a:solidFill>
                  <a:srgbClr val="FF9900"/>
                </a:solidFill>
              </a:rPr>
              <a:t>Boucle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5. Sélectionnez le mode </a:t>
            </a:r>
            <a:r>
              <a:rPr sz="1800" lang="en">
                <a:solidFill>
                  <a:srgbClr val="FF9900"/>
                </a:solidFill>
              </a:rPr>
              <a:t>Capteur Infrarouge &gt; Comparer &gt; proximité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6. Remplacez la distance par </a:t>
            </a:r>
            <a:r>
              <a:rPr sz="1800" lang="en">
                <a:solidFill>
                  <a:srgbClr val="FF9900"/>
                </a:solidFill>
              </a:rPr>
              <a:t>30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02350" x="5846849"/>
            <a:ext cy="3122699" cx="3083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y="3280675" x="64470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3280675" x="695462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2 : Détecter un obstacle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1212400" x="410925"/>
            <a:ext cy="1520099" cx="614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7. Ajoutez un bloc </a:t>
            </a:r>
            <a:r>
              <a:rPr sz="1800" lang="en">
                <a:solidFill>
                  <a:srgbClr val="FF9900"/>
                </a:solidFill>
              </a:rPr>
              <a:t>Déplacements et direction</a:t>
            </a:r>
            <a:r>
              <a:rPr sz="1800" lang="en">
                <a:solidFill>
                  <a:schemeClr val="dk1"/>
                </a:solidFill>
              </a:rPr>
              <a:t> dans la partie </a:t>
            </a:r>
            <a:r>
              <a:rPr sz="1800" lang="en">
                <a:solidFill>
                  <a:srgbClr val="FF9900"/>
                </a:solidFill>
              </a:rPr>
              <a:t>Vraie</a:t>
            </a:r>
            <a:r>
              <a:rPr sz="1800" lang="en">
                <a:solidFill>
                  <a:schemeClr val="dk1"/>
                </a:solidFill>
              </a:rPr>
              <a:t> de la condition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8. Sélectionnez le mode </a:t>
            </a:r>
            <a:r>
              <a:rPr sz="1800" lang="en">
                <a:solidFill>
                  <a:srgbClr val="FF9900"/>
                </a:solidFill>
              </a:rPr>
              <a:t>Désactivé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2865675" x="410925"/>
            <a:ext cy="1620599" cx="612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9. Ajoutez un bloc</a:t>
            </a:r>
            <a:r>
              <a:rPr sz="1800" lang="en">
                <a:solidFill>
                  <a:srgbClr val="FF9900"/>
                </a:solidFill>
              </a:rPr>
              <a:t> Son</a:t>
            </a:r>
            <a:r>
              <a:rPr sz="1800" lang="en">
                <a:solidFill>
                  <a:schemeClr val="dk1"/>
                </a:solidFill>
              </a:rPr>
              <a:t> dans la partie </a:t>
            </a:r>
            <a:r>
              <a:rPr sz="1800" lang="en">
                <a:solidFill>
                  <a:srgbClr val="FF9900"/>
                </a:solidFill>
              </a:rPr>
              <a:t>Vrai</a:t>
            </a:r>
            <a:r>
              <a:rPr sz="1800" lang="en">
                <a:solidFill>
                  <a:schemeClr val="dk1"/>
                </a:solidFill>
              </a:rPr>
              <a:t> de la condition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10. Sélectionnez le son </a:t>
            </a:r>
            <a:r>
              <a:rPr sz="1800" lang="en">
                <a:solidFill>
                  <a:srgbClr val="FF9900"/>
                </a:solidFill>
              </a:rPr>
              <a:t>Error alarm </a:t>
            </a:r>
            <a:r>
              <a:rPr sz="1800" lang="en">
                <a:solidFill>
                  <a:schemeClr val="dk1"/>
                </a:solidFill>
              </a:rPr>
              <a:t>(menu </a:t>
            </a:r>
            <a:r>
              <a:rPr sz="1800" lang="en">
                <a:solidFill>
                  <a:srgbClr val="FF9900"/>
                </a:solidFill>
              </a:rPr>
              <a:t>Fichiers son Lego</a:t>
            </a:r>
            <a:r>
              <a:rPr sz="1800" lang="en">
                <a:solidFill>
                  <a:schemeClr val="dk1"/>
                </a:solidFill>
              </a:rPr>
              <a:t> &gt; </a:t>
            </a:r>
            <a:r>
              <a:rPr sz="1800" lang="en">
                <a:solidFill>
                  <a:srgbClr val="FF9900"/>
                </a:solidFill>
              </a:rPr>
              <a:t>Informations</a:t>
            </a:r>
            <a:r>
              <a:rPr sz="1800" lang="en">
                <a:solidFill>
                  <a:schemeClr val="dk1"/>
                </a:solidFill>
              </a:rPr>
              <a:t> )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79600" x="6921300"/>
            <a:ext cy="1610150" cx="1717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63162" x="6901687"/>
            <a:ext cy="1330425" cx="17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y="2689750" x="7409100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y="3081600" x="8443225"/>
            <a:ext cy="269400" cx="4352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Mission 2 : Détecter un obstacle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1212400" x="410925"/>
            <a:ext cy="3049199" cx="614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11. Ajoutez un bloc  </a:t>
            </a:r>
            <a:r>
              <a:rPr sz="1800" lang="en">
                <a:solidFill>
                  <a:srgbClr val="FF9900"/>
                </a:solidFill>
              </a:rPr>
              <a:t>Déplacements et direction</a:t>
            </a:r>
            <a:r>
              <a:rPr sz="1800" lang="en">
                <a:solidFill>
                  <a:schemeClr val="dk1"/>
                </a:solidFill>
              </a:rPr>
              <a:t> dans la partie </a:t>
            </a:r>
            <a:r>
              <a:rPr sz="1800" lang="en">
                <a:solidFill>
                  <a:srgbClr val="FF9900"/>
                </a:solidFill>
              </a:rPr>
              <a:t>Faux</a:t>
            </a:r>
            <a:r>
              <a:rPr sz="1800" lang="en">
                <a:solidFill>
                  <a:schemeClr val="dk1"/>
                </a:solidFill>
              </a:rPr>
              <a:t> de la condition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12. Sélectionnez le mode </a:t>
            </a:r>
            <a:r>
              <a:rPr sz="1800" lang="en">
                <a:solidFill>
                  <a:srgbClr val="FF9900"/>
                </a:solidFill>
              </a:rPr>
              <a:t>Activé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13. Remplacez la puissance par </a:t>
            </a:r>
            <a:r>
              <a:rPr sz="1800" lang="en">
                <a:solidFill>
                  <a:srgbClr val="FF9900"/>
                </a:solidFill>
              </a:rPr>
              <a:t>-75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22700" x="5061900"/>
            <a:ext cy="2408449" cx="24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3784125" x="5572125"/>
            <a:ext cy="269400" cx="404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3784125" x="6460750"/>
            <a:ext cy="269400" cx="404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2 : Détecter un obstacle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1249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14. Connectez le robot à l’ordinateur avec le cable USB.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15. </a:t>
            </a:r>
            <a:r>
              <a:rPr lang="en">
                <a:solidFill>
                  <a:srgbClr val="FF9900"/>
                </a:solidFill>
              </a:rPr>
              <a:t>Téléchargez</a:t>
            </a:r>
            <a:r>
              <a:rPr lang="en"/>
              <a:t> le programme dans la brique du robot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4700" x="2938475"/>
            <a:ext cy="1019349" cx="29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y="3340425" x="457200"/>
            <a:ext cy="1019400" cx="778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16. Débranchez le robot de l’ordinateur et lancez le programme. (Icone Dossier &gt; TRACK3R &gt; Program2)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2437050" x="5951775"/>
            <a:ext cy="269400" cx="4163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3 : Chasse aux intrus !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2547250" x="3172750"/>
            <a:ext cy="1634399" cx="551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1. Ajoutez le mécanisme de tir sur le </a:t>
            </a:r>
            <a:r>
              <a:rPr lang="en">
                <a:solidFill>
                  <a:srgbClr val="FF9900"/>
                </a:solidFill>
              </a:rPr>
              <a:t>moteur moyen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2. Reprendre le programme de la mission n°2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y="1200150" x="457200"/>
            <a:ext cy="1269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Objectif</a:t>
            </a:r>
            <a:r>
              <a:rPr lang="en"/>
              <a:t> : Le robot avance en continu. S’il détecte un obstacle à 30 cm, il lance une alerte sonore et attends 3 secondes. Si l’obstacle n’a pas bougé après 3 secondes, le robot tire une balle.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47251" x="609599"/>
            <a:ext cy="1457500" cx="22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3 : Chasse aux intrus !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1212400" x="410925"/>
            <a:ext cy="3049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3. Ajoutez un bloc </a:t>
            </a:r>
            <a:r>
              <a:rPr sz="1800" lang="en">
                <a:solidFill>
                  <a:srgbClr val="FF9900"/>
                </a:solidFill>
              </a:rPr>
              <a:t>Attendre</a:t>
            </a:r>
            <a:r>
              <a:rPr sz="1800" lang="en">
                <a:solidFill>
                  <a:schemeClr val="dk1"/>
                </a:solidFill>
              </a:rPr>
              <a:t> dans la partie </a:t>
            </a:r>
            <a:r>
              <a:rPr sz="1800" lang="en">
                <a:solidFill>
                  <a:srgbClr val="FF9900"/>
                </a:solidFill>
              </a:rPr>
              <a:t>Vrai</a:t>
            </a:r>
            <a:r>
              <a:rPr sz="1800" lang="en">
                <a:solidFill>
                  <a:schemeClr val="dk1"/>
                </a:solidFill>
              </a:rPr>
              <a:t> de la condition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4. Remplacez le temps par </a:t>
            </a:r>
            <a:r>
              <a:rPr sz="1800" lang="en">
                <a:solidFill>
                  <a:srgbClr val="FF9900"/>
                </a:solidFill>
              </a:rPr>
              <a:t>3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6423" x="3448825"/>
            <a:ext cy="1759175" cx="179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y="4042675" x="45420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3 : Chasse aux intrus !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1212400" x="410925"/>
            <a:ext cy="3049199" cx="52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5. Ajoutez un bloc </a:t>
            </a:r>
            <a:r>
              <a:rPr sz="1800" lang="en">
                <a:solidFill>
                  <a:srgbClr val="FF9900"/>
                </a:solidFill>
              </a:rPr>
              <a:t>Sélecteur</a:t>
            </a:r>
            <a:r>
              <a:rPr sz="1800" lang="en">
                <a:solidFill>
                  <a:schemeClr val="dk1"/>
                </a:solidFill>
              </a:rPr>
              <a:t> dans la partie </a:t>
            </a:r>
            <a:r>
              <a:rPr sz="1800" lang="en">
                <a:solidFill>
                  <a:srgbClr val="FF9900"/>
                </a:solidFill>
              </a:rPr>
              <a:t>Vrai</a:t>
            </a:r>
            <a:r>
              <a:rPr sz="1800" lang="en">
                <a:solidFill>
                  <a:schemeClr val="dk1"/>
                </a:solidFill>
              </a:rPr>
              <a:t> de la condition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6. Sélectionnez le mode </a:t>
            </a:r>
            <a:r>
              <a:rPr sz="1800" lang="en">
                <a:solidFill>
                  <a:srgbClr val="FF9900"/>
                </a:solidFill>
              </a:rPr>
              <a:t>Capteur Infrarouge &gt; Comparer &gt; proximité</a:t>
            </a:r>
          </a:p>
          <a:p>
            <a:pPr algn="just" rtl="0" lvl="0">
              <a:lnSpc>
                <a:spcPct val="150000"/>
              </a:lnSpc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7. Remplacez la distance par </a:t>
            </a:r>
            <a:r>
              <a:rPr sz="1800" lang="en">
                <a:solidFill>
                  <a:srgbClr val="FF9900"/>
                </a:solidFill>
              </a:rPr>
              <a:t>30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6273575"/>
            <a:ext cy="3479425" cx="225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y="3433075" x="703082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3433075" x="63708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3 : Chasse aux intrus !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391199" cx="854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8. Ajoutez un bloc </a:t>
            </a:r>
            <a:r>
              <a:rPr lang="en">
                <a:solidFill>
                  <a:srgbClr val="FF9900"/>
                </a:solidFill>
              </a:rPr>
              <a:t>Déplacement et direction</a:t>
            </a:r>
            <a:r>
              <a:rPr lang="en">
                <a:solidFill>
                  <a:srgbClr val="000000"/>
                </a:solidFill>
              </a:rPr>
              <a:t> dans la partie </a:t>
            </a:r>
            <a:r>
              <a:rPr lang="en">
                <a:solidFill>
                  <a:srgbClr val="FF9900"/>
                </a:solidFill>
              </a:rPr>
              <a:t>Vrai</a:t>
            </a:r>
            <a:r>
              <a:rPr lang="en">
                <a:solidFill>
                  <a:srgbClr val="000000"/>
                </a:solidFill>
              </a:rPr>
              <a:t> de la condition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9. Sélectionnez le mode </a:t>
            </a:r>
            <a:r>
              <a:rPr lang="en">
                <a:solidFill>
                  <a:srgbClr val="FF9900"/>
                </a:solidFill>
              </a:rPr>
              <a:t>Activé pendant (degrés)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10. Remplacez la direction par</a:t>
            </a:r>
            <a:r>
              <a:rPr lang="en">
                <a:solidFill>
                  <a:srgbClr val="FF9900"/>
                </a:solidFill>
              </a:rPr>
              <a:t> -100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11. Remplacez les degrés par </a:t>
            </a:r>
            <a:r>
              <a:rPr lang="en">
                <a:solidFill>
                  <a:srgbClr val="FF9900"/>
                </a:solidFill>
              </a:rPr>
              <a:t>1000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65900" x="5065462"/>
            <a:ext cy="1825374" cx="30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y="4124325" x="6067425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4124325" x="5587100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4124325" x="6783175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3 : Chasse aux intrus !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200150" x="457200"/>
            <a:ext cy="3391199" cx="837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12. Ajoutez un bloc </a:t>
            </a:r>
            <a:r>
              <a:rPr lang="en">
                <a:solidFill>
                  <a:srgbClr val="FF9900"/>
                </a:solidFill>
              </a:rPr>
              <a:t>Moteur Moyen </a:t>
            </a:r>
            <a:r>
              <a:rPr lang="en"/>
              <a:t>dans la partie </a:t>
            </a:r>
            <a:r>
              <a:rPr lang="en">
                <a:solidFill>
                  <a:srgbClr val="FF9900"/>
                </a:solidFill>
              </a:rPr>
              <a:t>Vrai</a:t>
            </a:r>
            <a:r>
              <a:rPr lang="en"/>
              <a:t> de la condition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13. Sélectionnez le mode </a:t>
            </a:r>
            <a:r>
              <a:rPr lang="en">
                <a:solidFill>
                  <a:srgbClr val="FF9900"/>
                </a:solidFill>
              </a:rPr>
              <a:t>Activé pendant (rotations)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14. Remplacez la nombre de rotations par</a:t>
            </a:r>
            <a:r>
              <a:rPr lang="en">
                <a:solidFill>
                  <a:srgbClr val="FF9900"/>
                </a:solidFill>
              </a:rPr>
              <a:t> 3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99449" x="3105975"/>
            <a:ext cy="1776550" cx="29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y="4499875" x="4668625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4499875" x="3434700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3 : Chasse aux intrus !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1249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15. Connectez le robot à l’ordinateur avec le cable USB.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16. </a:t>
            </a:r>
            <a:r>
              <a:rPr lang="en">
                <a:solidFill>
                  <a:srgbClr val="FF9900"/>
                </a:solidFill>
              </a:rPr>
              <a:t>Téléchargez</a:t>
            </a:r>
            <a:r>
              <a:rPr lang="en"/>
              <a:t> le programme dans la brique du robot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4700" x="2938475"/>
            <a:ext cy="1019349" cx="29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y="3340425" x="457200"/>
            <a:ext cy="1019400" cx="778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17. Débranchez le robot de l’ordinateur et lancez le programme. (Icone Dossier &gt; TRACK3R &gt; Program2)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2437050" x="5932725"/>
            <a:ext cy="269400" cx="3986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 quoi est composé ton robot ?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2853425"/>
            <a:ext cy="3391199" cx="58334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Une </a:t>
            </a:r>
            <a:r>
              <a:rPr sz="1800" lang="en">
                <a:solidFill>
                  <a:srgbClr val="FF9900"/>
                </a:solidFill>
              </a:rPr>
              <a:t>brique EV3</a:t>
            </a:r>
            <a:r>
              <a:rPr sz="1800" lang="en"/>
              <a:t> sur laquelle </a:t>
            </a:r>
            <a:r>
              <a:rPr lang="en"/>
              <a:t>sont</a:t>
            </a:r>
            <a:r>
              <a:rPr sz="1800" lang="en"/>
              <a:t> reliés les capteurs et les moteurs</a:t>
            </a:r>
            <a:r>
              <a:rPr lang="en"/>
              <a:t> : c’est le </a:t>
            </a:r>
            <a:r>
              <a:rPr lang="en">
                <a:solidFill>
                  <a:srgbClr val="FF9900"/>
                </a:solidFill>
              </a:rPr>
              <a:t>cerveau</a:t>
            </a:r>
            <a:r>
              <a:rPr lang="en"/>
              <a:t> du robot. </a:t>
            </a:r>
            <a:r>
              <a:rPr sz="1800" lang="en"/>
              <a:t>Dans cette brique, nous téléchargerons les programmes faits sur le PC.</a:t>
            </a:r>
          </a:p>
          <a:p>
            <a:pPr algn="just"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just"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</a:t>
            </a:r>
            <a:r>
              <a:rPr sz="1800" lang="en"/>
              <a:t> </a:t>
            </a:r>
            <a:r>
              <a:rPr sz="1800" lang="en">
                <a:solidFill>
                  <a:srgbClr val="FF9900"/>
                </a:solidFill>
              </a:rPr>
              <a:t>moteurs</a:t>
            </a:r>
            <a:r>
              <a:rPr lang="en">
                <a:solidFill>
                  <a:srgbClr val="FF9900"/>
                </a:solidFill>
              </a:rPr>
              <a:t> de grande puissance</a:t>
            </a:r>
            <a:r>
              <a:rPr lang="en"/>
              <a:t> pour diriger le robot.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22624" x="744999"/>
            <a:ext cy="1628774" cx="1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15624" x="945700"/>
            <a:ext cy="1429174" cx="16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vous de jouer !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200150" x="457200"/>
            <a:ext cy="3391199" cx="509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Ajoutez des sons et des images pour animer le robot :</a:t>
            </a:r>
          </a:p>
          <a:p>
            <a:pPr algn="l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pour faire jouer un son au robot, ajoutez une brique </a:t>
            </a:r>
            <a:r>
              <a:rPr lang="en">
                <a:solidFill>
                  <a:srgbClr val="FF9900"/>
                </a:solidFill>
              </a:rPr>
              <a:t>Son</a:t>
            </a:r>
            <a:r>
              <a:rPr lang="en">
                <a:solidFill>
                  <a:srgbClr val="000000"/>
                </a:solidFill>
              </a:rPr>
              <a:t> et choisissez le son que vous voulez,</a:t>
            </a:r>
          </a:p>
          <a:p>
            <a:pPr algn="l"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pour afficher une image sur la brique, ajouter une brique </a:t>
            </a:r>
            <a:r>
              <a:rPr lang="en">
                <a:solidFill>
                  <a:srgbClr val="FF9900"/>
                </a:solidFill>
              </a:rPr>
              <a:t>Affichage</a:t>
            </a:r>
            <a:r>
              <a:rPr lang="en"/>
              <a:t> et choisissez l’image que vous voulez.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75000" x="5917648"/>
            <a:ext cy="1485375" cx="203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43387" x="5836725"/>
            <a:ext cy="1313899" cx="23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2853425"/>
            <a:ext cy="3391199" cx="58334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228600" marL="4572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 </a:t>
            </a:r>
            <a:r>
              <a:rPr lang="en">
                <a:solidFill>
                  <a:srgbClr val="FF9900"/>
                </a:solidFill>
              </a:rPr>
              <a:t>moteur de moyenne puissance</a:t>
            </a:r>
            <a:r>
              <a:rPr lang="en"/>
              <a:t> pour les autres mécanismes.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 </a:t>
            </a:r>
            <a:r>
              <a:rPr lang="en">
                <a:solidFill>
                  <a:srgbClr val="FF9900"/>
                </a:solidFill>
              </a:rPr>
              <a:t>capteur infrarouge</a:t>
            </a:r>
            <a:r>
              <a:rPr lang="en"/>
              <a:t> pour détecter les objets à distance.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 quoi est composé ton robot 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1051" x="903550"/>
            <a:ext cy="1211324" cx="1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30987" x="827350"/>
            <a:ext cy="1285875" cx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Comment le programmer ?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3073850"/>
            <a:ext cy="3391199" cx="56130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Les instructions sont sous forme de </a:t>
            </a:r>
            <a:r>
              <a:rPr lang="en">
                <a:solidFill>
                  <a:srgbClr val="FF9900"/>
                </a:solidFill>
              </a:rPr>
              <a:t>briques graphiques</a:t>
            </a:r>
            <a:r>
              <a:rPr lang="en"/>
              <a:t> que l'on va ajouter les unes aux autres pour construire le programme. On peut :</a:t>
            </a:r>
          </a:p>
          <a:p>
            <a:pPr rtl="0" lvl="0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faire </a:t>
            </a:r>
            <a:r>
              <a:rPr lang="en">
                <a:solidFill>
                  <a:srgbClr val="FF9900"/>
                </a:solidFill>
              </a:rPr>
              <a:t>avancer</a:t>
            </a:r>
            <a:r>
              <a:rPr lang="en"/>
              <a:t> le robot,</a:t>
            </a:r>
          </a:p>
          <a:p>
            <a:pPr rtl="0" lvl="0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 faire </a:t>
            </a:r>
            <a:r>
              <a:rPr lang="en">
                <a:solidFill>
                  <a:srgbClr val="FF9900"/>
                </a:solidFill>
              </a:rPr>
              <a:t>attendre</a:t>
            </a:r>
            <a:r>
              <a:rPr lang="en"/>
              <a:t>,</a:t>
            </a:r>
          </a:p>
          <a:p>
            <a:pPr rtl="0" lvl="0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lui faire </a:t>
            </a:r>
            <a:r>
              <a:rPr lang="en">
                <a:solidFill>
                  <a:srgbClr val="FF9900"/>
                </a:solidFill>
              </a:rPr>
              <a:t>jouer un son</a:t>
            </a:r>
            <a:r>
              <a:rPr lang="en"/>
              <a:t>,</a:t>
            </a:r>
          </a:p>
          <a:p>
            <a:pPr rtl="0" lvl="0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lui faire </a:t>
            </a:r>
            <a:r>
              <a:rPr lang="en">
                <a:solidFill>
                  <a:srgbClr val="FF9900"/>
                </a:solidFill>
              </a:rPr>
              <a:t>afficher des images</a:t>
            </a:r>
            <a:r>
              <a:rPr lang="en"/>
              <a:t>, …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9322" x="406549"/>
            <a:ext cy="3034041" cx="25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1 : Faire un demi tour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168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9900"/>
                </a:solidFill>
              </a:rPr>
              <a:t>Objectif</a:t>
            </a:r>
            <a:r>
              <a:rPr lang="en"/>
              <a:t> : Le robot avance, fais un demi-tour et avance à nouveau pour revenir à l’endroit de départ.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Créez un nouveau programme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98962" x="4396662"/>
            <a:ext cy="885825" cx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y="3064575" x="457200"/>
            <a:ext cy="1374899" cx="596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2. Ajoutez un bloc </a:t>
            </a:r>
            <a:r>
              <a:rPr sz="1800" lang="en">
                <a:solidFill>
                  <a:srgbClr val="FF9900"/>
                </a:solidFill>
              </a:rPr>
              <a:t>Déplacement et direction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/>
              <a:t>3. Sélectionnez le mode </a:t>
            </a:r>
            <a:r>
              <a:rPr sz="1800" lang="en">
                <a:solidFill>
                  <a:srgbClr val="FF9900"/>
                </a:solidFill>
              </a:rPr>
              <a:t>Activé pendant (rotation)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/>
              <a:t>4. Remplacez le nombre de rotation par </a:t>
            </a:r>
            <a:r>
              <a:rPr sz="1800" lang="en">
                <a:solidFill>
                  <a:srgbClr val="FF9900"/>
                </a:solidFill>
              </a:rPr>
              <a:t>5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40775" x="5906175"/>
            <a:ext cy="1090824" cx="289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y="4195075" x="69042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4195075" x="786902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1985275" x="61422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1 : Faire un demi tour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1592100" cx="838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5. Ajoutez un bloc </a:t>
            </a:r>
            <a:r>
              <a:rPr lang="en">
                <a:solidFill>
                  <a:srgbClr val="FF9900"/>
                </a:solidFill>
              </a:rPr>
              <a:t>Déplacement et direction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6. Sélectionnez le mode </a:t>
            </a:r>
            <a:r>
              <a:rPr lang="en">
                <a:solidFill>
                  <a:srgbClr val="FF9900"/>
                </a:solidFill>
              </a:rPr>
              <a:t>Activé pendant (degrés)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7. Remplacez la direction par</a:t>
            </a:r>
            <a:r>
              <a:rPr lang="en">
                <a:solidFill>
                  <a:srgbClr val="FF9900"/>
                </a:solidFill>
              </a:rPr>
              <a:t> -100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8. Remplacez les degrés par </a:t>
            </a:r>
            <a:r>
              <a:rPr lang="en">
                <a:solidFill>
                  <a:srgbClr val="FF9900"/>
                </a:solidFill>
              </a:rPr>
              <a:t>1000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69031" x="3299775"/>
            <a:ext cy="1210393" cx="25444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y="4347475" x="35514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4347475" x="405902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4347475" x="489722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1 : Faire un demi tour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391199" cx="8311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9. Ajoutez un bloc </a:t>
            </a:r>
            <a:r>
              <a:rPr lang="en">
                <a:solidFill>
                  <a:srgbClr val="FF9900"/>
                </a:solidFill>
              </a:rPr>
              <a:t>Déplacement et direction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10. Sélectionnez le mode </a:t>
            </a:r>
            <a:r>
              <a:rPr lang="en">
                <a:solidFill>
                  <a:srgbClr val="FF9900"/>
                </a:solidFill>
              </a:rPr>
              <a:t>Activé pendant (rotation)</a:t>
            </a:r>
          </a:p>
          <a:p>
            <a:pPr algn="l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11. Remplacez le nombre de rotation par </a:t>
            </a:r>
            <a:r>
              <a:rPr lang="en">
                <a:solidFill>
                  <a:srgbClr val="FF9900"/>
                </a:solidFill>
              </a:rPr>
              <a:t>5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34854" x="3299775"/>
            <a:ext cy="1199700" cx="25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y="4347475" x="3475275"/>
            <a:ext cy="269400" cx="281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4347475" x="4812850"/>
            <a:ext cy="269400" cx="4163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Mission 1 : Faire un demi tour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1249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11. Connectez le robot à l’ordinateur avec le cable USB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12. </a:t>
            </a:r>
            <a:r>
              <a:rPr lang="en">
                <a:solidFill>
                  <a:srgbClr val="FF9900"/>
                </a:solidFill>
              </a:rPr>
              <a:t>Téléchargez</a:t>
            </a:r>
            <a:r>
              <a:rPr lang="en"/>
              <a:t> le programme dans la brique du robot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54700" x="2938475"/>
            <a:ext cy="1019349" cx="29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y="3340425" x="457200"/>
            <a:ext cy="1019400" cx="778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13. Débranchez le robot de l’ordinateur et lancez le programme (Icone Dossier &gt; TRACK3R &gt; Program)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2442475" x="5989875"/>
            <a:ext cy="269400" cx="41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Mission 2 : Détecter un obstacle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2200625" x="2339075"/>
            <a:ext cy="980100" cx="634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1. Placez le </a:t>
            </a:r>
            <a:r>
              <a:rPr lang="en">
                <a:solidFill>
                  <a:srgbClr val="FF9900"/>
                </a:solidFill>
              </a:rPr>
              <a:t>capteur infra-rouge</a:t>
            </a:r>
            <a:r>
              <a:rPr lang="en"/>
              <a:t> à l’avant de la brique et le relier au </a:t>
            </a:r>
            <a:r>
              <a:rPr lang="en">
                <a:solidFill>
                  <a:srgbClr val="FF9900"/>
                </a:solidFill>
              </a:rPr>
              <a:t>port n°4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68650" x="774900"/>
            <a:ext cy="1221275" cx="123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2" type="body"/>
          </p:nvPr>
        </p:nvSpPr>
        <p:spPr>
          <a:xfrm>
            <a:off y="1200150" x="457200"/>
            <a:ext cy="980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Objectif</a:t>
            </a:r>
            <a:r>
              <a:rPr lang="en"/>
              <a:t> : Le robot avance en continu. S’il détecte un obstacle à 30 cm, il joue une alerte sonore, sinon il continue à avancer.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05875" x="6585150"/>
            <a:ext cy="885825" cx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y="3241300" x="2339075"/>
            <a:ext cy="885900" cx="404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2. Créez un nouveau programme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3204475" x="8275875"/>
            <a:ext cy="269400" cx="2817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