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341"/>
    <a:srgbClr val="624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7" autoAdjust="0"/>
  </p:normalViewPr>
  <p:slideViewPr>
    <p:cSldViewPr snapToGrid="0" snapToObjects="1">
      <p:cViewPr varScale="1">
        <p:scale>
          <a:sx n="61" d="100"/>
          <a:sy n="61" d="100"/>
        </p:scale>
        <p:origin x="-9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40AD-D0E5-8743-BED0-4875EEDE37D1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E9EA6-BBB3-1E40-BFD1-2E852B6140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48623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1AF83-5EC3-2645-9357-E8053F4E6264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86DE-8459-354D-92FA-6DAD5BD2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465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Track3r es un vehículo todoterreno,</a:t>
            </a:r>
            <a:r>
              <a:rPr lang="es-MX" baseline="0" dirty="0" smtClean="0"/>
              <a:t> con herramientas intercambiables.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esta misión haremos avanzar el robot y quitar un neumático</a:t>
            </a:r>
            <a:r>
              <a:rPr lang="es-MX" baseline="0" dirty="0" smtClean="0"/>
              <a:t> del camino.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En esta misión haremos avanzar el robot y quitar un neumático</a:t>
            </a:r>
            <a:r>
              <a:rPr lang="es-MX" baseline="0" dirty="0" smtClean="0"/>
              <a:t> del camino.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186DE-8459-354D-92FA-6DAD5BD2E4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6933" y="635635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460005" y="6356350"/>
            <a:ext cx="234189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737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4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  <a:lvl2pPr>
              <a:defRPr>
                <a:latin typeface="Comic Sans MS"/>
                <a:cs typeface="Comic Sans MS"/>
              </a:defRPr>
            </a:lvl2pPr>
            <a:lvl3pPr>
              <a:defRPr>
                <a:latin typeface="Comic Sans MS"/>
                <a:cs typeface="Comic Sans MS"/>
              </a:defRPr>
            </a:lvl3pPr>
            <a:lvl4pPr>
              <a:defRPr>
                <a:latin typeface="Comic Sans MS"/>
                <a:cs typeface="Comic Sans MS"/>
              </a:defRPr>
            </a:lvl4pPr>
            <a:lvl5pPr>
              <a:defRPr>
                <a:latin typeface="Comic Sans MS"/>
                <a:cs typeface="Comic Sans M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126203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219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3399" y="86845"/>
            <a:ext cx="4877203" cy="171677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 userDrawn="1"/>
        </p:nvSpPr>
        <p:spPr>
          <a:xfrm>
            <a:off x="457199" y="6356350"/>
            <a:ext cx="2363537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774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/>
                <a:cs typeface="Comic Sans MS"/>
              </a:defRPr>
            </a:lvl1pPr>
            <a:lvl2pPr>
              <a:defRPr sz="2400">
                <a:latin typeface="Comic Sans MS"/>
                <a:cs typeface="Comic Sans MS"/>
              </a:defRPr>
            </a:lvl2pPr>
            <a:lvl3pPr>
              <a:defRPr sz="2000">
                <a:latin typeface="Comic Sans MS"/>
                <a:cs typeface="Comic Sans MS"/>
              </a:defRPr>
            </a:lvl3pPr>
            <a:lvl4pPr>
              <a:defRPr sz="1800">
                <a:latin typeface="Comic Sans MS"/>
                <a:cs typeface="Comic Sans MS"/>
              </a:defRPr>
            </a:lvl4pPr>
            <a:lvl5pPr>
              <a:defRPr sz="1800">
                <a:latin typeface="Comic Sans MS"/>
                <a:cs typeface="Comic Sans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56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omic Sans MS"/>
                <a:cs typeface="Comic Sans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omic Sans MS"/>
                <a:cs typeface="Comic Sans MS"/>
              </a:defRPr>
            </a:lvl1pPr>
            <a:lvl2pPr>
              <a:defRPr sz="2000">
                <a:latin typeface="Comic Sans MS"/>
                <a:cs typeface="Comic Sans MS"/>
              </a:defRPr>
            </a:lvl2pPr>
            <a:lvl3pPr>
              <a:defRPr sz="1800">
                <a:latin typeface="Comic Sans MS"/>
                <a:cs typeface="Comic Sans MS"/>
              </a:defRPr>
            </a:lvl3pPr>
            <a:lvl4pPr>
              <a:defRPr sz="1600">
                <a:latin typeface="Comic Sans MS"/>
                <a:cs typeface="Comic Sans MS"/>
              </a:defRPr>
            </a:lvl4pPr>
            <a:lvl5pPr>
              <a:defRPr sz="1600">
                <a:latin typeface="Comic Sans MS"/>
                <a:cs typeface="Comic Sans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 userDrawn="1"/>
        </p:nvSpPr>
        <p:spPr>
          <a:xfrm>
            <a:off x="457199" y="6356350"/>
            <a:ext cx="2376905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394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1190" y="274638"/>
            <a:ext cx="6005609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704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6356350"/>
            <a:ext cx="2350168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2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963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/>
                <a:cs typeface="Comic Sans MS"/>
              </a:defRPr>
            </a:lvl1pPr>
            <a:lvl2pPr>
              <a:defRPr sz="2800">
                <a:latin typeface="Comic Sans MS"/>
                <a:cs typeface="Comic Sans MS"/>
              </a:defRPr>
            </a:lvl2pPr>
            <a:lvl3pPr>
              <a:defRPr sz="2400">
                <a:latin typeface="Comic Sans MS"/>
                <a:cs typeface="Comic Sans MS"/>
              </a:defRPr>
            </a:lvl3pPr>
            <a:lvl4pPr>
              <a:defRPr sz="2000">
                <a:latin typeface="Comic Sans MS"/>
                <a:cs typeface="Comic Sans MS"/>
              </a:defRPr>
            </a:lvl4pPr>
            <a:lvl5pPr>
              <a:defRPr sz="2000">
                <a:latin typeface="Comic Sans MS"/>
                <a:cs typeface="Comic Sans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99079"/>
            <a:ext cx="3008313" cy="3727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6356350"/>
            <a:ext cx="2323432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9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11864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Comic Sans MS"/>
                <a:cs typeface="Comic Sans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6124" y="1268759"/>
            <a:ext cx="4611753" cy="3458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78602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omic Sans MS"/>
                <a:cs typeface="Comic Sans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70625"/>
            <a:ext cx="2133600" cy="751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457200" y="6356350"/>
            <a:ext cx="2336800" cy="3651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z="1800" dirty="0" smtClean="0">
                <a:latin typeface="+mn-lt"/>
              </a:rPr>
              <a:t>www.devoxx4kids.com</a:t>
            </a:r>
            <a:endParaRPr lang="en-US" sz="1800" dirty="0">
              <a:latin typeface="+mn-lt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09026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C0001A9-357E-7541-840E-1F18FD9D64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6327775"/>
            <a:ext cx="1117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10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6224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Lego </a:t>
            </a:r>
            <a:r>
              <a:rPr lang="en-US" dirty="0" err="1" smtClean="0"/>
              <a:t>Mindstorms</a:t>
            </a:r>
            <a:endParaRPr lang="en-US" dirty="0"/>
          </a:p>
        </p:txBody>
      </p:sp>
      <p:pic>
        <p:nvPicPr>
          <p:cNvPr id="15362" name="Picture 2" descr="http://cache.lego.com/r/www/r/mindstorms/-/media/Franchises/Mindstorms/Retail/Products/HERO%20MODELS/ts.20130826T103156.TRACKER_3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257" y="3109913"/>
            <a:ext cx="344805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1575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53" y="2541803"/>
            <a:ext cx="2043096" cy="1362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</a:t>
            </a:r>
            <a:r>
              <a:rPr lang="en-US" sz="3600" dirty="0" err="1" smtClean="0"/>
              <a:t>ó</a:t>
            </a:r>
            <a:r>
              <a:rPr lang="en-US" sz="3600" dirty="0" err="1" smtClean="0"/>
              <a:t>n</a:t>
            </a:r>
            <a:r>
              <a:rPr lang="en-US" sz="3600" dirty="0"/>
              <a:t> 2 </a:t>
            </a:r>
            <a:r>
              <a:rPr lang="en-US" sz="3600" dirty="0" smtClean="0"/>
              <a:t>(</a:t>
            </a:r>
            <a:r>
              <a:rPr lang="en-US" sz="3600" dirty="0" smtClean="0"/>
              <a:t>cont.</a:t>
            </a:r>
            <a:r>
              <a:rPr lang="en-US" sz="3600" dirty="0" smtClean="0"/>
              <a:t>)  </a:t>
            </a:r>
            <a:r>
              <a:rPr lang="en-US" sz="3600" dirty="0"/>
              <a:t>: </a:t>
            </a:r>
            <a:r>
              <a:rPr lang="en-US" sz="3600" dirty="0" smtClean="0"/>
              <a:t>¡</a:t>
            </a:r>
            <a:r>
              <a:rPr lang="en-US" sz="3600" dirty="0" err="1" smtClean="0"/>
              <a:t>Haz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explote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2800" dirty="0" err="1" smtClean="0"/>
              <a:t>Coloca</a:t>
            </a:r>
            <a:r>
              <a:rPr lang="en-US" sz="2800" dirty="0" smtClean="0"/>
              <a:t> </a:t>
            </a:r>
            <a:r>
              <a:rPr lang="en-US" sz="2800" dirty="0" err="1" smtClean="0"/>
              <a:t>enseguida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"</a:t>
            </a:r>
            <a:r>
              <a:rPr lang="en-US" sz="2800" dirty="0" err="1" smtClean="0">
                <a:solidFill>
                  <a:srgbClr val="FCB341"/>
                </a:solidFill>
              </a:rPr>
              <a:t>Pantalla</a:t>
            </a:r>
            <a:r>
              <a:rPr lang="en-US" sz="2800" dirty="0" smtClean="0">
                <a:solidFill>
                  <a:srgbClr val="FCB341"/>
                </a:solidFill>
              </a:rPr>
              <a:t>"</a:t>
            </a:r>
            <a:r>
              <a:rPr lang="en-US" sz="2800" dirty="0" smtClean="0"/>
              <a:t>. </a:t>
            </a:r>
            <a:r>
              <a:rPr lang="en-US" sz="2800" dirty="0" err="1" smtClean="0"/>
              <a:t>Selecciona</a:t>
            </a:r>
            <a:r>
              <a:rPr lang="en-US" sz="2800" dirty="0" smtClean="0"/>
              <a:t> la </a:t>
            </a:r>
            <a:r>
              <a:rPr lang="en-US" sz="2800" dirty="0" err="1" smtClean="0"/>
              <a:t>imagen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Pinch left</a:t>
            </a:r>
            <a:r>
              <a:rPr lang="en-US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err="1" smtClean="0"/>
              <a:t>Coloca</a:t>
            </a:r>
            <a:r>
              <a:rPr lang="en-US" sz="2800" dirty="0" smtClean="0"/>
              <a:t> el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smtClean="0">
                <a:solidFill>
                  <a:srgbClr val="FCB341"/>
                </a:solidFill>
              </a:rPr>
              <a:t>“Mover la </a:t>
            </a:r>
            <a:r>
              <a:rPr lang="en-US" sz="2800" dirty="0" err="1" smtClean="0">
                <a:solidFill>
                  <a:srgbClr val="FCB341"/>
                </a:solidFill>
              </a:rPr>
              <a:t>dirección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r>
              <a:rPr lang="en-US" sz="2800" dirty="0" smtClean="0"/>
              <a:t>C</a:t>
            </a:r>
            <a:r>
              <a:rPr lang="en-US" sz="2800" dirty="0" smtClean="0"/>
              <a:t>ambia a </a:t>
            </a:r>
            <a:r>
              <a:rPr lang="en-US" sz="2800" dirty="0" err="1" smtClean="0">
                <a:solidFill>
                  <a:srgbClr val="FCB341"/>
                </a:solidFill>
              </a:rPr>
              <a:t>Encendido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por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grados</a:t>
            </a:r>
            <a:r>
              <a:rPr lang="en-US" sz="2800" dirty="0" smtClean="0"/>
              <a:t> y a los </a:t>
            </a:r>
            <a:r>
              <a:rPr lang="en-US" sz="2800" dirty="0" err="1" smtClean="0"/>
              <a:t>números</a:t>
            </a:r>
            <a:r>
              <a:rPr lang="en-US" sz="2800" dirty="0" smtClean="0"/>
              <a:t> en </a:t>
            </a:r>
            <a:r>
              <a:rPr lang="en-US" sz="2800" dirty="0" err="1" smtClean="0"/>
              <a:t>rojo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2925" y="2541803"/>
            <a:ext cx="7035191" cy="114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4549" y="5123145"/>
            <a:ext cx="6628477" cy="1233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31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682" y="4931077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</a:t>
            </a:r>
            <a:r>
              <a:rPr lang="en-US" sz="3600" dirty="0" err="1" smtClean="0"/>
              <a:t>ó</a:t>
            </a:r>
            <a:r>
              <a:rPr lang="en-US" sz="3600" dirty="0" err="1" smtClean="0"/>
              <a:t>n</a:t>
            </a:r>
            <a:r>
              <a:rPr lang="en-US" sz="3600" dirty="0"/>
              <a:t> 2 </a:t>
            </a:r>
            <a:r>
              <a:rPr lang="en-US" sz="3600" dirty="0" smtClean="0"/>
              <a:t>(</a:t>
            </a:r>
            <a:r>
              <a:rPr lang="en-US" sz="3600" dirty="0" smtClean="0"/>
              <a:t>cont.</a:t>
            </a:r>
            <a:r>
              <a:rPr lang="en-US" sz="3600" dirty="0" smtClean="0"/>
              <a:t>)  </a:t>
            </a:r>
            <a:r>
              <a:rPr lang="en-US" sz="3600" dirty="0"/>
              <a:t>: </a:t>
            </a:r>
            <a:r>
              <a:rPr lang="en-US" sz="3600" dirty="0" smtClean="0"/>
              <a:t>¡</a:t>
            </a:r>
            <a:r>
              <a:rPr lang="en-US" sz="3600" dirty="0" err="1" smtClean="0"/>
              <a:t>Haz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explote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err="1" smtClean="0"/>
              <a:t>Coloca</a:t>
            </a:r>
            <a:r>
              <a:rPr lang="en-US" sz="2800" dirty="0" smtClean="0"/>
              <a:t> </a:t>
            </a:r>
            <a:r>
              <a:rPr lang="en-US" sz="2800" dirty="0" err="1" smtClean="0"/>
              <a:t>enseguida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"Motor </a:t>
            </a:r>
            <a:r>
              <a:rPr lang="en-US" sz="2800" dirty="0" err="1" smtClean="0">
                <a:solidFill>
                  <a:srgbClr val="FCB341"/>
                </a:solidFill>
              </a:rPr>
              <a:t>mediano</a:t>
            </a:r>
            <a:r>
              <a:rPr lang="en-US" sz="2800" dirty="0" smtClean="0">
                <a:solidFill>
                  <a:srgbClr val="FCB341"/>
                </a:solidFill>
              </a:rPr>
              <a:t>"</a:t>
            </a:r>
            <a:r>
              <a:rPr lang="en-US" sz="2800" dirty="0" smtClean="0"/>
              <a:t>. Cambia la </a:t>
            </a:r>
            <a:r>
              <a:rPr lang="en-US" sz="2800" dirty="0" err="1" smtClean="0"/>
              <a:t>potencia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CB341"/>
                </a:solidFill>
              </a:rPr>
              <a:t>100 </a:t>
            </a:r>
            <a:r>
              <a:rPr lang="en-US" sz="2800" dirty="0" smtClean="0"/>
              <a:t>y </a:t>
            </a:r>
            <a:r>
              <a:rPr lang="en-US" sz="2800" dirty="0" smtClean="0">
                <a:solidFill>
                  <a:srgbClr val="FCB341"/>
                </a:solidFill>
              </a:rPr>
              <a:t>6</a:t>
            </a:r>
            <a:r>
              <a:rPr lang="en-US" sz="2800" dirty="0" smtClean="0"/>
              <a:t> </a:t>
            </a:r>
            <a:r>
              <a:rPr lang="en-US" sz="2800" dirty="0" err="1" smtClean="0"/>
              <a:t>rotaciones</a:t>
            </a:r>
            <a:r>
              <a:rPr lang="en-US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sz="2800" dirty="0" err="1" smtClean="0"/>
              <a:t>Coloca</a:t>
            </a:r>
            <a:r>
              <a:rPr lang="en-US" sz="2800" dirty="0" smtClean="0"/>
              <a:t> el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Pantalla</a:t>
            </a:r>
            <a:r>
              <a:rPr lang="en-US" sz="2800" dirty="0" smtClean="0">
                <a:solidFill>
                  <a:srgbClr val="FCB341"/>
                </a:solidFill>
              </a:rPr>
              <a:t>” </a:t>
            </a:r>
            <a:r>
              <a:rPr lang="en-US" sz="2800" dirty="0" smtClean="0"/>
              <a:t>y </a:t>
            </a:r>
            <a:r>
              <a:rPr lang="en-US" sz="2800" dirty="0" smtClean="0"/>
              <a:t> </a:t>
            </a:r>
            <a:r>
              <a:rPr lang="en-US" sz="2800" dirty="0" err="1" smtClean="0"/>
              <a:t>selecciona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Pinch middle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922" y="2658269"/>
            <a:ext cx="6248190" cy="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5143" y="4587996"/>
            <a:ext cx="2964657" cy="16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31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292" y="4931077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</a:t>
            </a:r>
            <a:r>
              <a:rPr lang="en-US" sz="3600" dirty="0" err="1" smtClean="0"/>
              <a:t>ó</a:t>
            </a:r>
            <a:r>
              <a:rPr lang="en-US" sz="3600" dirty="0" err="1" smtClean="0"/>
              <a:t>n</a:t>
            </a:r>
            <a:r>
              <a:rPr lang="en-US" sz="3600" dirty="0"/>
              <a:t> 2 </a:t>
            </a:r>
            <a:r>
              <a:rPr lang="en-US" sz="3600" dirty="0" smtClean="0"/>
              <a:t>(</a:t>
            </a:r>
            <a:r>
              <a:rPr lang="en-US" sz="3600" dirty="0" smtClean="0"/>
              <a:t>cont.</a:t>
            </a:r>
            <a:r>
              <a:rPr lang="en-US" sz="3600" dirty="0" smtClean="0"/>
              <a:t>)  </a:t>
            </a:r>
            <a:r>
              <a:rPr lang="en-US" sz="3600" dirty="0"/>
              <a:t>: </a:t>
            </a:r>
            <a:r>
              <a:rPr lang="en-US" sz="3600" dirty="0" smtClean="0"/>
              <a:t>¡</a:t>
            </a:r>
            <a:r>
              <a:rPr lang="en-US" sz="3600" dirty="0" err="1" smtClean="0"/>
              <a:t>Haz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explote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9"/>
            </a:pPr>
            <a:r>
              <a:rPr lang="en-US" sz="2800" dirty="0" err="1" smtClean="0"/>
              <a:t>Coloca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“Mover la </a:t>
            </a:r>
            <a:r>
              <a:rPr lang="en-US" sz="2800" dirty="0" err="1" smtClean="0">
                <a:solidFill>
                  <a:srgbClr val="FCB341"/>
                </a:solidFill>
              </a:rPr>
              <a:t>dirección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smtClean="0"/>
              <a:t>. Cambia a </a:t>
            </a:r>
            <a:r>
              <a:rPr lang="en-US" sz="2800" dirty="0" err="1" smtClean="0">
                <a:solidFill>
                  <a:srgbClr val="FCB341"/>
                </a:solidFill>
              </a:rPr>
              <a:t>Encendido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por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grados</a:t>
            </a:r>
            <a:r>
              <a:rPr lang="en-US" sz="2800" dirty="0" smtClean="0"/>
              <a:t> y cambia los </a:t>
            </a:r>
            <a:r>
              <a:rPr lang="en-US" sz="2800" dirty="0" err="1" smtClean="0"/>
              <a:t>números</a:t>
            </a:r>
            <a:r>
              <a:rPr lang="en-US" sz="2800" dirty="0" smtClean="0"/>
              <a:t> en </a:t>
            </a:r>
            <a:r>
              <a:rPr lang="en-US" sz="2800" dirty="0" err="1" smtClean="0"/>
              <a:t>rojo</a:t>
            </a:r>
            <a:r>
              <a:rPr lang="en-US" sz="2800" dirty="0" smtClean="0"/>
              <a:t>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9"/>
            </a:pPr>
            <a:r>
              <a:rPr lang="en-US" sz="2800" dirty="0" err="1" smtClean="0"/>
              <a:t>Coloca</a:t>
            </a:r>
            <a:r>
              <a:rPr lang="en-US" sz="2800" dirty="0" smtClean="0"/>
              <a:t> el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Sonido</a:t>
            </a:r>
            <a:r>
              <a:rPr lang="en-US" sz="2800" dirty="0" smtClean="0">
                <a:solidFill>
                  <a:srgbClr val="FCB341"/>
                </a:solidFill>
              </a:rPr>
              <a:t>” </a:t>
            </a:r>
            <a:r>
              <a:rPr lang="en-US" sz="2800" dirty="0" smtClean="0"/>
              <a:t>y </a:t>
            </a:r>
            <a:r>
              <a:rPr lang="en-US" sz="2800" dirty="0" smtClean="0"/>
              <a:t> </a:t>
            </a:r>
            <a:r>
              <a:rPr lang="en-US" sz="2800" dirty="0" err="1" smtClean="0"/>
              <a:t>selecciona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Laughing 1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273" y="2485508"/>
            <a:ext cx="5625754" cy="134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5814" y="4454826"/>
            <a:ext cx="4998213" cy="168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31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7047" y="4557789"/>
            <a:ext cx="1508502" cy="10056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Misión</a:t>
            </a:r>
            <a:r>
              <a:rPr lang="en-US" sz="3600" dirty="0" smtClean="0"/>
              <a:t> 2 (cont.)  : ¡</a:t>
            </a:r>
            <a:r>
              <a:rPr lang="en-US" sz="3600" dirty="0" err="1" smtClean="0"/>
              <a:t>Haz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explote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400" dirty="0" err="1" smtClean="0">
                <a:solidFill>
                  <a:srgbClr val="000000"/>
                </a:solidFill>
              </a:rPr>
              <a:t>Conecta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el </a:t>
            </a:r>
            <a:r>
              <a:rPr lang="en-US" sz="2400" dirty="0">
                <a:solidFill>
                  <a:srgbClr val="FCB341"/>
                </a:solidFill>
              </a:rPr>
              <a:t>robot </a:t>
            </a:r>
            <a:r>
              <a:rPr lang="en-US" sz="2400" dirty="0" smtClean="0">
                <a:solidFill>
                  <a:srgbClr val="FCB341"/>
                </a:solidFill>
              </a:rPr>
              <a:t>a la PC</a:t>
            </a:r>
            <a:r>
              <a:rPr lang="en-US" sz="2400" dirty="0" smtClean="0"/>
              <a:t>:</a:t>
            </a:r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err="1" smtClean="0"/>
              <a:t>Carga</a:t>
            </a:r>
            <a:r>
              <a:rPr lang="en-US" sz="2400" dirty="0" smtClean="0"/>
              <a:t> el </a:t>
            </a:r>
            <a:r>
              <a:rPr lang="en-US" sz="2400" dirty="0" err="1" smtClean="0">
                <a:solidFill>
                  <a:srgbClr val="FCB341"/>
                </a:solidFill>
              </a:rPr>
              <a:t>programa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smtClean="0"/>
              <a:t>en el robot:</a:t>
            </a:r>
          </a:p>
          <a:p>
            <a:pPr marL="514350" indent="-514350">
              <a:buFont typeface="+mj-lt"/>
              <a:buAutoNum type="arabicPeriod" startAt="11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11"/>
            </a:pPr>
            <a:r>
              <a:rPr lang="en-US" sz="2400" dirty="0" err="1" smtClean="0"/>
              <a:t>Desconecta</a:t>
            </a:r>
            <a:r>
              <a:rPr lang="en-US" sz="2400" dirty="0" smtClean="0"/>
              <a:t> el </a:t>
            </a:r>
            <a:r>
              <a:rPr lang="en-US" sz="2400" dirty="0"/>
              <a:t>robot </a:t>
            </a:r>
            <a:r>
              <a:rPr lang="en-US" sz="2400" dirty="0" smtClean="0"/>
              <a:t>de la </a:t>
            </a:r>
            <a:r>
              <a:rPr lang="en-US" sz="2400" dirty="0"/>
              <a:t>PC, </a:t>
            </a:r>
            <a:r>
              <a:rPr lang="en-US" sz="2400" dirty="0" err="1" smtClean="0">
                <a:solidFill>
                  <a:srgbClr val="FCB341"/>
                </a:solidFill>
              </a:rPr>
              <a:t>col</a:t>
            </a:r>
            <a:r>
              <a:rPr lang="en-US" sz="2400" dirty="0" err="1" smtClean="0">
                <a:solidFill>
                  <a:srgbClr val="FCB341"/>
                </a:solidFill>
              </a:rPr>
              <a:t>ócalo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en el </a:t>
            </a:r>
            <a:r>
              <a:rPr lang="en-US" sz="2400" dirty="0" err="1" smtClean="0">
                <a:solidFill>
                  <a:srgbClr val="FCB341"/>
                </a:solidFill>
              </a:rPr>
              <a:t>área</a:t>
            </a:r>
            <a:r>
              <a:rPr lang="en-US" sz="2400" dirty="0" smtClean="0">
                <a:solidFill>
                  <a:srgbClr val="FCB341"/>
                </a:solidFill>
              </a:rPr>
              <a:t> de </a:t>
            </a:r>
            <a:r>
              <a:rPr lang="en-US" sz="2400" dirty="0" err="1" smtClean="0">
                <a:solidFill>
                  <a:srgbClr val="FCB341"/>
                </a:solidFill>
              </a:rPr>
              <a:t>pruebas</a:t>
            </a:r>
            <a:r>
              <a:rPr lang="en-US" sz="2400" dirty="0" smtClean="0"/>
              <a:t>. </a:t>
            </a:r>
            <a:r>
              <a:rPr lang="en-US" sz="2400" dirty="0" err="1" smtClean="0"/>
              <a:t>Apila</a:t>
            </a:r>
            <a:r>
              <a:rPr lang="en-US" sz="2400" dirty="0" smtClean="0"/>
              <a:t> los </a:t>
            </a:r>
            <a:r>
              <a:rPr lang="en-US" sz="2400" dirty="0" err="1" smtClean="0"/>
              <a:t>neumáticos</a:t>
            </a:r>
            <a:r>
              <a:rPr lang="en-US" sz="2400" dirty="0" smtClean="0"/>
              <a:t> </a:t>
            </a:r>
            <a:r>
              <a:rPr lang="en-US" sz="2400" dirty="0" smtClean="0"/>
              <a:t>e </a:t>
            </a:r>
            <a:r>
              <a:rPr lang="en-US" sz="2400" dirty="0" err="1" smtClean="0"/>
              <a:t>inicia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997542"/>
            <a:ext cx="2507485" cy="931725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2884376"/>
            <a:ext cx="31273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36398"/>
            <a:ext cx="1709869" cy="1584444"/>
          </a:xfrm>
          <a:prstGeom prst="rect">
            <a:avLst/>
          </a:prstGeom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10321" y="4736398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167069" y="5563457"/>
            <a:ext cx="5613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¡</a:t>
            </a:r>
            <a:r>
              <a:rPr lang="fr-FR" sz="1600" dirty="0" err="1" smtClean="0">
                <a:latin typeface="Comic Sans MS"/>
                <a:cs typeface="Comic Sans MS"/>
              </a:rPr>
              <a:t>Cuida</a:t>
            </a:r>
            <a:r>
              <a:rPr lang="fr-FR" sz="1600" dirty="0" smtClean="0">
                <a:latin typeface="Comic Sans MS"/>
                <a:cs typeface="Comic Sans MS"/>
              </a:rPr>
              <a:t> de no </a:t>
            </a:r>
            <a:r>
              <a:rPr lang="fr-FR" sz="1600" dirty="0" err="1" smtClean="0">
                <a:latin typeface="Comic Sans MS"/>
                <a:cs typeface="Comic Sans MS"/>
              </a:rPr>
              <a:t>dirigir</a:t>
            </a:r>
            <a:r>
              <a:rPr lang="fr-FR" sz="1600" dirty="0" smtClean="0">
                <a:latin typeface="Comic Sans MS"/>
                <a:cs typeface="Comic Sans MS"/>
              </a:rPr>
              <a:t> los </a:t>
            </a:r>
            <a:r>
              <a:rPr lang="fr-FR" sz="1600" dirty="0" err="1" smtClean="0">
                <a:latin typeface="Comic Sans MS"/>
                <a:cs typeface="Comic Sans MS"/>
              </a:rPr>
              <a:t>lanzamientos</a:t>
            </a:r>
            <a:r>
              <a:rPr lang="fr-FR" sz="1600" dirty="0" smtClean="0">
                <a:latin typeface="Comic Sans MS"/>
                <a:cs typeface="Comic Sans MS"/>
              </a:rPr>
              <a:t> de las pelotas </a:t>
            </a:r>
            <a:r>
              <a:rPr lang="fr-FR" sz="1600" dirty="0" err="1" smtClean="0">
                <a:latin typeface="Comic Sans MS"/>
                <a:cs typeface="Comic Sans MS"/>
              </a:rPr>
              <a:t>hacia</a:t>
            </a:r>
            <a:r>
              <a:rPr lang="fr-FR" sz="1600" dirty="0" smtClean="0">
                <a:latin typeface="Comic Sans MS"/>
                <a:cs typeface="Comic Sans MS"/>
              </a:rPr>
              <a:t> </a:t>
            </a:r>
            <a:r>
              <a:rPr lang="fr-FR" sz="1600" dirty="0" err="1" smtClean="0">
                <a:latin typeface="Comic Sans MS"/>
                <a:cs typeface="Comic Sans MS"/>
              </a:rPr>
              <a:t>alguna</a:t>
            </a:r>
            <a:r>
              <a:rPr lang="fr-FR" sz="1600" dirty="0" smtClean="0">
                <a:latin typeface="Comic Sans MS"/>
                <a:cs typeface="Comic Sans MS"/>
              </a:rPr>
              <a:t> persona, se </a:t>
            </a:r>
            <a:r>
              <a:rPr lang="fr-FR" sz="1600" dirty="0" err="1" smtClean="0">
                <a:latin typeface="Comic Sans MS"/>
                <a:cs typeface="Comic Sans MS"/>
              </a:rPr>
              <a:t>pueden</a:t>
            </a:r>
            <a:r>
              <a:rPr lang="fr-FR" sz="1600" dirty="0" smtClean="0">
                <a:latin typeface="Comic Sans MS"/>
                <a:cs typeface="Comic Sans MS"/>
              </a:rPr>
              <a:t> </a:t>
            </a:r>
            <a:r>
              <a:rPr lang="fr-FR" sz="1600" dirty="0" err="1" smtClean="0">
                <a:latin typeface="Comic Sans MS"/>
                <a:cs typeface="Comic Sans MS"/>
              </a:rPr>
              <a:t>lastimar</a:t>
            </a:r>
            <a:r>
              <a:rPr lang="fr-FR" sz="1600" dirty="0" smtClean="0">
                <a:latin typeface="Comic Sans MS"/>
                <a:cs typeface="Comic Sans MS"/>
              </a:rPr>
              <a:t>!</a:t>
            </a:r>
            <a:r>
              <a:rPr lang="fr-FR" sz="1600" dirty="0" smtClean="0">
                <a:latin typeface="Comic Sans MS"/>
                <a:cs typeface="Comic Sans MS"/>
              </a:rPr>
              <a:t> </a:t>
            </a:r>
            <a:endParaRPr lang="fr-FR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6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4242" y="2870395"/>
            <a:ext cx="2043096" cy="1362064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510242" y="1424278"/>
            <a:ext cx="5427096" cy="2102132"/>
          </a:xfrm>
        </p:spPr>
        <p:txBody>
          <a:bodyPr/>
          <a:lstStyle/>
          <a:p>
            <a:r>
              <a:rPr lang="en-US" sz="2400" dirty="0" smtClean="0"/>
              <a:t>Es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cerebro</a:t>
            </a:r>
            <a:r>
              <a:rPr lang="en-US" sz="2400" dirty="0" smtClean="0">
                <a:solidFill>
                  <a:srgbClr val="FCB341"/>
                </a:solidFill>
              </a:rPr>
              <a:t>” </a:t>
            </a:r>
            <a:r>
              <a:rPr lang="en-US" sz="2400" dirty="0" smtClean="0"/>
              <a:t>, con el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controla</a:t>
            </a:r>
            <a:r>
              <a:rPr lang="en-US" sz="2400" dirty="0" smtClean="0"/>
              <a:t> los </a:t>
            </a:r>
            <a:r>
              <a:rPr lang="en-US" sz="2400" dirty="0" err="1" smtClean="0"/>
              <a:t>sensores</a:t>
            </a:r>
            <a:r>
              <a:rPr lang="en-US" sz="2400" dirty="0" smtClean="0"/>
              <a:t> y </a:t>
            </a:r>
            <a:r>
              <a:rPr lang="en-US" sz="2400" dirty="0" err="1" smtClean="0"/>
              <a:t>motores</a:t>
            </a:r>
            <a:r>
              <a:rPr lang="en-US" sz="2400" dirty="0" smtClean="0"/>
              <a:t> </a:t>
            </a:r>
            <a:r>
              <a:rPr lang="en-US" sz="2400" dirty="0" err="1" smtClean="0"/>
              <a:t>conectados</a:t>
            </a:r>
            <a:r>
              <a:rPr lang="en-US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En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ladrillo</a:t>
            </a:r>
            <a:r>
              <a:rPr lang="en-US" sz="2400" dirty="0" smtClean="0"/>
              <a:t>, </a:t>
            </a:r>
            <a:r>
              <a:rPr lang="en-US" sz="2400" dirty="0" err="1" smtClean="0"/>
              <a:t>ponemos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programas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hacemos</a:t>
            </a:r>
            <a:r>
              <a:rPr lang="en-US" sz="2400" dirty="0" smtClean="0"/>
              <a:t> en la </a:t>
            </a:r>
            <a:r>
              <a:rPr lang="en-US" sz="2400" dirty="0" err="1" smtClean="0"/>
              <a:t>computadora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De </a:t>
            </a:r>
            <a:r>
              <a:rPr lang="es-MX" sz="3600" dirty="0" smtClean="0"/>
              <a:t>qué se compone el </a:t>
            </a:r>
            <a:r>
              <a:rPr lang="en-US" sz="3600" dirty="0" smtClean="0"/>
              <a:t>robot ?</a:t>
            </a:r>
            <a:endParaRPr lang="en-US" sz="3600" dirty="0"/>
          </a:p>
        </p:txBody>
      </p:sp>
      <p:sp>
        <p:nvSpPr>
          <p:cNvPr id="15" name="Content Placeholder 13"/>
          <p:cNvSpPr txBox="1">
            <a:spLocks/>
          </p:cNvSpPr>
          <p:nvPr/>
        </p:nvSpPr>
        <p:spPr>
          <a:xfrm>
            <a:off x="3510242" y="3810650"/>
            <a:ext cx="5427096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3 </a:t>
            </a:r>
            <a:r>
              <a:rPr lang="en-US" sz="2400" dirty="0" err="1" smtClean="0">
                <a:solidFill>
                  <a:srgbClr val="FCB341"/>
                </a:solidFill>
              </a:rPr>
              <a:t>motores</a:t>
            </a:r>
            <a:r>
              <a:rPr lang="en-US" sz="2400" dirty="0" smtClean="0"/>
              <a:t> :</a:t>
            </a:r>
          </a:p>
          <a:p>
            <a:pPr lvl="1"/>
            <a:r>
              <a:rPr lang="en-US" sz="2000" dirty="0" smtClean="0"/>
              <a:t>El</a:t>
            </a:r>
            <a:r>
              <a:rPr lang="en-US" sz="2000" dirty="0" smtClean="0"/>
              <a:t> A </a:t>
            </a:r>
            <a:r>
              <a:rPr lang="en-US" sz="2000" dirty="0" err="1" smtClean="0"/>
              <a:t>activa</a:t>
            </a:r>
            <a:r>
              <a:rPr lang="en-US" sz="2000" dirty="0" smtClean="0"/>
              <a:t> la </a:t>
            </a:r>
            <a:r>
              <a:rPr lang="en-US" sz="2000" dirty="0" err="1" smtClean="0"/>
              <a:t>trituradora</a:t>
            </a:r>
            <a:r>
              <a:rPr lang="en-US" sz="2000" dirty="0" smtClean="0"/>
              <a:t>, la bazooka,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garras</a:t>
            </a:r>
            <a:r>
              <a:rPr lang="en-US" sz="2000" dirty="0" smtClean="0"/>
              <a:t> </a:t>
            </a:r>
            <a:r>
              <a:rPr lang="en-US" sz="2000" dirty="0" smtClean="0"/>
              <a:t>o</a:t>
            </a:r>
            <a:r>
              <a:rPr lang="en-US" sz="2000" dirty="0" smtClean="0"/>
              <a:t> el </a:t>
            </a:r>
            <a:r>
              <a:rPr lang="en-US" sz="2000" dirty="0" err="1" smtClean="0"/>
              <a:t>martillo</a:t>
            </a:r>
            <a:r>
              <a:rPr lang="en-US" sz="2000" dirty="0" smtClean="0"/>
              <a:t>.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Los </a:t>
            </a:r>
            <a:r>
              <a:rPr lang="en-US" sz="2000" dirty="0" err="1" smtClean="0"/>
              <a:t>motores</a:t>
            </a:r>
            <a:r>
              <a:rPr lang="en-US" sz="2000" dirty="0" smtClean="0"/>
              <a:t> B y C </a:t>
            </a:r>
            <a:r>
              <a:rPr lang="en-US" sz="2000" dirty="0" err="1" smtClean="0"/>
              <a:t>activan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ruedas</a:t>
            </a:r>
            <a:endParaRPr lang="en-US" sz="2000" dirty="0"/>
          </a:p>
        </p:txBody>
      </p:sp>
      <p:sp>
        <p:nvSpPr>
          <p:cNvPr id="17" name="Content Placeholder 13"/>
          <p:cNvSpPr txBox="1">
            <a:spLocks/>
          </p:cNvSpPr>
          <p:nvPr/>
        </p:nvSpPr>
        <p:spPr>
          <a:xfrm>
            <a:off x="3510241" y="5172714"/>
            <a:ext cx="5427097" cy="12288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sensores</a:t>
            </a:r>
            <a:r>
              <a:rPr lang="en-US" sz="2400" dirty="0" smtClean="0"/>
              <a:t>. </a:t>
            </a:r>
            <a:endParaRPr lang="en-US" sz="2000" dirty="0"/>
          </a:p>
        </p:txBody>
      </p:sp>
      <p:pic>
        <p:nvPicPr>
          <p:cNvPr id="14338" name="Picture 2" descr="http://cache.lego.com/r/education/-/media/lego%20education/home/images/products/mindstorms%20ev3/45500_713x380_mainproduct.png?l.r=12762361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0679" y="1632856"/>
            <a:ext cx="3189564" cy="2177794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679" y="3551427"/>
            <a:ext cx="3084279" cy="234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8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9356" y="4974562"/>
            <a:ext cx="2043096" cy="1362064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Sensores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puede</a:t>
            </a:r>
            <a:r>
              <a:rPr lang="en-US" sz="4000" dirty="0" smtClean="0"/>
              <a:t> </a:t>
            </a:r>
            <a:r>
              <a:rPr lang="en-US" sz="4000" dirty="0" err="1" smtClean="0"/>
              <a:t>tener</a:t>
            </a:r>
            <a:r>
              <a:rPr lang="en-US" sz="4000" dirty="0" smtClean="0"/>
              <a:t> el </a:t>
            </a:r>
            <a:r>
              <a:rPr lang="en-US" sz="4000" dirty="0"/>
              <a:t>robot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6757" y="1600201"/>
            <a:ext cx="6710043" cy="1219199"/>
          </a:xfrm>
        </p:spPr>
        <p:txBody>
          <a:bodyPr/>
          <a:lstStyle/>
          <a:p>
            <a:r>
              <a:rPr lang="en-US" sz="2400" dirty="0" smtClean="0"/>
              <a:t>El </a:t>
            </a:r>
            <a:r>
              <a:rPr lang="en-US" sz="2400" dirty="0" smtClean="0">
                <a:solidFill>
                  <a:srgbClr val="FCB341"/>
                </a:solidFill>
              </a:rPr>
              <a:t>"sensor de </a:t>
            </a:r>
            <a:r>
              <a:rPr lang="en-US" sz="2400" dirty="0" err="1" smtClean="0">
                <a:solidFill>
                  <a:srgbClr val="FCB341"/>
                </a:solidFill>
              </a:rPr>
              <a:t>infrarrojos</a:t>
            </a:r>
            <a:r>
              <a:rPr lang="en-US" sz="2400" dirty="0" smtClean="0">
                <a:solidFill>
                  <a:srgbClr val="FCB341"/>
                </a:solidFill>
              </a:rPr>
              <a:t>"</a:t>
            </a:r>
            <a:r>
              <a:rPr lang="en-US" sz="2400" dirty="0" smtClean="0"/>
              <a:t> le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al robot </a:t>
            </a:r>
            <a:r>
              <a:rPr lang="en-US" sz="2400" dirty="0" err="1" smtClean="0"/>
              <a:t>rastrear</a:t>
            </a:r>
            <a:r>
              <a:rPr lang="en-US" sz="2400" dirty="0" smtClean="0"/>
              <a:t> y </a:t>
            </a:r>
            <a:r>
              <a:rPr lang="en-US" sz="2400" dirty="0" err="1" smtClean="0"/>
              <a:t>localizar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976757" y="2971800"/>
            <a:ext cx="6710043" cy="12191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"</a:t>
            </a:r>
            <a:r>
              <a:rPr lang="en-US" sz="2400" dirty="0" smtClean="0">
                <a:solidFill>
                  <a:srgbClr val="FCB341"/>
                </a:solidFill>
              </a:rPr>
              <a:t>sensor de color" </a:t>
            </a:r>
            <a:r>
              <a:rPr lang="en-US" sz="2400" dirty="0" smtClean="0"/>
              <a:t>le </a:t>
            </a:r>
            <a:r>
              <a:rPr lang="en-US" sz="2400" dirty="0" err="1" smtClean="0"/>
              <a:t>permite</a:t>
            </a:r>
            <a:r>
              <a:rPr lang="en-US" sz="2400" dirty="0" smtClean="0"/>
              <a:t> al robot </a:t>
            </a:r>
            <a:r>
              <a:rPr lang="en-US" sz="2400" dirty="0" err="1" smtClean="0"/>
              <a:t>reconocer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diferentes</a:t>
            </a:r>
            <a:r>
              <a:rPr lang="en-US" sz="2400" dirty="0" smtClean="0"/>
              <a:t> </a:t>
            </a:r>
            <a:r>
              <a:rPr lang="en-US" sz="2400" dirty="0" err="1" smtClean="0"/>
              <a:t>tonalidades</a:t>
            </a:r>
            <a:r>
              <a:rPr lang="en-US" sz="2400" dirty="0" smtClean="0"/>
              <a:t> de la </a:t>
            </a:r>
            <a:r>
              <a:rPr lang="en-US" sz="2400" dirty="0" err="1" smtClean="0"/>
              <a:t>gama</a:t>
            </a:r>
            <a:r>
              <a:rPr lang="en-US" sz="2400" dirty="0" smtClean="0"/>
              <a:t> de </a:t>
            </a:r>
            <a:r>
              <a:rPr lang="en-US" sz="2400" dirty="0" err="1" smtClean="0"/>
              <a:t>colores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1976757" y="4470366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 el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"</a:t>
            </a:r>
            <a:r>
              <a:rPr lang="en-US" sz="2400" dirty="0" smtClean="0">
                <a:solidFill>
                  <a:srgbClr val="FCB341"/>
                </a:solidFill>
              </a:rPr>
              <a:t>sensor de </a:t>
            </a:r>
            <a:r>
              <a:rPr lang="en-US" sz="2400" dirty="0" err="1" smtClean="0">
                <a:solidFill>
                  <a:srgbClr val="FCB341"/>
                </a:solidFill>
              </a:rPr>
              <a:t>tacto</a:t>
            </a:r>
            <a:r>
              <a:rPr lang="en-US" sz="2400" dirty="0" smtClean="0">
                <a:solidFill>
                  <a:srgbClr val="FCB341"/>
                </a:solidFill>
              </a:rPr>
              <a:t>" </a:t>
            </a:r>
            <a:r>
              <a:rPr lang="en-US" sz="2400" dirty="0" smtClean="0"/>
              <a:t>el robot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sentido</a:t>
            </a:r>
            <a:r>
              <a:rPr lang="en-US" sz="2400" dirty="0" smtClean="0"/>
              <a:t> del </a:t>
            </a:r>
            <a:r>
              <a:rPr lang="en-US" sz="2400" dirty="0" err="1" smtClean="0"/>
              <a:t>tacto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1976757" y="5392443"/>
            <a:ext cx="6710043" cy="10083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002" y="1600201"/>
            <a:ext cx="1618755" cy="107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081" y="2971800"/>
            <a:ext cx="1288169" cy="110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081" y="4609577"/>
            <a:ext cx="1288169" cy="110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92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7855" y="4094886"/>
            <a:ext cx="2043096" cy="136206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¿</a:t>
            </a:r>
            <a:r>
              <a:rPr lang="en-US" sz="4000" dirty="0" err="1" smtClean="0"/>
              <a:t>Cómo</a:t>
            </a:r>
            <a:r>
              <a:rPr lang="en-US" sz="4000" dirty="0" smtClean="0"/>
              <a:t> </a:t>
            </a:r>
            <a:r>
              <a:rPr lang="en-US" sz="4000" dirty="0" err="1" smtClean="0"/>
              <a:t>programo</a:t>
            </a:r>
            <a:r>
              <a:rPr lang="en-US" sz="4000" dirty="0" smtClean="0"/>
              <a:t> un Lego </a:t>
            </a:r>
            <a:r>
              <a:rPr lang="en-US" sz="4000" dirty="0" err="1"/>
              <a:t>Mindstorm</a:t>
            </a:r>
            <a:r>
              <a:rPr lang="en-US" sz="4000" dirty="0"/>
              <a:t> 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992" y="1821212"/>
            <a:ext cx="4904959" cy="4304951"/>
          </a:xfrm>
        </p:spPr>
        <p:txBody>
          <a:bodyPr/>
          <a:lstStyle/>
          <a:p>
            <a:r>
              <a:rPr lang="en-US" sz="2800" dirty="0" smtClean="0"/>
              <a:t>Los </a:t>
            </a:r>
            <a:r>
              <a:rPr lang="en-US" sz="2800" dirty="0" err="1" smtClean="0"/>
              <a:t>programas</a:t>
            </a:r>
            <a:r>
              <a:rPr lang="en-US" sz="2800" dirty="0" smtClean="0"/>
              <a:t> son en forma de </a:t>
            </a:r>
            <a:r>
              <a:rPr lang="en-US" sz="2800" dirty="0" err="1" smtClean="0">
                <a:solidFill>
                  <a:srgbClr val="FCB341"/>
                </a:solidFill>
              </a:rPr>
              <a:t>ladrillos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gráficos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</a:t>
            </a:r>
            <a:r>
              <a:rPr lang="en-US" sz="2800" dirty="0" err="1" smtClean="0"/>
              <a:t>puede</a:t>
            </a:r>
            <a:r>
              <a:rPr lang="en-US" sz="2800" dirty="0" smtClean="0"/>
              <a:t> </a:t>
            </a:r>
            <a:r>
              <a:rPr lang="en-US" sz="2800" dirty="0" err="1" smtClean="0"/>
              <a:t>añadir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a </a:t>
            </a:r>
            <a:r>
              <a:rPr lang="en-US" sz="2800" dirty="0" err="1" smtClean="0"/>
              <a:t>uno</a:t>
            </a:r>
            <a:r>
              <a:rPr lang="en-US" sz="2800" dirty="0" smtClean="0"/>
              <a:t>. </a:t>
            </a:r>
            <a:endParaRPr lang="en-US" sz="2800" dirty="0"/>
          </a:p>
          <a:p>
            <a:r>
              <a:rPr lang="en-US" sz="2800" dirty="0" err="1" smtClean="0"/>
              <a:t>Pueden</a:t>
            </a:r>
            <a:r>
              <a:rPr lang="en-US" sz="2800" dirty="0" smtClean="0"/>
              <a:t> ser</a:t>
            </a:r>
            <a:r>
              <a:rPr lang="en-US" sz="2800" dirty="0"/>
              <a:t> :</a:t>
            </a:r>
          </a:p>
          <a:p>
            <a:pPr lvl="1"/>
            <a:r>
              <a:rPr lang="en-US" sz="2400" dirty="0" err="1" smtClean="0"/>
              <a:t>Hacer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avanzar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smtClean="0"/>
              <a:t>el </a:t>
            </a:r>
            <a:r>
              <a:rPr lang="en-US" sz="2400" dirty="0"/>
              <a:t>robot</a:t>
            </a:r>
          </a:p>
          <a:p>
            <a:pPr lvl="1"/>
            <a:r>
              <a:rPr lang="en-US" sz="2400" dirty="0" err="1" smtClean="0"/>
              <a:t>Hacerlo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esperar</a:t>
            </a:r>
            <a:endParaRPr lang="en-US" sz="2400" dirty="0">
              <a:solidFill>
                <a:srgbClr val="FCB341"/>
              </a:solidFill>
            </a:endParaRPr>
          </a:p>
          <a:p>
            <a:pPr lvl="1"/>
            <a:r>
              <a:rPr lang="en-US" sz="2400" dirty="0" err="1" smtClean="0"/>
              <a:t>Hacerlo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CB341"/>
                </a:solidFill>
              </a:rPr>
              <a:t>hablar</a:t>
            </a:r>
            <a:r>
              <a:rPr lang="en-US" sz="2400" dirty="0" smtClean="0"/>
              <a:t>, </a:t>
            </a:r>
            <a:endParaRPr lang="en-US" sz="2400" dirty="0"/>
          </a:p>
          <a:p>
            <a:pPr lvl="1"/>
            <a:r>
              <a:rPr lang="en-US" sz="2400" dirty="0" err="1" smtClean="0">
                <a:solidFill>
                  <a:srgbClr val="FCB341"/>
                </a:solidFill>
              </a:rPr>
              <a:t>Atrapar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/>
              <a:t>un </a:t>
            </a:r>
            <a:r>
              <a:rPr lang="en-US" sz="2400" dirty="0" err="1" smtClean="0"/>
              <a:t>objeto</a:t>
            </a:r>
            <a:r>
              <a:rPr lang="en-US" sz="2400" dirty="0" smtClean="0"/>
              <a:t>, </a:t>
            </a:r>
            <a:r>
              <a:rPr lang="en-US" sz="2400" dirty="0"/>
              <a:t>etc ...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34" y="1417638"/>
            <a:ext cx="3506740" cy="48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1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9727" y="0"/>
            <a:ext cx="1508502" cy="10056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4000" dirty="0" err="1" smtClean="0"/>
              <a:t>Misión</a:t>
            </a:r>
            <a:r>
              <a:rPr lang="en-US" sz="4000" dirty="0"/>
              <a:t> 1 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¡</a:t>
            </a:r>
            <a:r>
              <a:rPr lang="en-US" sz="4000" dirty="0" err="1" smtClean="0"/>
              <a:t>Avanzar</a:t>
            </a:r>
            <a:r>
              <a:rPr lang="en-US" sz="4000" dirty="0" smtClean="0"/>
              <a:t> el robot</a:t>
            </a:r>
            <a:r>
              <a:rPr lang="en-US" sz="4000" dirty="0" smtClean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Haz</a:t>
            </a:r>
            <a:r>
              <a:rPr lang="en-US" sz="2400" dirty="0" smtClean="0"/>
              <a:t> </a:t>
            </a:r>
            <a:r>
              <a:rPr lang="en-US" sz="2400" dirty="0" err="1" smtClean="0"/>
              <a:t>clic</a:t>
            </a:r>
            <a:r>
              <a:rPr lang="en-US" sz="2400" dirty="0" smtClean="0"/>
              <a:t> en el </a:t>
            </a:r>
            <a:r>
              <a:rPr lang="en-US" sz="2400" dirty="0" err="1" smtClean="0"/>
              <a:t>botón</a:t>
            </a:r>
            <a:r>
              <a:rPr lang="en-US" sz="2400" dirty="0" smtClean="0"/>
              <a:t> </a:t>
            </a:r>
            <a:r>
              <a:rPr lang="en-US" sz="2400" dirty="0"/>
              <a:t> </a:t>
            </a:r>
            <a:r>
              <a:rPr lang="en-US" sz="2400" dirty="0" smtClean="0"/>
              <a:t>    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Coloca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Pantalla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smtClean="0"/>
              <a:t>con la </a:t>
            </a:r>
            <a:r>
              <a:rPr lang="en-US" sz="2400" dirty="0" err="1" smtClean="0"/>
              <a:t>imagen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Pinch left</a:t>
            </a:r>
            <a:r>
              <a:rPr lang="en-US" sz="2400" dirty="0" smtClean="0"/>
              <a:t> </a:t>
            </a:r>
            <a:r>
              <a:rPr lang="en-US" sz="2400" dirty="0"/>
              <a:t> 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Coloca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smtClean="0">
                <a:solidFill>
                  <a:srgbClr val="FCB341"/>
                </a:solidFill>
              </a:rPr>
              <a:t>Mover la </a:t>
            </a:r>
            <a:r>
              <a:rPr lang="en-US" sz="2400" dirty="0" err="1" smtClean="0">
                <a:solidFill>
                  <a:srgbClr val="FCB341"/>
                </a:solidFill>
              </a:rPr>
              <a:t>dirección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err="1" smtClean="0"/>
              <a:t>después</a:t>
            </a:r>
            <a:r>
              <a:rPr lang="en-US" sz="2400" dirty="0" smtClean="0"/>
              <a:t> del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. Cambia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rotaciones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CB341"/>
                </a:solidFill>
              </a:rPr>
              <a:t>2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0" y="3049246"/>
            <a:ext cx="20955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0350" y="5067300"/>
            <a:ext cx="3543300" cy="105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262" y="3327301"/>
            <a:ext cx="1508502" cy="1005668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2074" y="1600200"/>
            <a:ext cx="402221" cy="4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21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190" y="190766"/>
            <a:ext cx="6005609" cy="1143000"/>
          </a:xfrm>
        </p:spPr>
        <p:txBody>
          <a:bodyPr/>
          <a:lstStyle/>
          <a:p>
            <a:r>
              <a:rPr lang="en-US" sz="4000" dirty="0" err="1" smtClean="0"/>
              <a:t>Misión</a:t>
            </a:r>
            <a:r>
              <a:rPr lang="en-US" sz="4000" dirty="0"/>
              <a:t> </a:t>
            </a:r>
            <a:r>
              <a:rPr lang="en-US" sz="4000" dirty="0" smtClean="0"/>
              <a:t>1 (cont.) </a:t>
            </a:r>
            <a:r>
              <a:rPr lang="en-US" sz="4000" dirty="0"/>
              <a:t>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¡</a:t>
            </a:r>
            <a:r>
              <a:rPr lang="en-US" sz="4000" dirty="0" err="1" smtClean="0"/>
              <a:t>Avanzar</a:t>
            </a:r>
            <a:r>
              <a:rPr lang="en-US" sz="4000" dirty="0" smtClean="0"/>
              <a:t> el robot</a:t>
            </a:r>
            <a:r>
              <a:rPr lang="en-US" sz="4000" dirty="0" smtClean="0"/>
              <a:t>!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err="1" smtClean="0"/>
              <a:t>Coloca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“Motor </a:t>
            </a:r>
            <a:r>
              <a:rPr lang="en-US" sz="2400" dirty="0" err="1" smtClean="0">
                <a:solidFill>
                  <a:srgbClr val="FCB341"/>
                </a:solidFill>
              </a:rPr>
              <a:t>mediano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err="1" smtClean="0"/>
              <a:t>despu</a:t>
            </a:r>
            <a:r>
              <a:rPr lang="en-US" sz="2400" dirty="0" err="1" smtClean="0"/>
              <a:t>és</a:t>
            </a:r>
            <a:r>
              <a:rPr lang="en-US" sz="2400" dirty="0" smtClean="0"/>
              <a:t> del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</a:t>
            </a:r>
            <a:r>
              <a:rPr lang="en-US" sz="2400" dirty="0" smtClean="0"/>
              <a:t>Mover la </a:t>
            </a:r>
            <a:r>
              <a:rPr lang="en-US" sz="2400" dirty="0" err="1" smtClean="0"/>
              <a:t>dirección</a:t>
            </a:r>
            <a:r>
              <a:rPr lang="en-US" sz="2400" dirty="0" smtClean="0"/>
              <a:t>. Cambia el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rotaciones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CB341"/>
                </a:solidFill>
              </a:rPr>
              <a:t>3</a:t>
            </a:r>
            <a:r>
              <a:rPr lang="en-US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err="1" smtClean="0"/>
              <a:t>Coloca</a:t>
            </a:r>
            <a:r>
              <a:rPr lang="en-US" sz="2400" dirty="0" smtClean="0"/>
              <a:t> 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smtClean="0">
                <a:solidFill>
                  <a:srgbClr val="FCB341"/>
                </a:solidFill>
              </a:rPr>
              <a:t>Mover la </a:t>
            </a:r>
            <a:r>
              <a:rPr lang="en-US" sz="2400" dirty="0" err="1" smtClean="0">
                <a:solidFill>
                  <a:srgbClr val="FCB341"/>
                </a:solidFill>
              </a:rPr>
              <a:t>dirección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err="1" smtClean="0"/>
              <a:t>después</a:t>
            </a:r>
            <a:r>
              <a:rPr lang="en-US" sz="2400" dirty="0" smtClean="0"/>
              <a:t> del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Motor </a:t>
            </a:r>
            <a:r>
              <a:rPr lang="en-US" sz="2400" dirty="0" err="1" smtClean="0"/>
              <a:t>mediano</a:t>
            </a:r>
            <a:r>
              <a:rPr lang="en-US" sz="2400" dirty="0" smtClean="0"/>
              <a:t>. Cambia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rotaciones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CB341"/>
                </a:solidFill>
              </a:rPr>
              <a:t>2 </a:t>
            </a:r>
            <a:r>
              <a:rPr lang="en-US" sz="2400" dirty="0" smtClean="0"/>
              <a:t>y la </a:t>
            </a:r>
            <a:r>
              <a:rPr lang="en-US" sz="2400" dirty="0" err="1" smtClean="0"/>
              <a:t>potencia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CB341"/>
                </a:solidFill>
              </a:rPr>
              <a:t>-75 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1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298" y="3049246"/>
            <a:ext cx="1508502" cy="1005668"/>
          </a:xfrm>
          <a:prstGeom prst="rect">
            <a:avLst/>
          </a:prstGeom>
          <a:noFill/>
        </p:spPr>
      </p:pic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58" y="2873396"/>
            <a:ext cx="1508502" cy="1005668"/>
          </a:xfrm>
          <a:prstGeom prst="rect">
            <a:avLst/>
          </a:prstGeom>
          <a:noFill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5702" y="2695233"/>
            <a:ext cx="48387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4966" y="5195888"/>
            <a:ext cx="6294437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321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Misión</a:t>
            </a:r>
            <a:r>
              <a:rPr lang="en-US" sz="3600" dirty="0"/>
              <a:t> 1 </a:t>
            </a:r>
            <a:r>
              <a:rPr lang="en-US" sz="3600" dirty="0" smtClean="0"/>
              <a:t>(</a:t>
            </a:r>
            <a:r>
              <a:rPr lang="en-US" sz="3600" dirty="0" smtClean="0"/>
              <a:t>cont.</a:t>
            </a:r>
            <a:r>
              <a:rPr lang="en-US" sz="3600" dirty="0" smtClean="0"/>
              <a:t>) :</a:t>
            </a:r>
            <a:r>
              <a:rPr lang="en-US" sz="3600" dirty="0" smtClean="0"/>
              <a:t> ¡</a:t>
            </a:r>
            <a:r>
              <a:rPr lang="en-US" sz="3600" dirty="0" err="1" smtClean="0"/>
              <a:t>Avanzar</a:t>
            </a:r>
            <a:r>
              <a:rPr lang="en-US" sz="3600" dirty="0" smtClean="0"/>
              <a:t> el robot!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 err="1" smtClean="0"/>
              <a:t>Coloca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 smtClean="0"/>
              <a:t>bloque</a:t>
            </a:r>
            <a:r>
              <a:rPr lang="en-US" sz="2400" dirty="0" smtClean="0"/>
              <a:t> de </a:t>
            </a:r>
            <a:r>
              <a:rPr lang="en-US" sz="2400" dirty="0" smtClean="0">
                <a:solidFill>
                  <a:srgbClr val="FCB341"/>
                </a:solidFill>
              </a:rPr>
              <a:t>“</a:t>
            </a:r>
            <a:r>
              <a:rPr lang="en-US" sz="2400" dirty="0" err="1" smtClean="0">
                <a:solidFill>
                  <a:srgbClr val="FCB341"/>
                </a:solidFill>
              </a:rPr>
              <a:t>Sonido</a:t>
            </a:r>
            <a:r>
              <a:rPr lang="en-US" sz="2400" dirty="0" smtClean="0">
                <a:solidFill>
                  <a:srgbClr val="FCB341"/>
                </a:solidFill>
              </a:rPr>
              <a:t>”</a:t>
            </a:r>
            <a:r>
              <a:rPr lang="en-US" sz="2400" dirty="0"/>
              <a:t> </a:t>
            </a:r>
            <a:r>
              <a:rPr lang="en-US" sz="2400" dirty="0" smtClean="0"/>
              <a:t>y </a:t>
            </a:r>
            <a:r>
              <a:rPr lang="en-US" sz="2400" dirty="0" err="1" smtClean="0"/>
              <a:t>selecciona</a:t>
            </a:r>
            <a:r>
              <a:rPr lang="en-US" sz="2400" dirty="0" smtClean="0"/>
              <a:t> el </a:t>
            </a:r>
            <a:r>
              <a:rPr lang="en-US" sz="2400" dirty="0" err="1" smtClean="0"/>
              <a:t>sonido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“Fanfare”</a:t>
            </a:r>
            <a:r>
              <a:rPr lang="en-US" sz="2400" dirty="0" smtClean="0"/>
              <a:t>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err="1" smtClean="0">
                <a:solidFill>
                  <a:srgbClr val="000000"/>
                </a:solidFill>
              </a:rPr>
              <a:t>Conecta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el </a:t>
            </a:r>
            <a:r>
              <a:rPr lang="en-US" sz="2400" dirty="0">
                <a:solidFill>
                  <a:srgbClr val="FCB341"/>
                </a:solidFill>
              </a:rPr>
              <a:t>robot </a:t>
            </a:r>
            <a:r>
              <a:rPr lang="en-US" sz="2400" dirty="0" smtClean="0">
                <a:solidFill>
                  <a:srgbClr val="FCB341"/>
                </a:solidFill>
              </a:rPr>
              <a:t>a la PC</a:t>
            </a:r>
            <a:r>
              <a:rPr lang="en-US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err="1" smtClean="0"/>
              <a:t>Carga</a:t>
            </a:r>
            <a:r>
              <a:rPr lang="en-US" sz="2400" dirty="0" smtClean="0"/>
              <a:t> el </a:t>
            </a:r>
            <a:r>
              <a:rPr lang="en-US" sz="2400" dirty="0" err="1" smtClean="0">
                <a:solidFill>
                  <a:srgbClr val="FCB341"/>
                </a:solidFill>
              </a:rPr>
              <a:t>programa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smtClean="0"/>
              <a:t>en el robot: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 err="1" smtClean="0"/>
              <a:t>Desconecta</a:t>
            </a:r>
            <a:r>
              <a:rPr lang="en-US" sz="2400" dirty="0" smtClean="0"/>
              <a:t> el </a:t>
            </a:r>
            <a:r>
              <a:rPr lang="en-US" sz="2400" dirty="0"/>
              <a:t>robot </a:t>
            </a:r>
            <a:r>
              <a:rPr lang="en-US" sz="2400" dirty="0" smtClean="0"/>
              <a:t>de la </a:t>
            </a:r>
            <a:r>
              <a:rPr lang="en-US" sz="2400" dirty="0"/>
              <a:t>PC, </a:t>
            </a:r>
            <a:r>
              <a:rPr lang="en-US" sz="2400" dirty="0" err="1" smtClean="0">
                <a:solidFill>
                  <a:srgbClr val="FCB341"/>
                </a:solidFill>
              </a:rPr>
              <a:t>col</a:t>
            </a:r>
            <a:r>
              <a:rPr lang="en-US" sz="2400" dirty="0" err="1" smtClean="0">
                <a:solidFill>
                  <a:srgbClr val="FCB341"/>
                </a:solidFill>
              </a:rPr>
              <a:t>ócalo</a:t>
            </a:r>
            <a:r>
              <a:rPr lang="en-US" sz="2400" dirty="0" smtClean="0">
                <a:solidFill>
                  <a:srgbClr val="FCB341"/>
                </a:solidFill>
              </a:rPr>
              <a:t> </a:t>
            </a:r>
            <a:r>
              <a:rPr lang="en-US" sz="2400" dirty="0" smtClean="0">
                <a:solidFill>
                  <a:srgbClr val="FCB341"/>
                </a:solidFill>
              </a:rPr>
              <a:t>en el </a:t>
            </a:r>
            <a:r>
              <a:rPr lang="en-US" sz="2400" dirty="0" err="1" smtClean="0">
                <a:solidFill>
                  <a:srgbClr val="FCB341"/>
                </a:solidFill>
              </a:rPr>
              <a:t>área</a:t>
            </a:r>
            <a:r>
              <a:rPr lang="en-US" sz="2400" dirty="0" smtClean="0">
                <a:solidFill>
                  <a:srgbClr val="FCB341"/>
                </a:solidFill>
              </a:rPr>
              <a:t> de </a:t>
            </a:r>
            <a:r>
              <a:rPr lang="en-US" sz="2400" dirty="0" err="1" smtClean="0">
                <a:solidFill>
                  <a:srgbClr val="FCB341"/>
                </a:solidFill>
              </a:rPr>
              <a:t>pruebas</a:t>
            </a:r>
            <a:r>
              <a:rPr lang="en-US" sz="2400" dirty="0" smtClean="0"/>
              <a:t> e </a:t>
            </a:r>
            <a:r>
              <a:rPr lang="en-US" sz="2400" dirty="0" err="1" smtClean="0"/>
              <a:t>inicia</a:t>
            </a:r>
            <a:r>
              <a:rPr lang="en-US" sz="2400" dirty="0" smtClean="0"/>
              <a:t> el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3616668"/>
            <a:ext cx="2507485" cy="931725"/>
          </a:xfrm>
          <a:prstGeom prst="rect">
            <a:avLst/>
          </a:prstGeom>
        </p:spPr>
      </p:pic>
      <p:pic>
        <p:nvPicPr>
          <p:cNvPr id="11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8298" y="3356658"/>
            <a:ext cx="1508502" cy="1005668"/>
          </a:xfrm>
          <a:prstGeom prst="rect">
            <a:avLst/>
          </a:prstGeom>
          <a:noFill/>
        </p:spPr>
      </p:pic>
      <p:pic>
        <p:nvPicPr>
          <p:cNvPr id="12" name="Picture 7" descr="http://cache.lego.com/r/www/r/mindstorms/-/media/Franchises/Mindstorms/Retail/Downloads/Building%20Instructions/ts.20131105T024354.TRACK3R_lar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262" y="3616668"/>
            <a:ext cx="1508502" cy="1005668"/>
          </a:xfrm>
          <a:prstGeom prst="rect">
            <a:avLst/>
          </a:prstGeom>
          <a:noFill/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6416" y="2308020"/>
            <a:ext cx="6640777" cy="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9800" y="4548393"/>
            <a:ext cx="312737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96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Misión</a:t>
            </a:r>
            <a:r>
              <a:rPr lang="en-US" sz="4000" dirty="0"/>
              <a:t> 2  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¡</a:t>
            </a:r>
            <a:r>
              <a:rPr lang="en-US" sz="4000" dirty="0" err="1" smtClean="0"/>
              <a:t>Haz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explote</a:t>
            </a:r>
            <a:r>
              <a:rPr lang="en-US" sz="4000" dirty="0" smtClean="0"/>
              <a:t>!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90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rgbClr val="FCB341"/>
                </a:solidFill>
              </a:rPr>
              <a:t>Objetivo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>
                <a:solidFill>
                  <a:srgbClr val="FCB341"/>
                </a:solidFill>
              </a:rPr>
              <a:t>de la </a:t>
            </a:r>
            <a:r>
              <a:rPr lang="en-US" sz="2800" dirty="0" err="1" smtClean="0">
                <a:solidFill>
                  <a:srgbClr val="FCB341"/>
                </a:solidFill>
              </a:rPr>
              <a:t>misi</a:t>
            </a:r>
            <a:r>
              <a:rPr lang="en-US" sz="2800" dirty="0" err="1" smtClean="0">
                <a:solidFill>
                  <a:srgbClr val="FCB341"/>
                </a:solidFill>
              </a:rPr>
              <a:t>ón</a:t>
            </a:r>
            <a:r>
              <a:rPr lang="en-US" sz="2800" dirty="0"/>
              <a:t> : </a:t>
            </a:r>
            <a:r>
              <a:rPr lang="en-US" sz="2800" dirty="0" err="1" smtClean="0"/>
              <a:t>Hacer</a:t>
            </a:r>
            <a:r>
              <a:rPr lang="en-US" sz="2800" dirty="0" smtClean="0"/>
              <a:t> </a:t>
            </a:r>
            <a:r>
              <a:rPr lang="en-US" sz="2800" dirty="0" err="1" smtClean="0"/>
              <a:t>volar</a:t>
            </a:r>
            <a:r>
              <a:rPr lang="en-US" sz="2800" dirty="0" smtClean="0"/>
              <a:t> </a:t>
            </a:r>
            <a:r>
              <a:rPr lang="en-US" sz="2800" dirty="0" err="1" smtClean="0"/>
              <a:t>neumáticos</a:t>
            </a:r>
            <a:r>
              <a:rPr lang="en-US" sz="2800" dirty="0" smtClean="0"/>
              <a:t> con la bazooka.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3231685"/>
            <a:ext cx="8229600" cy="31246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mic Sans MS"/>
                <a:ea typeface="+mn-ea"/>
                <a:cs typeface="Comic Sans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Haz</a:t>
            </a:r>
            <a:r>
              <a:rPr lang="en-US" sz="2800" dirty="0" smtClean="0"/>
              <a:t> </a:t>
            </a:r>
            <a:r>
              <a:rPr lang="en-US" sz="2800" dirty="0" err="1" smtClean="0"/>
              <a:t>clic</a:t>
            </a:r>
            <a:r>
              <a:rPr lang="en-US" sz="2800" dirty="0" smtClean="0"/>
              <a:t> en el </a:t>
            </a:r>
            <a:r>
              <a:rPr lang="en-US" sz="2800" dirty="0" err="1" smtClean="0"/>
              <a:t>botón</a:t>
            </a:r>
            <a:r>
              <a:rPr lang="en-US" sz="2800" dirty="0" smtClean="0"/>
              <a:t>   </a:t>
            </a:r>
            <a:r>
              <a:rPr lang="en-US" sz="2800" dirty="0" smtClean="0"/>
              <a:t> 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agregar</a:t>
            </a:r>
            <a:r>
              <a:rPr lang="en-US" sz="2800" dirty="0" smtClean="0"/>
              <a:t> un </a:t>
            </a:r>
            <a:r>
              <a:rPr lang="en-US" sz="2800" dirty="0" err="1" smtClean="0"/>
              <a:t>nuevo</a:t>
            </a:r>
            <a:r>
              <a:rPr lang="en-US" sz="2800" dirty="0" smtClean="0"/>
              <a:t> </a:t>
            </a:r>
            <a:r>
              <a:rPr lang="en-US" sz="2800" dirty="0" err="1" smtClean="0"/>
              <a:t>programa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Coloca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err="1" smtClean="0">
                <a:solidFill>
                  <a:srgbClr val="FCB341"/>
                </a:solidFill>
              </a:rPr>
              <a:t>Pantalla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 smtClean="0"/>
              <a:t> con la </a:t>
            </a:r>
            <a:r>
              <a:rPr lang="en-US" sz="2800" dirty="0" err="1" smtClean="0"/>
              <a:t>im</a:t>
            </a:r>
            <a:r>
              <a:rPr lang="en-US" sz="2800" dirty="0" err="1" smtClean="0"/>
              <a:t>á</a:t>
            </a:r>
            <a:r>
              <a:rPr lang="en-US" sz="2800" dirty="0" err="1" smtClean="0"/>
              <a:t>gen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Pinch </a:t>
            </a:r>
            <a:r>
              <a:rPr lang="en-US" sz="2800" dirty="0" smtClean="0">
                <a:solidFill>
                  <a:srgbClr val="FCB341"/>
                </a:solidFill>
              </a:rPr>
              <a:t>right</a:t>
            </a:r>
            <a:r>
              <a:rPr lang="en-US" sz="2800" dirty="0" smtClean="0"/>
              <a:t>: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3617" y="2036599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3382" y="3379808"/>
            <a:ext cx="402221" cy="4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974683"/>
            <a:ext cx="2895600" cy="123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46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Misi</a:t>
            </a:r>
            <a:r>
              <a:rPr lang="en-US" sz="3600" dirty="0" err="1" smtClean="0"/>
              <a:t>ó</a:t>
            </a:r>
            <a:r>
              <a:rPr lang="en-US" sz="3600" dirty="0" err="1" smtClean="0"/>
              <a:t>n</a:t>
            </a:r>
            <a:r>
              <a:rPr lang="en-US" sz="3600" dirty="0"/>
              <a:t> 2 </a:t>
            </a:r>
            <a:r>
              <a:rPr lang="en-US" sz="3600" dirty="0" smtClean="0"/>
              <a:t>(</a:t>
            </a:r>
            <a:r>
              <a:rPr lang="en-US" sz="3600" dirty="0" smtClean="0"/>
              <a:t>cont.</a:t>
            </a:r>
            <a:r>
              <a:rPr lang="en-US" sz="3600" dirty="0" smtClean="0"/>
              <a:t>)  </a:t>
            </a:r>
            <a:r>
              <a:rPr lang="en-US" sz="3600" dirty="0"/>
              <a:t>: </a:t>
            </a:r>
            <a:r>
              <a:rPr lang="en-US" sz="3600" dirty="0" smtClean="0"/>
              <a:t>¡</a:t>
            </a:r>
            <a:r>
              <a:rPr lang="en-US" sz="3600" dirty="0" err="1" smtClean="0"/>
              <a:t>Haz</a:t>
            </a:r>
            <a:r>
              <a:rPr lang="en-US" sz="3600" dirty="0" smtClean="0"/>
              <a:t> </a:t>
            </a:r>
            <a:r>
              <a:rPr lang="en-US" sz="3600" dirty="0" err="1" smtClean="0"/>
              <a:t>que</a:t>
            </a:r>
            <a:r>
              <a:rPr lang="en-US" sz="3600" dirty="0" smtClean="0"/>
              <a:t> </a:t>
            </a:r>
            <a:r>
              <a:rPr lang="en-US" sz="3600" dirty="0" err="1" smtClean="0"/>
              <a:t>explote</a:t>
            </a:r>
            <a:r>
              <a:rPr lang="en-US" sz="3600" dirty="0" smtClean="0"/>
              <a:t>!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92" y="1600200"/>
            <a:ext cx="8530008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Coloca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CB341"/>
                </a:solidFill>
              </a:rPr>
              <a:t>“Mover la </a:t>
            </a:r>
            <a:r>
              <a:rPr lang="en-US" sz="2800" dirty="0" err="1" smtClean="0">
                <a:solidFill>
                  <a:srgbClr val="FCB341"/>
                </a:solidFill>
              </a:rPr>
              <a:t>dirección</a:t>
            </a:r>
            <a:r>
              <a:rPr lang="en-US" sz="2800" dirty="0" smtClean="0">
                <a:solidFill>
                  <a:srgbClr val="FCB341"/>
                </a:solidFill>
              </a:rPr>
              <a:t>“</a:t>
            </a:r>
            <a:r>
              <a:rPr lang="en-US" sz="2800" dirty="0" smtClean="0"/>
              <a:t>. Cambia a </a:t>
            </a:r>
            <a:r>
              <a:rPr lang="en-US" sz="2800" dirty="0" err="1" smtClean="0">
                <a:solidFill>
                  <a:srgbClr val="FCB341"/>
                </a:solidFill>
              </a:rPr>
              <a:t>Encendido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por</a:t>
            </a:r>
            <a:r>
              <a:rPr lang="en-US" sz="2800" dirty="0" smtClean="0">
                <a:solidFill>
                  <a:srgbClr val="FCB341"/>
                </a:solidFill>
              </a:rPr>
              <a:t> </a:t>
            </a:r>
            <a:r>
              <a:rPr lang="en-US" sz="2800" dirty="0" err="1" smtClean="0">
                <a:solidFill>
                  <a:srgbClr val="FCB341"/>
                </a:solidFill>
              </a:rPr>
              <a:t>grados</a:t>
            </a:r>
            <a:r>
              <a:rPr lang="en-US" sz="2800" dirty="0" smtClean="0"/>
              <a:t> y cambia los </a:t>
            </a:r>
            <a:r>
              <a:rPr lang="en-US" sz="2800" dirty="0" err="1" smtClean="0"/>
              <a:t>números</a:t>
            </a:r>
            <a:r>
              <a:rPr lang="en-US" sz="2800" dirty="0" smtClean="0"/>
              <a:t> en </a:t>
            </a:r>
            <a:r>
              <a:rPr lang="en-US" sz="2800" dirty="0" err="1" smtClean="0"/>
              <a:t>rojo</a:t>
            </a:r>
            <a:r>
              <a:rPr lang="en-US" sz="2800" dirty="0" smtClean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err="1" smtClean="0"/>
              <a:t>Coloca</a:t>
            </a:r>
            <a:r>
              <a:rPr lang="en-US" sz="2800" dirty="0" smtClean="0"/>
              <a:t> un </a:t>
            </a:r>
            <a:r>
              <a:rPr lang="en-US" sz="2800" dirty="0" err="1" smtClean="0"/>
              <a:t>bloque</a:t>
            </a:r>
            <a:r>
              <a:rPr lang="en-US" sz="2800" dirty="0" smtClean="0"/>
              <a:t> de </a:t>
            </a:r>
            <a:r>
              <a:rPr lang="en-US" sz="2800" dirty="0" smtClean="0">
                <a:solidFill>
                  <a:srgbClr val="FCB341"/>
                </a:solidFill>
              </a:rPr>
              <a:t>“Motor </a:t>
            </a:r>
            <a:r>
              <a:rPr lang="en-US" sz="2800" dirty="0" err="1" smtClean="0">
                <a:solidFill>
                  <a:srgbClr val="FCB341"/>
                </a:solidFill>
              </a:rPr>
              <a:t>mediano</a:t>
            </a:r>
            <a:r>
              <a:rPr lang="en-US" sz="2800" dirty="0" smtClean="0">
                <a:solidFill>
                  <a:srgbClr val="FCB341"/>
                </a:solidFill>
              </a:rPr>
              <a:t>”</a:t>
            </a:r>
            <a:r>
              <a:rPr lang="en-US" sz="2800" dirty="0"/>
              <a:t> </a:t>
            </a:r>
            <a:r>
              <a:rPr lang="en-US" sz="2800" dirty="0" smtClean="0"/>
              <a:t>y cambia el </a:t>
            </a:r>
            <a:r>
              <a:rPr lang="en-US" sz="2800" dirty="0" err="1" smtClean="0"/>
              <a:t>número</a:t>
            </a:r>
            <a:r>
              <a:rPr lang="en-US" sz="2800" dirty="0" smtClean="0"/>
              <a:t> de </a:t>
            </a:r>
            <a:r>
              <a:rPr lang="en-US" sz="2800" dirty="0" err="1" smtClean="0"/>
              <a:t>rotaciones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CB341"/>
                </a:solidFill>
              </a:rPr>
              <a:t>3</a:t>
            </a:r>
            <a:r>
              <a:rPr lang="en-US" sz="2800" dirty="0" smtClean="0"/>
              <a:t> y la </a:t>
            </a:r>
            <a:r>
              <a:rPr lang="en-US" sz="2800" dirty="0" err="1" smtClean="0"/>
              <a:t>potencia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CB341"/>
                </a:solidFill>
              </a:rPr>
              <a:t>100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C0001A9-357E-7541-840E-1F18FD9D64CA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2441" y="2515184"/>
            <a:ext cx="1776479" cy="1195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6554" y="2515184"/>
            <a:ext cx="4872700" cy="143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2925" y="5265738"/>
            <a:ext cx="47402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431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oxx4Kids-pptx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Devoxx4Kids-pptx-template.potx</Template>
  <TotalTime>4613</TotalTime>
  <Words>322</Words>
  <Application>Microsoft Office PowerPoint</Application>
  <PresentationFormat>On-screen Show (4:3)</PresentationFormat>
  <Paragraphs>73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Devoxx4Kids-pptx-template</vt:lpstr>
      <vt:lpstr>Lego Mindstorms</vt:lpstr>
      <vt:lpstr>De qué se compone el robot ?</vt:lpstr>
      <vt:lpstr>Sensores que puede tener el robot</vt:lpstr>
      <vt:lpstr>¿Cómo programo un Lego Mindstorm ? </vt:lpstr>
      <vt:lpstr>Misión 1 :   ¡Avanzar el robot! </vt:lpstr>
      <vt:lpstr>Misión 1 (cont.) :   ¡Avanzar el robot! </vt:lpstr>
      <vt:lpstr>Misión 1 (cont.) : ¡Avanzar el robot! </vt:lpstr>
      <vt:lpstr>Misión 2  :   ¡Haz que explote!</vt:lpstr>
      <vt:lpstr>Misión 2 (cont.)  : ¡Haz que explote! </vt:lpstr>
      <vt:lpstr>Misión 2 (cont.)  : ¡Haz que explote! </vt:lpstr>
      <vt:lpstr>Misión 2 (cont.)  : ¡Haz que explote! </vt:lpstr>
      <vt:lpstr>Misión 2 (cont.)  : ¡Haz que explote! </vt:lpstr>
      <vt:lpstr>Misión 2 (cont.)  : ¡Haz que explote! </vt:lpstr>
    </vt:vector>
  </TitlesOfParts>
  <Company>www.devoxx4kids.com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 Luca</dc:creator>
  <cp:lastModifiedBy>edgmarti</cp:lastModifiedBy>
  <cp:revision>137</cp:revision>
  <dcterms:created xsi:type="dcterms:W3CDTF">2012-11-17T11:43:16Z</dcterms:created>
  <dcterms:modified xsi:type="dcterms:W3CDTF">2014-04-24T10:02:49Z</dcterms:modified>
</cp:coreProperties>
</file>