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341"/>
    <a:srgbClr val="62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4189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26203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Lego </a:t>
            </a:r>
            <a:r>
              <a:rPr lang="en-US" dirty="0" err="1" smtClean="0"/>
              <a:t>Mindstorm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98" y="2947487"/>
            <a:ext cx="3700004" cy="32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 (la suite)  : </a:t>
            </a:r>
            <a:r>
              <a:rPr lang="en-US" sz="3600" dirty="0" err="1"/>
              <a:t>Attraper</a:t>
            </a:r>
            <a:r>
              <a:rPr lang="en-US" sz="3600" dirty="0"/>
              <a:t> la </a:t>
            </a:r>
            <a:r>
              <a:rPr lang="en-US" sz="3600" dirty="0" err="1"/>
              <a:t>balle</a:t>
            </a:r>
            <a:r>
              <a:rPr lang="en-US" sz="3600" dirty="0"/>
              <a:t> 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400" dirty="0" err="1"/>
              <a:t>Ajouter</a:t>
            </a:r>
            <a:r>
              <a:rPr lang="en-US" sz="2400" dirty="0"/>
              <a:t> un bloc « </a:t>
            </a:r>
            <a:r>
              <a:rPr lang="en-US" sz="2400" dirty="0" err="1"/>
              <a:t>Déplacer</a:t>
            </a:r>
            <a:r>
              <a:rPr lang="en-US" sz="2400" dirty="0"/>
              <a:t> » et le </a:t>
            </a:r>
            <a:r>
              <a:rPr lang="en-US" sz="2400" dirty="0" err="1"/>
              <a:t>paramétrer</a:t>
            </a:r>
            <a:r>
              <a:rPr lang="en-US" sz="2400" dirty="0"/>
              <a:t> 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42" y="2197100"/>
            <a:ext cx="6253752" cy="2458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8994" y="3474115"/>
            <a:ext cx="2324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CB341"/>
                </a:solidFill>
                <a:latin typeface="Comic Sans MS"/>
                <a:cs typeface="Comic Sans MS"/>
              </a:rPr>
              <a:t>2,3 rotations </a:t>
            </a:r>
            <a:r>
              <a:rPr lang="fr-FR" sz="1600" dirty="0" smtClean="0">
                <a:latin typeface="Comic Sans MS"/>
                <a:cs typeface="Comic Sans MS"/>
              </a:rPr>
              <a:t>permettent au robot de </a:t>
            </a:r>
            <a:r>
              <a:rPr lang="fr-FR" sz="1600" dirty="0" smtClean="0">
                <a:solidFill>
                  <a:srgbClr val="FCB341"/>
                </a:solidFill>
                <a:latin typeface="Comic Sans MS"/>
                <a:cs typeface="Comic Sans MS"/>
              </a:rPr>
              <a:t>revenir à sa position de départ</a:t>
            </a:r>
            <a:r>
              <a:rPr lang="fr-FR" sz="1600" dirty="0" smtClean="0">
                <a:latin typeface="Comic Sans MS"/>
                <a:cs typeface="Comic Sans MS"/>
              </a:rPr>
              <a:t>. </a:t>
            </a:r>
            <a:endParaRPr lang="fr-FR" sz="1600" dirty="0">
              <a:latin typeface="Comic Sans MS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23" y="2197100"/>
            <a:ext cx="1334597" cy="1178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429" y="4771906"/>
            <a:ext cx="1709869" cy="15844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2298" y="5394180"/>
            <a:ext cx="561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mic Sans MS"/>
                <a:cs typeface="Comic Sans MS"/>
              </a:rPr>
              <a:t>N'oublies pas de </a:t>
            </a:r>
            <a:r>
              <a:rPr lang="fr-FR" sz="1600" dirty="0" smtClean="0">
                <a:solidFill>
                  <a:srgbClr val="FCB341"/>
                </a:solidFill>
                <a:latin typeface="Comic Sans MS"/>
                <a:cs typeface="Comic Sans MS"/>
              </a:rPr>
              <a:t>sauvegarder </a:t>
            </a:r>
            <a:r>
              <a:rPr lang="fr-FR" sz="1600" dirty="0" smtClean="0">
                <a:latin typeface="Comic Sans MS"/>
                <a:cs typeface="Comic Sans MS"/>
              </a:rPr>
              <a:t>ton programme sur le PC ! </a:t>
            </a:r>
            <a:endParaRPr lang="fr-FR" sz="1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6655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3 : </a:t>
            </a:r>
            <a:r>
              <a:rPr lang="en-US" sz="3600" dirty="0" err="1"/>
              <a:t>attraper</a:t>
            </a:r>
            <a:r>
              <a:rPr lang="en-US" sz="3600" dirty="0"/>
              <a:t> la </a:t>
            </a:r>
            <a:r>
              <a:rPr lang="en-US" sz="3600" dirty="0" err="1"/>
              <a:t>balle</a:t>
            </a:r>
            <a:r>
              <a:rPr lang="en-US" sz="3600" dirty="0"/>
              <a:t> et faire demi-tour 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025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CB341"/>
                </a:solidFill>
              </a:rPr>
              <a:t>But de la mission</a:t>
            </a:r>
            <a:r>
              <a:rPr lang="en-US" sz="2400" dirty="0"/>
              <a:t> : le robot </a:t>
            </a:r>
            <a:r>
              <a:rPr lang="en-US" sz="2400" dirty="0" err="1"/>
              <a:t>roule</a:t>
            </a:r>
            <a:r>
              <a:rPr lang="en-US" sz="2400" dirty="0"/>
              <a:t> </a:t>
            </a:r>
            <a:r>
              <a:rPr lang="en-US" sz="2400" dirty="0" err="1"/>
              <a:t>jusqu'à</a:t>
            </a:r>
            <a:r>
              <a:rPr lang="en-US" sz="2400" dirty="0"/>
              <a:t> la </a:t>
            </a:r>
            <a:r>
              <a:rPr lang="en-US" sz="2400" dirty="0" err="1"/>
              <a:t>balle</a:t>
            </a:r>
            <a:r>
              <a:rPr lang="en-US" sz="2400" dirty="0"/>
              <a:t>, attend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seconde</a:t>
            </a:r>
            <a:r>
              <a:rPr lang="en-US" sz="2400" dirty="0"/>
              <a:t>, </a:t>
            </a:r>
            <a:r>
              <a:rPr lang="en-US" sz="2400" dirty="0" err="1"/>
              <a:t>attrape</a:t>
            </a:r>
            <a:r>
              <a:rPr lang="en-US" sz="2400" dirty="0"/>
              <a:t> la </a:t>
            </a:r>
            <a:r>
              <a:rPr lang="en-US" sz="2400" dirty="0" err="1"/>
              <a:t>balle</a:t>
            </a:r>
            <a:r>
              <a:rPr lang="en-US" sz="2400" dirty="0"/>
              <a:t> </a:t>
            </a:r>
            <a:r>
              <a:rPr lang="en-US" sz="2400" dirty="0" err="1"/>
              <a:t>quand</a:t>
            </a:r>
            <a:r>
              <a:rPr lang="en-US" sz="2400" dirty="0"/>
              <a:t> </a:t>
            </a:r>
            <a:r>
              <a:rPr lang="en-US" sz="2400" dirty="0" err="1"/>
              <a:t>tu</a:t>
            </a:r>
            <a:r>
              <a:rPr lang="en-US" sz="2400" dirty="0"/>
              <a:t> claques des mains, fait un demi-tour, </a:t>
            </a:r>
            <a:r>
              <a:rPr lang="en-US" sz="2400" dirty="0" err="1"/>
              <a:t>s'arrête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la </a:t>
            </a:r>
            <a:r>
              <a:rPr lang="en-US" sz="2400" dirty="0" err="1"/>
              <a:t>ligne</a:t>
            </a:r>
            <a:r>
              <a:rPr lang="en-US" sz="2400" dirty="0"/>
              <a:t> noire et </a:t>
            </a:r>
            <a:r>
              <a:rPr lang="en-US" sz="2400" dirty="0" err="1"/>
              <a:t>relâche</a:t>
            </a:r>
            <a:r>
              <a:rPr lang="en-US" sz="2400" dirty="0"/>
              <a:t> la </a:t>
            </a:r>
            <a:r>
              <a:rPr lang="en-US" sz="2400" dirty="0" err="1"/>
              <a:t>balle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Le début de la mission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identique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la </a:t>
            </a:r>
            <a:r>
              <a:rPr lang="en-US" sz="2400" dirty="0" err="1"/>
              <a:t>précédente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78369"/>
            <a:ext cx="8382000" cy="25581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Ajouter</a:t>
            </a:r>
            <a:r>
              <a:rPr lang="en-US" sz="2400" dirty="0" smtClean="0"/>
              <a:t> </a:t>
            </a:r>
            <a:r>
              <a:rPr lang="en-US" sz="2400" dirty="0"/>
              <a:t>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capteur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>
                <a:solidFill>
                  <a:srgbClr val="FCB341"/>
                </a:solidFill>
              </a:rPr>
              <a:t>de </a:t>
            </a:r>
            <a:r>
              <a:rPr lang="en-US" sz="2400" dirty="0" smtClean="0">
                <a:solidFill>
                  <a:srgbClr val="FCB341"/>
                </a:solidFill>
              </a:rPr>
              <a:t>bruit”</a:t>
            </a:r>
            <a:r>
              <a:rPr lang="en-US" sz="2400" dirty="0" smtClean="0"/>
              <a:t> </a:t>
            </a:r>
            <a:r>
              <a:rPr lang="en-US" sz="2400" dirty="0"/>
              <a:t>et le </a:t>
            </a:r>
            <a:r>
              <a:rPr lang="en-US" sz="2400" dirty="0" err="1"/>
              <a:t>paramétrer</a:t>
            </a:r>
            <a:r>
              <a:rPr lang="en-US" sz="2400" dirty="0"/>
              <a:t> </a:t>
            </a:r>
            <a:r>
              <a:rPr lang="en-US" sz="2400" dirty="0" smtClean="0"/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29" y="4248126"/>
            <a:ext cx="4873543" cy="1988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6" y="4452539"/>
            <a:ext cx="1701033" cy="15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0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3 (la suite) : </a:t>
            </a:r>
            <a:r>
              <a:rPr lang="en-US" sz="3200" dirty="0" err="1"/>
              <a:t>attraper</a:t>
            </a:r>
            <a:r>
              <a:rPr lang="en-US" sz="3200" dirty="0"/>
              <a:t> la </a:t>
            </a:r>
            <a:r>
              <a:rPr lang="en-US" sz="3200" dirty="0" err="1"/>
              <a:t>balle</a:t>
            </a:r>
            <a:r>
              <a:rPr lang="en-US" sz="3200" dirty="0"/>
              <a:t> et faire demi-tour 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err="1"/>
              <a:t>Ajouter</a:t>
            </a:r>
            <a:r>
              <a:rPr lang="en-US" sz="2400" dirty="0"/>
              <a:t> 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fermer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>
                <a:solidFill>
                  <a:srgbClr val="FCB341"/>
                </a:solidFill>
              </a:rPr>
              <a:t>la </a:t>
            </a:r>
            <a:r>
              <a:rPr lang="en-US" sz="2400" dirty="0" err="1" smtClean="0">
                <a:solidFill>
                  <a:srgbClr val="FCB341"/>
                </a:solidFill>
              </a:rPr>
              <a:t>pince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smtClean="0"/>
              <a:t> </a:t>
            </a:r>
            <a:r>
              <a:rPr lang="en-US" sz="2400" dirty="0"/>
              <a:t>et 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Déplacer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smtClean="0"/>
              <a:t> </a:t>
            </a:r>
            <a:r>
              <a:rPr lang="en-US" sz="2400" dirty="0" err="1"/>
              <a:t>vers</a:t>
            </a:r>
            <a:r>
              <a:rPr lang="en-US" sz="2400" dirty="0"/>
              <a:t> </a:t>
            </a:r>
            <a:r>
              <a:rPr lang="en-US" sz="2400" dirty="0" err="1"/>
              <a:t>l'arrière</a:t>
            </a:r>
            <a:r>
              <a:rPr lang="en-US" sz="2400" dirty="0"/>
              <a:t> de 0,5 rotation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Faire un </a:t>
            </a:r>
            <a:r>
              <a:rPr lang="en-US" sz="2400" dirty="0">
                <a:solidFill>
                  <a:srgbClr val="FCB341"/>
                </a:solidFill>
              </a:rPr>
              <a:t>demi-tour </a:t>
            </a:r>
            <a:r>
              <a:rPr lang="en-US" sz="2400" dirty="0"/>
              <a:t>au robot. Il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falloir</a:t>
            </a:r>
            <a:r>
              <a:rPr lang="en-US" sz="2400" dirty="0"/>
              <a:t> </a:t>
            </a:r>
            <a:r>
              <a:rPr lang="en-US" sz="2400" dirty="0" err="1"/>
              <a:t>activer</a:t>
            </a:r>
            <a:r>
              <a:rPr lang="en-US" sz="2400" dirty="0"/>
              <a:t> le </a:t>
            </a:r>
            <a:r>
              <a:rPr lang="en-US" sz="2400" dirty="0" err="1">
                <a:solidFill>
                  <a:srgbClr val="FCB341"/>
                </a:solidFill>
              </a:rPr>
              <a:t>moteur</a:t>
            </a:r>
            <a:r>
              <a:rPr lang="en-US" sz="2400" dirty="0">
                <a:solidFill>
                  <a:srgbClr val="FCB341"/>
                </a:solidFill>
              </a:rPr>
              <a:t> C</a:t>
            </a:r>
            <a:r>
              <a:rPr lang="en-US" sz="2400" dirty="0"/>
              <a:t> </a:t>
            </a:r>
            <a:r>
              <a:rPr lang="en-US" sz="2400" dirty="0" err="1"/>
              <a:t>puis</a:t>
            </a:r>
            <a:r>
              <a:rPr lang="en-US" sz="2400" dirty="0"/>
              <a:t> le </a:t>
            </a:r>
            <a:r>
              <a:rPr lang="en-US" sz="2400" dirty="0" err="1">
                <a:solidFill>
                  <a:srgbClr val="FCB341"/>
                </a:solidFill>
              </a:rPr>
              <a:t>moteur</a:t>
            </a:r>
            <a:r>
              <a:rPr lang="en-US" sz="2400" dirty="0">
                <a:solidFill>
                  <a:srgbClr val="FCB341"/>
                </a:solidFill>
              </a:rPr>
              <a:t> B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err="1"/>
              <a:t>Ajouter</a:t>
            </a:r>
            <a:r>
              <a:rPr lang="en-US" sz="2400" dirty="0"/>
              <a:t> 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Déplacer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smtClean="0"/>
              <a:t> </a:t>
            </a:r>
            <a:r>
              <a:rPr lang="en-US" sz="2400" dirty="0" err="1"/>
              <a:t>vers</a:t>
            </a:r>
            <a:r>
              <a:rPr lang="en-US" sz="2400" dirty="0"/>
              <a:t> </a:t>
            </a:r>
            <a:r>
              <a:rPr lang="en-US" sz="2400" dirty="0" err="1"/>
              <a:t>l'avant</a:t>
            </a:r>
            <a:r>
              <a:rPr lang="en-US" sz="2400" dirty="0"/>
              <a:t> </a:t>
            </a:r>
            <a:r>
              <a:rPr lang="en-US" sz="2400" dirty="0" err="1"/>
              <a:t>d'une</a:t>
            </a:r>
            <a:r>
              <a:rPr lang="en-US" sz="2400" dirty="0"/>
              <a:t> distance </a:t>
            </a:r>
            <a:r>
              <a:rPr lang="en-US" sz="2400" dirty="0" err="1">
                <a:solidFill>
                  <a:srgbClr val="FCB341"/>
                </a:solidFill>
              </a:rPr>
              <a:t>illimitée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53" y="3251044"/>
            <a:ext cx="6434494" cy="2099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542" y="3071319"/>
            <a:ext cx="1343746" cy="11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3 (la suite) : </a:t>
            </a:r>
            <a:r>
              <a:rPr lang="en-US" sz="3200" dirty="0" err="1"/>
              <a:t>attraper</a:t>
            </a:r>
            <a:r>
              <a:rPr lang="en-US" sz="3200" dirty="0"/>
              <a:t> la </a:t>
            </a:r>
            <a:r>
              <a:rPr lang="en-US" sz="3200" dirty="0" err="1"/>
              <a:t>balle</a:t>
            </a:r>
            <a:r>
              <a:rPr lang="en-US" sz="3200" dirty="0"/>
              <a:t> et faire demi-tour 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 err="1"/>
              <a:t>Ajouter</a:t>
            </a:r>
            <a:r>
              <a:rPr lang="en-US" sz="2400" dirty="0"/>
              <a:t> 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Attendre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smtClean="0"/>
              <a:t> </a:t>
            </a:r>
            <a:r>
              <a:rPr lang="en-US" sz="2400" dirty="0"/>
              <a:t>en </a:t>
            </a:r>
            <a:r>
              <a:rPr lang="en-US" sz="2400" dirty="0" err="1"/>
              <a:t>utilisant</a:t>
            </a:r>
            <a:r>
              <a:rPr lang="en-US" sz="2400" dirty="0"/>
              <a:t> le </a:t>
            </a:r>
            <a:r>
              <a:rPr lang="en-US" sz="2400" dirty="0" err="1">
                <a:solidFill>
                  <a:srgbClr val="FCB341"/>
                </a:solidFill>
              </a:rPr>
              <a:t>capteur</a:t>
            </a:r>
            <a:r>
              <a:rPr lang="en-US" sz="2400" dirty="0">
                <a:solidFill>
                  <a:srgbClr val="FCB341"/>
                </a:solidFill>
              </a:rPr>
              <a:t> de lumière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 err="1"/>
              <a:t>Ajouter</a:t>
            </a:r>
            <a:r>
              <a:rPr lang="en-US" sz="2400" dirty="0"/>
              <a:t> un bloc </a:t>
            </a:r>
            <a:r>
              <a:rPr lang="en-US" sz="2400" dirty="0" smtClean="0">
                <a:solidFill>
                  <a:srgbClr val="FCB341"/>
                </a:solidFill>
              </a:rPr>
              <a:t>“Stop”</a:t>
            </a:r>
            <a:r>
              <a:rPr lang="en-US" sz="2400" dirty="0" smtClean="0"/>
              <a:t>, </a:t>
            </a:r>
            <a:r>
              <a:rPr lang="en-US" sz="2400" dirty="0" err="1"/>
              <a:t>puis</a:t>
            </a:r>
            <a:r>
              <a:rPr lang="en-US" sz="2400" dirty="0"/>
              <a:t> 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Ouverture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>
                <a:solidFill>
                  <a:srgbClr val="FCB341"/>
                </a:solidFill>
              </a:rPr>
              <a:t>de la </a:t>
            </a:r>
            <a:r>
              <a:rPr lang="en-US" sz="2400" dirty="0" err="1" smtClean="0">
                <a:solidFill>
                  <a:srgbClr val="FCB341"/>
                </a:solidFill>
              </a:rPr>
              <a:t>pince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smtClean="0"/>
              <a:t> 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60" y="1883576"/>
            <a:ext cx="5152874" cy="2038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29" y="4474601"/>
            <a:ext cx="4854956" cy="19895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4885" y="4530637"/>
            <a:ext cx="2108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mic Sans MS"/>
                <a:cs typeface="Comic Sans MS"/>
              </a:rPr>
              <a:t>Le </a:t>
            </a:r>
            <a:r>
              <a:rPr lang="en-US" sz="1500" dirty="0" err="1">
                <a:solidFill>
                  <a:srgbClr val="FCB341"/>
                </a:solidFill>
                <a:latin typeface="Comic Sans MS"/>
                <a:cs typeface="Comic Sans MS"/>
              </a:rPr>
              <a:t>servomoteur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 A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doit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être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actionné</a:t>
            </a:r>
            <a:r>
              <a:rPr lang="en-US" sz="1500" dirty="0">
                <a:latin typeface="Comic Sans MS"/>
                <a:cs typeface="Comic Sans MS"/>
              </a:rPr>
              <a:t> pendant </a:t>
            </a:r>
            <a:r>
              <a:rPr lang="en-US" sz="1500" dirty="0" err="1">
                <a:latin typeface="Comic Sans MS"/>
                <a:cs typeface="Comic Sans MS"/>
              </a:rPr>
              <a:t>une</a:t>
            </a:r>
            <a:r>
              <a:rPr lang="en-US" sz="1500" dirty="0">
                <a:latin typeface="Comic Sans MS"/>
                <a:cs typeface="Comic Sans MS"/>
              </a:rPr>
              <a:t> demi-</a:t>
            </a:r>
            <a:r>
              <a:rPr lang="en-US" sz="1500" dirty="0" err="1">
                <a:latin typeface="Comic Sans MS"/>
                <a:cs typeface="Comic Sans MS"/>
              </a:rPr>
              <a:t>seconde</a:t>
            </a:r>
            <a:r>
              <a:rPr lang="en-US" sz="1500" dirty="0">
                <a:latin typeface="Comic Sans MS"/>
                <a:cs typeface="Comic Sans MS"/>
              </a:rPr>
              <a:t>.  </a:t>
            </a:r>
            <a:endParaRPr lang="en-US" sz="1500" dirty="0" smtClean="0">
              <a:latin typeface="Comic Sans MS"/>
              <a:cs typeface="Comic Sans MS"/>
            </a:endParaRPr>
          </a:p>
          <a:p>
            <a:r>
              <a:rPr lang="en-US" sz="1500" dirty="0" smtClean="0">
                <a:latin typeface="Comic Sans MS"/>
                <a:cs typeface="Comic Sans MS"/>
              </a:rPr>
              <a:t>La 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puissance</a:t>
            </a:r>
            <a:r>
              <a:rPr lang="en-US" sz="1500" dirty="0">
                <a:latin typeface="Comic Sans MS"/>
                <a:cs typeface="Comic Sans MS"/>
              </a:rPr>
              <a:t> pour </a:t>
            </a:r>
            <a:r>
              <a:rPr lang="en-US" sz="1500" dirty="0" err="1">
                <a:latin typeface="Comic Sans MS"/>
                <a:cs typeface="Comic Sans MS"/>
              </a:rPr>
              <a:t>cette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opération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n'a</a:t>
            </a:r>
            <a:r>
              <a:rPr lang="en-US" sz="1500" dirty="0">
                <a:latin typeface="Comic Sans MS"/>
                <a:cs typeface="Comic Sans MS"/>
              </a:rPr>
              <a:t> pas </a:t>
            </a:r>
            <a:r>
              <a:rPr lang="en-US" sz="1500" dirty="0" err="1">
                <a:latin typeface="Comic Sans MS"/>
                <a:cs typeface="Comic Sans MS"/>
              </a:rPr>
              <a:t>besoin</a:t>
            </a:r>
            <a:r>
              <a:rPr lang="en-US" sz="1500" dirty="0">
                <a:latin typeface="Comic Sans MS"/>
                <a:cs typeface="Comic Sans MS"/>
              </a:rPr>
              <a:t> d'être </a:t>
            </a:r>
            <a:r>
              <a:rPr lang="en-US" sz="1500" dirty="0" err="1">
                <a:latin typeface="Comic Sans MS"/>
                <a:cs typeface="Comic Sans MS"/>
              </a:rPr>
              <a:t>importante</a:t>
            </a:r>
            <a:r>
              <a:rPr lang="en-US" sz="1500" dirty="0">
                <a:latin typeface="Comic Sans MS"/>
                <a:cs typeface="Comic Sans MS"/>
              </a:rPr>
              <a:t> =&gt; 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30%</a:t>
            </a:r>
            <a:r>
              <a:rPr lang="en-US" sz="1500" dirty="0">
                <a:latin typeface="Comic Sans MS"/>
                <a:cs typeface="Comic Sans MS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034" y="2251457"/>
            <a:ext cx="1493527" cy="13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Mission 4 : </a:t>
            </a:r>
            <a:r>
              <a:rPr lang="en-US" sz="2400" dirty="0" err="1" smtClean="0"/>
              <a:t>Détecter</a:t>
            </a:r>
            <a:r>
              <a:rPr lang="en-US" sz="2400" dirty="0" smtClean="0"/>
              <a:t> </a:t>
            </a:r>
            <a:r>
              <a:rPr lang="en-US" sz="2400" dirty="0"/>
              <a:t>la </a:t>
            </a:r>
            <a:r>
              <a:rPr lang="en-US" sz="2400" dirty="0" err="1"/>
              <a:t>présence</a:t>
            </a:r>
            <a:r>
              <a:rPr lang="en-US" sz="2400" dirty="0"/>
              <a:t> de la </a:t>
            </a:r>
            <a:r>
              <a:rPr lang="en-US" sz="2400" dirty="0" err="1"/>
              <a:t>balle</a:t>
            </a:r>
            <a:r>
              <a:rPr lang="en-US" sz="2400" dirty="0"/>
              <a:t>, </a:t>
            </a:r>
            <a:r>
              <a:rPr lang="en-US" sz="2400" dirty="0" err="1"/>
              <a:t>l'attraper</a:t>
            </a:r>
            <a:r>
              <a:rPr lang="en-US" sz="2400" dirty="0"/>
              <a:t> et faire demi-tour 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1489" y="1417638"/>
            <a:ext cx="8589909" cy="1985152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>
                <a:solidFill>
                  <a:srgbClr val="FCB341"/>
                </a:solidFill>
              </a:rPr>
              <a:t>But de la mission</a:t>
            </a:r>
            <a:r>
              <a:rPr lang="en-US" sz="2300" dirty="0"/>
              <a:t> : le robot </a:t>
            </a:r>
            <a:r>
              <a:rPr lang="en-US" sz="2300" dirty="0" err="1"/>
              <a:t>détecte</a:t>
            </a:r>
            <a:r>
              <a:rPr lang="en-US" sz="2300" dirty="0"/>
              <a:t> la </a:t>
            </a:r>
            <a:r>
              <a:rPr lang="en-US" sz="2300" dirty="0" err="1"/>
              <a:t>balle</a:t>
            </a:r>
            <a:r>
              <a:rPr lang="en-US" sz="2300" dirty="0"/>
              <a:t> grâce </a:t>
            </a:r>
            <a:r>
              <a:rPr lang="en-US" sz="2300" dirty="0" err="1"/>
              <a:t>à</a:t>
            </a:r>
            <a:r>
              <a:rPr lang="en-US" sz="2300" dirty="0"/>
              <a:t> son </a:t>
            </a:r>
            <a:r>
              <a:rPr lang="en-US" sz="2300" dirty="0" err="1"/>
              <a:t>capteur</a:t>
            </a:r>
            <a:r>
              <a:rPr lang="en-US" sz="2300" dirty="0"/>
              <a:t> </a:t>
            </a:r>
            <a:r>
              <a:rPr lang="en-US" sz="2300" dirty="0" err="1"/>
              <a:t>d'ultrason</a:t>
            </a:r>
            <a:r>
              <a:rPr lang="en-US" sz="2300" dirty="0"/>
              <a:t>, </a:t>
            </a:r>
            <a:r>
              <a:rPr lang="en-US" sz="2300" dirty="0" err="1"/>
              <a:t>roule</a:t>
            </a:r>
            <a:r>
              <a:rPr lang="en-US" sz="2300" dirty="0"/>
              <a:t> </a:t>
            </a:r>
            <a:r>
              <a:rPr lang="en-US" sz="2300" dirty="0" err="1"/>
              <a:t>jusqu'à</a:t>
            </a:r>
            <a:r>
              <a:rPr lang="en-US" sz="2300" dirty="0"/>
              <a:t> la </a:t>
            </a:r>
            <a:r>
              <a:rPr lang="en-US" sz="2300" dirty="0" err="1"/>
              <a:t>balle</a:t>
            </a:r>
            <a:r>
              <a:rPr lang="en-US" sz="2300" dirty="0"/>
              <a:t>, attend </a:t>
            </a:r>
            <a:r>
              <a:rPr lang="en-US" sz="2300" dirty="0" err="1"/>
              <a:t>une</a:t>
            </a:r>
            <a:r>
              <a:rPr lang="en-US" sz="2300" dirty="0"/>
              <a:t> </a:t>
            </a:r>
            <a:r>
              <a:rPr lang="en-US" sz="2300" dirty="0" err="1"/>
              <a:t>seconde</a:t>
            </a:r>
            <a:r>
              <a:rPr lang="en-US" sz="2300" dirty="0"/>
              <a:t>, </a:t>
            </a:r>
            <a:r>
              <a:rPr lang="en-US" sz="2300" dirty="0" err="1"/>
              <a:t>attrape</a:t>
            </a:r>
            <a:r>
              <a:rPr lang="en-US" sz="2300" dirty="0"/>
              <a:t> la </a:t>
            </a:r>
            <a:r>
              <a:rPr lang="en-US" sz="2300" dirty="0" err="1"/>
              <a:t>balle</a:t>
            </a:r>
            <a:r>
              <a:rPr lang="en-US" sz="2300" dirty="0"/>
              <a:t> </a:t>
            </a:r>
            <a:r>
              <a:rPr lang="en-US" sz="2300" dirty="0" err="1"/>
              <a:t>quand</a:t>
            </a:r>
            <a:r>
              <a:rPr lang="en-US" sz="2300" dirty="0"/>
              <a:t> </a:t>
            </a:r>
            <a:r>
              <a:rPr lang="en-US" sz="2300" dirty="0" err="1"/>
              <a:t>tu</a:t>
            </a:r>
            <a:r>
              <a:rPr lang="en-US" sz="2300" dirty="0"/>
              <a:t> claques des mains, fait un demi-tour, </a:t>
            </a:r>
            <a:r>
              <a:rPr lang="en-US" sz="2300" dirty="0" err="1"/>
              <a:t>s'arrête</a:t>
            </a:r>
            <a:r>
              <a:rPr lang="en-US" sz="2300" dirty="0"/>
              <a:t> </a:t>
            </a:r>
            <a:r>
              <a:rPr lang="en-US" sz="2300" dirty="0" err="1"/>
              <a:t>à</a:t>
            </a:r>
            <a:r>
              <a:rPr lang="en-US" sz="2300" dirty="0"/>
              <a:t> la </a:t>
            </a:r>
            <a:r>
              <a:rPr lang="en-US" sz="2300" dirty="0" err="1"/>
              <a:t>ligne</a:t>
            </a:r>
            <a:r>
              <a:rPr lang="en-US" sz="2300" dirty="0"/>
              <a:t> noire et </a:t>
            </a:r>
            <a:r>
              <a:rPr lang="en-US" sz="2300" dirty="0" err="1"/>
              <a:t>relâche</a:t>
            </a:r>
            <a:r>
              <a:rPr lang="en-US" sz="2300" dirty="0"/>
              <a:t> la </a:t>
            </a:r>
            <a:r>
              <a:rPr lang="en-US" sz="2300" dirty="0" err="1"/>
              <a:t>balle</a:t>
            </a:r>
            <a:r>
              <a:rPr lang="en-US" sz="2300" dirty="0" smtClean="0"/>
              <a:t>.</a:t>
            </a:r>
            <a:br>
              <a:rPr lang="en-US" sz="2300" dirty="0" smtClean="0"/>
            </a:br>
            <a:endParaRPr lang="en-US" sz="2300" dirty="0"/>
          </a:p>
          <a:p>
            <a:pPr marL="0" indent="0">
              <a:buNone/>
            </a:pPr>
            <a:r>
              <a:rPr lang="en-US" sz="2300" dirty="0" err="1"/>
              <a:t>Cette</a:t>
            </a:r>
            <a:r>
              <a:rPr lang="en-US" sz="2300" dirty="0"/>
              <a:t> mission </a:t>
            </a:r>
            <a:r>
              <a:rPr lang="en-US" sz="2300" dirty="0" err="1"/>
              <a:t>est</a:t>
            </a:r>
            <a:r>
              <a:rPr lang="en-US" sz="2300" dirty="0"/>
              <a:t> </a:t>
            </a:r>
            <a:r>
              <a:rPr lang="en-US" sz="2300" dirty="0" err="1"/>
              <a:t>très</a:t>
            </a:r>
            <a:r>
              <a:rPr lang="en-US" sz="2300" dirty="0"/>
              <a:t> </a:t>
            </a:r>
            <a:r>
              <a:rPr lang="en-US" sz="2300" dirty="0" err="1"/>
              <a:t>similaire</a:t>
            </a:r>
            <a:r>
              <a:rPr lang="en-US" sz="2300" dirty="0"/>
              <a:t> </a:t>
            </a:r>
            <a:r>
              <a:rPr lang="en-US" sz="2300" dirty="0" err="1"/>
              <a:t>à</a:t>
            </a:r>
            <a:r>
              <a:rPr lang="en-US" sz="2300" dirty="0"/>
              <a:t> la </a:t>
            </a:r>
            <a:r>
              <a:rPr lang="en-US" sz="2300" dirty="0" err="1"/>
              <a:t>précédente</a:t>
            </a:r>
            <a:r>
              <a:rPr lang="en-US" sz="2300" dirty="0"/>
              <a:t>. 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Seul</a:t>
            </a:r>
            <a:r>
              <a:rPr lang="en-US" sz="2300" dirty="0" smtClean="0"/>
              <a:t> </a:t>
            </a:r>
            <a:r>
              <a:rPr lang="en-US" sz="2300" dirty="0"/>
              <a:t>le début change car nous </a:t>
            </a:r>
            <a:r>
              <a:rPr lang="en-US" sz="2300" dirty="0" err="1"/>
              <a:t>allons</a:t>
            </a:r>
            <a:r>
              <a:rPr lang="en-US" sz="2300" dirty="0"/>
              <a:t> </a:t>
            </a:r>
            <a:r>
              <a:rPr lang="en-US" sz="2300" dirty="0" err="1"/>
              <a:t>utiliser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FCB341"/>
                </a:solidFill>
              </a:rPr>
              <a:t>le </a:t>
            </a:r>
            <a:r>
              <a:rPr lang="en-US" sz="2300" dirty="0" err="1">
                <a:solidFill>
                  <a:srgbClr val="FCB341"/>
                </a:solidFill>
              </a:rPr>
              <a:t>capteur</a:t>
            </a:r>
            <a:r>
              <a:rPr lang="en-US" sz="2300" dirty="0">
                <a:solidFill>
                  <a:srgbClr val="FCB341"/>
                </a:solidFill>
              </a:rPr>
              <a:t> </a:t>
            </a:r>
            <a:r>
              <a:rPr lang="en-US" sz="2300" dirty="0" err="1">
                <a:solidFill>
                  <a:srgbClr val="FCB341"/>
                </a:solidFill>
              </a:rPr>
              <a:t>d'ultrason</a:t>
            </a:r>
            <a:r>
              <a:rPr lang="en-US" sz="2300" dirty="0"/>
              <a:t> :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58" y="4173898"/>
            <a:ext cx="6038095" cy="2182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96295" y="4059614"/>
            <a:ext cx="39189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mic Sans MS"/>
                <a:cs typeface="Comic Sans MS"/>
              </a:rPr>
              <a:t>Le </a:t>
            </a:r>
            <a:r>
              <a:rPr lang="en-US" sz="1500" dirty="0" err="1">
                <a:solidFill>
                  <a:srgbClr val="FCB341"/>
                </a:solidFill>
                <a:latin typeface="Comic Sans MS"/>
                <a:cs typeface="Comic Sans MS"/>
              </a:rPr>
              <a:t>capteur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 </a:t>
            </a:r>
            <a:r>
              <a:rPr lang="en-US" sz="1500" dirty="0" err="1">
                <a:solidFill>
                  <a:srgbClr val="FCB341"/>
                </a:solidFill>
                <a:latin typeface="Comic Sans MS"/>
                <a:cs typeface="Comic Sans MS"/>
              </a:rPr>
              <a:t>ultrasonique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est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configurer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afin</a:t>
            </a:r>
            <a:r>
              <a:rPr lang="en-US" sz="1500" dirty="0">
                <a:latin typeface="Comic Sans MS"/>
                <a:cs typeface="Comic Sans MS"/>
              </a:rPr>
              <a:t> de </a:t>
            </a:r>
            <a:r>
              <a:rPr lang="en-US" sz="1500" dirty="0" err="1">
                <a:solidFill>
                  <a:srgbClr val="FCB341"/>
                </a:solidFill>
                <a:latin typeface="Comic Sans MS"/>
                <a:cs typeface="Comic Sans MS"/>
              </a:rPr>
              <a:t>détecter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 </a:t>
            </a:r>
            <a:r>
              <a:rPr lang="en-US" sz="1500" dirty="0">
                <a:latin typeface="Comic Sans MS"/>
                <a:cs typeface="Comic Sans MS"/>
              </a:rPr>
              <a:t>des </a:t>
            </a:r>
            <a:r>
              <a:rPr lang="en-US" sz="1500" dirty="0" err="1">
                <a:latin typeface="Comic Sans MS"/>
                <a:cs typeface="Comic Sans MS"/>
              </a:rPr>
              <a:t>objets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à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une</a:t>
            </a:r>
            <a:r>
              <a:rPr lang="en-US" sz="1500" dirty="0">
                <a:latin typeface="Comic Sans MS"/>
                <a:cs typeface="Comic Sans MS"/>
              </a:rPr>
              <a:t> distance de 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50 </a:t>
            </a:r>
            <a:r>
              <a:rPr lang="en-US" sz="1500" dirty="0" smtClean="0">
                <a:solidFill>
                  <a:srgbClr val="FCB341"/>
                </a:solidFill>
                <a:latin typeface="Comic Sans MS"/>
                <a:cs typeface="Comic Sans MS"/>
              </a:rPr>
              <a:t>cm</a:t>
            </a:r>
            <a:r>
              <a:rPr lang="en-US" sz="1500" dirty="0">
                <a:latin typeface="Comic Sans MS"/>
                <a:cs typeface="Comic Sans MS"/>
              </a:rPr>
              <a:t>.</a:t>
            </a:r>
            <a:r>
              <a:rPr lang="en-US" sz="1500" dirty="0" smtClean="0">
                <a:latin typeface="Comic Sans MS"/>
                <a:cs typeface="Comic Sans MS"/>
              </a:rPr>
              <a:t/>
            </a:r>
            <a:br>
              <a:rPr lang="en-US" sz="1500" dirty="0" smtClean="0">
                <a:latin typeface="Comic Sans MS"/>
                <a:cs typeface="Comic Sans MS"/>
              </a:rPr>
            </a:br>
            <a:r>
              <a:rPr lang="en-US" sz="1500" dirty="0" err="1" smtClean="0">
                <a:latin typeface="Comic Sans MS"/>
                <a:cs typeface="Comic Sans MS"/>
              </a:rPr>
              <a:t>Dès</a:t>
            </a:r>
            <a:r>
              <a:rPr lang="en-US" sz="1500" dirty="0" smtClean="0">
                <a:latin typeface="Comic Sans MS"/>
                <a:cs typeface="Comic Sans MS"/>
              </a:rPr>
              <a:t> </a:t>
            </a:r>
            <a:r>
              <a:rPr lang="en-US" sz="1500" dirty="0" err="1" smtClean="0">
                <a:latin typeface="Comic Sans MS"/>
                <a:cs typeface="Comic Sans MS"/>
              </a:rPr>
              <a:t>qu’un</a:t>
            </a:r>
            <a:r>
              <a:rPr lang="en-US" sz="1500" dirty="0" smtClean="0">
                <a:latin typeface="Comic Sans MS"/>
                <a:cs typeface="Comic Sans MS"/>
              </a:rPr>
              <a:t> </a:t>
            </a:r>
            <a:r>
              <a:rPr lang="en-US" sz="1500" dirty="0">
                <a:latin typeface="Comic Sans MS"/>
                <a:cs typeface="Comic Sans MS"/>
              </a:rPr>
              <a:t>objet </a:t>
            </a:r>
            <a:r>
              <a:rPr lang="en-US" sz="1500" dirty="0" err="1">
                <a:latin typeface="Comic Sans MS"/>
                <a:cs typeface="Comic Sans MS"/>
              </a:rPr>
              <a:t>est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détecté</a:t>
            </a:r>
            <a:r>
              <a:rPr lang="en-US" sz="1500" dirty="0">
                <a:latin typeface="Comic Sans MS"/>
                <a:cs typeface="Comic Sans MS"/>
              </a:rPr>
              <a:t>, le robot </a:t>
            </a:r>
            <a:r>
              <a:rPr lang="en-US" sz="1500" dirty="0" err="1">
                <a:latin typeface="Comic Sans MS"/>
                <a:cs typeface="Comic Sans MS"/>
              </a:rPr>
              <a:t>avance</a:t>
            </a:r>
            <a:r>
              <a:rPr lang="en-US" sz="1500" dirty="0">
                <a:latin typeface="Comic Sans MS"/>
                <a:cs typeface="Comic Sans MS"/>
              </a:rPr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9861"/>
            <a:ext cx="1846250" cy="16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9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4960" r="14960"/>
          <a:stretch>
            <a:fillRect/>
          </a:stretch>
        </p:blipFill>
        <p:spPr>
          <a:xfrm>
            <a:off x="1068388" y="1289050"/>
            <a:ext cx="2224087" cy="2492375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3510242" y="1424278"/>
            <a:ext cx="5427096" cy="2102132"/>
          </a:xfrm>
        </p:spPr>
        <p:txBody>
          <a:bodyPr/>
          <a:lstStyle/>
          <a:p>
            <a:r>
              <a:rPr lang="en-US" sz="2400" dirty="0"/>
              <a:t>Son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cerveau</a:t>
            </a:r>
            <a:r>
              <a:rPr lang="en-US" sz="2400" dirty="0" smtClean="0">
                <a:solidFill>
                  <a:srgbClr val="FCB341"/>
                </a:solidFill>
              </a:rPr>
              <a:t>” </a:t>
            </a:r>
            <a:r>
              <a:rPr lang="en-US" sz="2400" dirty="0" err="1"/>
              <a:t>sur</a:t>
            </a:r>
            <a:r>
              <a:rPr lang="en-US" sz="2400" dirty="0"/>
              <a:t> </a:t>
            </a:r>
            <a:r>
              <a:rPr lang="en-US" sz="2400" dirty="0" err="1"/>
              <a:t>lequel</a:t>
            </a:r>
            <a:r>
              <a:rPr lang="en-US" sz="2400" dirty="0"/>
              <a:t> </a:t>
            </a:r>
            <a:r>
              <a:rPr lang="en-US" sz="2400" dirty="0" err="1"/>
              <a:t>seront</a:t>
            </a:r>
            <a:r>
              <a:rPr lang="en-US" sz="2400" dirty="0"/>
              <a:t> </a:t>
            </a:r>
            <a:r>
              <a:rPr lang="en-US" sz="2400" dirty="0" err="1"/>
              <a:t>reliés</a:t>
            </a:r>
            <a:r>
              <a:rPr lang="en-US" sz="2400" dirty="0"/>
              <a:t> les </a:t>
            </a:r>
            <a:r>
              <a:rPr lang="en-US" sz="2400" dirty="0" err="1"/>
              <a:t>capteurs</a:t>
            </a:r>
            <a:r>
              <a:rPr lang="en-US" sz="2400" dirty="0"/>
              <a:t> et les </a:t>
            </a:r>
            <a:r>
              <a:rPr lang="en-US" sz="2400" dirty="0" err="1" smtClean="0"/>
              <a:t>moteurs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err="1" smtClean="0"/>
              <a:t>Dans</a:t>
            </a:r>
            <a:r>
              <a:rPr lang="en-US" sz="2400" dirty="0" smtClean="0"/>
              <a:t> </a:t>
            </a:r>
            <a:r>
              <a:rPr lang="en-US" sz="2400" dirty="0" err="1"/>
              <a:t>cette</a:t>
            </a:r>
            <a:r>
              <a:rPr lang="en-US" sz="2400" dirty="0"/>
              <a:t> </a:t>
            </a:r>
            <a:r>
              <a:rPr lang="en-US" sz="2400" dirty="0" err="1"/>
              <a:t>brique</a:t>
            </a:r>
            <a:r>
              <a:rPr lang="en-US" sz="2400" dirty="0"/>
              <a:t>, nous </a:t>
            </a:r>
            <a:r>
              <a:rPr lang="en-US" sz="2400" dirty="0" err="1"/>
              <a:t>téléchargerons</a:t>
            </a:r>
            <a:r>
              <a:rPr lang="en-US" sz="2400" dirty="0"/>
              <a:t> les </a:t>
            </a:r>
            <a:r>
              <a:rPr lang="en-US" sz="2400" dirty="0" err="1"/>
              <a:t>programmes</a:t>
            </a:r>
            <a:r>
              <a:rPr lang="en-US" sz="2400" dirty="0"/>
              <a:t> </a:t>
            </a:r>
            <a:r>
              <a:rPr lang="en-US" sz="2400" dirty="0" err="1"/>
              <a:t>faits</a:t>
            </a:r>
            <a:r>
              <a:rPr lang="en-US" sz="2400" dirty="0"/>
              <a:t> </a:t>
            </a:r>
            <a:r>
              <a:rPr lang="en-US" sz="2400" dirty="0" err="1"/>
              <a:t>sur</a:t>
            </a:r>
            <a:r>
              <a:rPr lang="en-US" sz="2400" dirty="0"/>
              <a:t> le PC.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 quoi </a:t>
            </a:r>
            <a:r>
              <a:rPr lang="en-US" sz="3600" dirty="0" err="1"/>
              <a:t>est</a:t>
            </a:r>
            <a:r>
              <a:rPr lang="en-US" sz="3600" dirty="0"/>
              <a:t> </a:t>
            </a:r>
            <a:r>
              <a:rPr lang="en-US" sz="3600" dirty="0" err="1"/>
              <a:t>composé</a:t>
            </a:r>
            <a:r>
              <a:rPr lang="en-US" sz="3600" dirty="0"/>
              <a:t> ton robot ?</a:t>
            </a:r>
          </a:p>
        </p:txBody>
      </p:sp>
      <p:sp>
        <p:nvSpPr>
          <p:cNvPr id="15" name="Content Placeholder 13"/>
          <p:cNvSpPr txBox="1">
            <a:spLocks/>
          </p:cNvSpPr>
          <p:nvPr/>
        </p:nvSpPr>
        <p:spPr>
          <a:xfrm>
            <a:off x="3510242" y="3810650"/>
            <a:ext cx="5427096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 </a:t>
            </a:r>
            <a:r>
              <a:rPr lang="en-US" sz="2400" dirty="0" err="1">
                <a:solidFill>
                  <a:srgbClr val="FCB341"/>
                </a:solidFill>
              </a:rPr>
              <a:t>moteurs</a:t>
            </a:r>
            <a:r>
              <a:rPr lang="en-US" sz="2400" dirty="0"/>
              <a:t> :</a:t>
            </a:r>
          </a:p>
          <a:p>
            <a:pPr lvl="1"/>
            <a:r>
              <a:rPr lang="en-US" sz="2000" dirty="0" smtClean="0"/>
              <a:t>le </a:t>
            </a:r>
            <a:r>
              <a:rPr lang="en-US" sz="2000" dirty="0"/>
              <a:t>A active la </a:t>
            </a:r>
            <a:r>
              <a:rPr lang="en-US" sz="2000" dirty="0" err="1"/>
              <a:t>pince</a:t>
            </a:r>
            <a:endParaRPr lang="en-US" sz="2000" dirty="0"/>
          </a:p>
          <a:p>
            <a:pPr lvl="1"/>
            <a:r>
              <a:rPr lang="en-US" sz="2000" dirty="0" smtClean="0"/>
              <a:t>le </a:t>
            </a:r>
            <a:r>
              <a:rPr lang="en-US" sz="2000" dirty="0"/>
              <a:t>B et C font </a:t>
            </a:r>
            <a:r>
              <a:rPr lang="en-US" sz="2000" dirty="0" err="1"/>
              <a:t>tourner</a:t>
            </a:r>
            <a:r>
              <a:rPr lang="en-US" sz="2000" dirty="0"/>
              <a:t> les </a:t>
            </a:r>
            <a:r>
              <a:rPr lang="en-US" sz="2000" dirty="0" err="1"/>
              <a:t>roues</a:t>
            </a:r>
            <a:r>
              <a:rPr lang="en-US" sz="2000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66" y="3923263"/>
            <a:ext cx="1944334" cy="1440312"/>
          </a:xfrm>
          <a:prstGeom prst="rect">
            <a:avLst/>
          </a:prstGeom>
        </p:spPr>
      </p:pic>
      <p:sp>
        <p:nvSpPr>
          <p:cNvPr id="17" name="Content Placeholder 13"/>
          <p:cNvSpPr txBox="1">
            <a:spLocks/>
          </p:cNvSpPr>
          <p:nvPr/>
        </p:nvSpPr>
        <p:spPr>
          <a:xfrm>
            <a:off x="3510241" y="5172714"/>
            <a:ext cx="5427097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 </a:t>
            </a:r>
            <a:r>
              <a:rPr lang="en-US" sz="2400" dirty="0" err="1"/>
              <a:t>pince</a:t>
            </a:r>
            <a:r>
              <a:rPr lang="en-US" sz="2400" dirty="0"/>
              <a:t> pour </a:t>
            </a:r>
            <a:r>
              <a:rPr lang="en-US" sz="2400" dirty="0" err="1">
                <a:solidFill>
                  <a:srgbClr val="FCB341"/>
                </a:solidFill>
              </a:rPr>
              <a:t>attraper</a:t>
            </a:r>
            <a:r>
              <a:rPr lang="en-US" sz="2400" dirty="0">
                <a:solidFill>
                  <a:srgbClr val="FCB341"/>
                </a:solidFill>
              </a:rPr>
              <a:t> </a:t>
            </a:r>
            <a:r>
              <a:rPr lang="en-US" sz="2400" dirty="0"/>
              <a:t>des </a:t>
            </a:r>
            <a:r>
              <a:rPr lang="en-US" sz="2400" dirty="0" err="1"/>
              <a:t>objets</a:t>
            </a:r>
            <a:r>
              <a:rPr lang="en-US" sz="2400" dirty="0"/>
              <a:t>. </a:t>
            </a:r>
            <a:r>
              <a:rPr lang="en-US" sz="2400" dirty="0" err="1"/>
              <a:t>Ici</a:t>
            </a:r>
            <a:r>
              <a:rPr lang="en-US" sz="2400" dirty="0"/>
              <a:t>, </a:t>
            </a:r>
            <a:r>
              <a:rPr lang="en-US" sz="2400" dirty="0" err="1"/>
              <a:t>ce</a:t>
            </a:r>
            <a:r>
              <a:rPr lang="en-US" sz="2400" dirty="0"/>
              <a:t> sera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balle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 smtClean="0"/>
              <a:t>Différents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capteurs</a:t>
            </a:r>
            <a:r>
              <a:rPr lang="en-US" sz="2400" dirty="0" smtClean="0"/>
              <a:t>. 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798" y="3024648"/>
            <a:ext cx="1713726" cy="15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Capteurs</a:t>
            </a:r>
            <a:r>
              <a:rPr lang="en-US" sz="4000" dirty="0"/>
              <a:t> </a:t>
            </a:r>
            <a:r>
              <a:rPr lang="en-US" sz="4000" dirty="0" err="1"/>
              <a:t>montés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sur</a:t>
            </a:r>
            <a:r>
              <a:rPr lang="en-US" sz="4000" dirty="0" smtClean="0"/>
              <a:t> </a:t>
            </a:r>
            <a:r>
              <a:rPr lang="en-US" sz="4000" dirty="0"/>
              <a:t>le robot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76757" y="1600201"/>
            <a:ext cx="6710043" cy="1219199"/>
          </a:xfrm>
        </p:spPr>
        <p:txBody>
          <a:bodyPr/>
          <a:lstStyle/>
          <a:p>
            <a:r>
              <a:rPr lang="en-US" sz="2400" dirty="0"/>
              <a:t>Avec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CB341"/>
                </a:solidFill>
              </a:rPr>
              <a:t>capteur</a:t>
            </a:r>
            <a:r>
              <a:rPr lang="en-US" sz="2400" dirty="0">
                <a:solidFill>
                  <a:srgbClr val="FCB341"/>
                </a:solidFill>
              </a:rPr>
              <a:t> de contact</a:t>
            </a:r>
            <a:r>
              <a:rPr lang="en-US" sz="2400" dirty="0"/>
              <a:t> sensible </a:t>
            </a:r>
            <a:r>
              <a:rPr lang="en-US" sz="2400" dirty="0" err="1"/>
              <a:t>à</a:t>
            </a:r>
            <a:r>
              <a:rPr lang="en-US" sz="2400" dirty="0"/>
              <a:t> la </a:t>
            </a:r>
            <a:r>
              <a:rPr lang="en-US" sz="2400" dirty="0" err="1"/>
              <a:t>pression</a:t>
            </a:r>
            <a:r>
              <a:rPr lang="en-US" sz="2400" dirty="0"/>
              <a:t> (</a:t>
            </a:r>
            <a:r>
              <a:rPr lang="en-US" sz="2400" dirty="0" err="1"/>
              <a:t>sorte</a:t>
            </a:r>
            <a:r>
              <a:rPr lang="en-US" sz="2400" dirty="0"/>
              <a:t> </a:t>
            </a:r>
            <a:r>
              <a:rPr lang="en-US" sz="2400" dirty="0" err="1"/>
              <a:t>d’interrupteur</a:t>
            </a:r>
            <a:r>
              <a:rPr lang="en-US" sz="2400" dirty="0"/>
              <a:t>)</a:t>
            </a:r>
            <a:r>
              <a:rPr lang="en-US" sz="2400" dirty="0" smtClean="0"/>
              <a:t>, ton </a:t>
            </a:r>
            <a:r>
              <a:rPr lang="en-US" sz="2400" dirty="0"/>
              <a:t>robot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découvrir</a:t>
            </a:r>
            <a:r>
              <a:rPr lang="en-US" sz="2400" dirty="0"/>
              <a:t> la sensation du </a:t>
            </a:r>
            <a:r>
              <a:rPr lang="en-US" sz="2400" dirty="0">
                <a:solidFill>
                  <a:srgbClr val="FCB341"/>
                </a:solidFill>
              </a:rPr>
              <a:t>“</a:t>
            </a:r>
            <a:r>
              <a:rPr lang="en-US" sz="2400" dirty="0" err="1">
                <a:solidFill>
                  <a:srgbClr val="FCB341"/>
                </a:solidFill>
              </a:rPr>
              <a:t>toucher</a:t>
            </a:r>
            <a:r>
              <a:rPr lang="en-US" sz="2400" dirty="0">
                <a:solidFill>
                  <a:srgbClr val="FCB341"/>
                </a:solidFill>
              </a:rPr>
              <a:t>”</a:t>
            </a:r>
            <a:r>
              <a:rPr lang="en-US" sz="2400" dirty="0"/>
              <a:t>  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21" y="1600327"/>
            <a:ext cx="1323837" cy="1219073"/>
          </a:xfrm>
          <a:prstGeom prst="rect">
            <a:avLst/>
          </a:prstGeom>
        </p:spPr>
      </p:pic>
      <p:sp>
        <p:nvSpPr>
          <p:cNvPr id="11" name="Content Placeholder 7"/>
          <p:cNvSpPr txBox="1">
            <a:spLocks/>
          </p:cNvSpPr>
          <p:nvPr/>
        </p:nvSpPr>
        <p:spPr>
          <a:xfrm>
            <a:off x="1976757" y="2971800"/>
            <a:ext cx="6710043" cy="12191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capteur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>
                <a:solidFill>
                  <a:srgbClr val="FCB341"/>
                </a:solidFill>
              </a:rPr>
              <a:t>de </a:t>
            </a:r>
            <a:r>
              <a:rPr lang="en-US" sz="2400" dirty="0" smtClean="0">
                <a:solidFill>
                  <a:srgbClr val="FCB341"/>
                </a:solidFill>
              </a:rPr>
              <a:t>lumière” </a:t>
            </a:r>
            <a:r>
              <a:rPr lang="en-US" sz="2400" dirty="0" err="1"/>
              <a:t>réagit</a:t>
            </a:r>
            <a:r>
              <a:rPr lang="en-US" sz="2400" dirty="0"/>
              <a:t> </a:t>
            </a:r>
            <a:r>
              <a:rPr lang="en-US" sz="2400" dirty="0" err="1"/>
              <a:t>selon</a:t>
            </a:r>
            <a:r>
              <a:rPr lang="en-US" sz="2400" dirty="0"/>
              <a:t> </a:t>
            </a:r>
            <a:r>
              <a:rPr lang="en-US" sz="2400" dirty="0" err="1"/>
              <a:t>l’intensité</a:t>
            </a:r>
            <a:r>
              <a:rPr lang="en-US" sz="2400" dirty="0"/>
              <a:t> de la lumière (lumière </a:t>
            </a:r>
            <a:r>
              <a:rPr lang="en-US" sz="2400" dirty="0" err="1"/>
              <a:t>présente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absente).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1" y="2946865"/>
            <a:ext cx="1340673" cy="1219200"/>
          </a:xfrm>
          <a:prstGeom prst="rect">
            <a:avLst/>
          </a:prstGeom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1976757" y="4349439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capteur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ultrasonique</a:t>
            </a:r>
            <a:r>
              <a:rPr lang="en-US" sz="2400" dirty="0" smtClean="0">
                <a:solidFill>
                  <a:srgbClr val="FCB341"/>
                </a:solidFill>
              </a:rPr>
              <a:t>” </a:t>
            </a:r>
            <a:r>
              <a:rPr lang="en-US" sz="2400" dirty="0" err="1"/>
              <a:t>réagit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</a:t>
            </a:r>
            <a:r>
              <a:rPr lang="en-US" sz="2400" dirty="0" smtClean="0"/>
              <a:t>la </a:t>
            </a:r>
            <a:r>
              <a:rPr lang="en-US" sz="2400" dirty="0" err="1" smtClean="0"/>
              <a:t>présence</a:t>
            </a:r>
            <a:r>
              <a:rPr lang="en-US" sz="2400" dirty="0" smtClean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</a:t>
            </a:r>
            <a:r>
              <a:rPr lang="en-US" sz="2400" dirty="0" err="1"/>
              <a:t>l'absence</a:t>
            </a:r>
            <a:r>
              <a:rPr lang="en-US" sz="2400" dirty="0"/>
              <a:t> d'un objet.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21" y="4293530"/>
            <a:ext cx="1371729" cy="1008391"/>
          </a:xfrm>
          <a:prstGeom prst="rect">
            <a:avLst/>
          </a:prstGeom>
        </p:spPr>
      </p:pic>
      <p:sp>
        <p:nvSpPr>
          <p:cNvPr id="15" name="Content Placeholder 7"/>
          <p:cNvSpPr txBox="1">
            <a:spLocks/>
          </p:cNvSpPr>
          <p:nvPr/>
        </p:nvSpPr>
        <p:spPr>
          <a:xfrm>
            <a:off x="1976757" y="5392443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capteur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>
                <a:solidFill>
                  <a:srgbClr val="FCB341"/>
                </a:solidFill>
              </a:rPr>
              <a:t>de </a:t>
            </a:r>
            <a:r>
              <a:rPr lang="en-US" sz="2400" dirty="0" smtClean="0">
                <a:solidFill>
                  <a:srgbClr val="FCB341"/>
                </a:solidFill>
              </a:rPr>
              <a:t>bruit” </a:t>
            </a:r>
            <a:r>
              <a:rPr lang="en-US" sz="2400" dirty="0" err="1"/>
              <a:t>réagit</a:t>
            </a:r>
            <a:r>
              <a:rPr lang="en-US" sz="2400" dirty="0"/>
              <a:t> au bruit (</a:t>
            </a:r>
            <a:r>
              <a:rPr lang="en-US" sz="2400" dirty="0" err="1"/>
              <a:t>quand</a:t>
            </a:r>
            <a:r>
              <a:rPr lang="en-US" sz="2400" dirty="0"/>
              <a:t> on claque des mains, par </a:t>
            </a:r>
            <a:r>
              <a:rPr lang="en-US" sz="2400" dirty="0" err="1"/>
              <a:t>exemple</a:t>
            </a:r>
            <a:r>
              <a:rPr lang="en-US" sz="2400" dirty="0"/>
              <a:t>).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3" y="5429385"/>
            <a:ext cx="1371457" cy="9714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717" y="4166065"/>
            <a:ext cx="1054947" cy="9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2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979" y="3817662"/>
            <a:ext cx="2067151" cy="1825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Comment programmer le Lego </a:t>
            </a:r>
            <a:r>
              <a:rPr lang="en-US" sz="4000" dirty="0" err="1"/>
              <a:t>Mindstorm</a:t>
            </a:r>
            <a:r>
              <a:rPr lang="en-US" sz="4000" dirty="0"/>
              <a:t> 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261" y="1821212"/>
            <a:ext cx="5188539" cy="4304951"/>
          </a:xfrm>
        </p:spPr>
        <p:txBody>
          <a:bodyPr/>
          <a:lstStyle/>
          <a:p>
            <a:r>
              <a:rPr lang="en-US" sz="2800" dirty="0"/>
              <a:t>Les </a:t>
            </a:r>
            <a:r>
              <a:rPr lang="en-US" sz="2800" dirty="0" err="1"/>
              <a:t>programmes</a:t>
            </a:r>
            <a:r>
              <a:rPr lang="en-US" sz="2800" dirty="0"/>
              <a:t> </a:t>
            </a:r>
            <a:r>
              <a:rPr lang="en-US" sz="2800" dirty="0" err="1"/>
              <a:t>sont</a:t>
            </a:r>
            <a:r>
              <a:rPr lang="en-US" sz="2800" dirty="0"/>
              <a:t> sous </a:t>
            </a:r>
            <a:r>
              <a:rPr lang="en-US" sz="2800" dirty="0" err="1"/>
              <a:t>forme</a:t>
            </a:r>
            <a:r>
              <a:rPr lang="en-US" sz="2800" dirty="0"/>
              <a:t> de </a:t>
            </a:r>
            <a:r>
              <a:rPr lang="en-US" sz="2800" dirty="0" err="1">
                <a:solidFill>
                  <a:srgbClr val="FCB341"/>
                </a:solidFill>
              </a:rPr>
              <a:t>briques</a:t>
            </a:r>
            <a:r>
              <a:rPr lang="en-US" sz="2800" dirty="0">
                <a:solidFill>
                  <a:srgbClr val="FCB341"/>
                </a:solidFill>
              </a:rPr>
              <a:t> </a:t>
            </a:r>
            <a:r>
              <a:rPr lang="en-US" sz="2800" dirty="0" err="1">
                <a:solidFill>
                  <a:srgbClr val="FCB341"/>
                </a:solidFill>
              </a:rPr>
              <a:t>graphiques</a:t>
            </a:r>
            <a:r>
              <a:rPr lang="en-US" sz="2800" dirty="0">
                <a:solidFill>
                  <a:srgbClr val="FCB341"/>
                </a:solidFill>
              </a:rPr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l'on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ajouter</a:t>
            </a:r>
            <a:r>
              <a:rPr lang="en-US" sz="2800" dirty="0"/>
              <a:t> les </a:t>
            </a:r>
            <a:r>
              <a:rPr lang="en-US" sz="2800" dirty="0" err="1"/>
              <a:t>unes</a:t>
            </a:r>
            <a:r>
              <a:rPr lang="en-US" sz="2800" dirty="0"/>
              <a:t> aux </a:t>
            </a:r>
            <a:r>
              <a:rPr lang="en-US" sz="2800" dirty="0" err="1"/>
              <a:t>autres</a:t>
            </a:r>
            <a:r>
              <a:rPr lang="en-US" sz="2800" dirty="0"/>
              <a:t>. </a:t>
            </a:r>
          </a:p>
          <a:p>
            <a:r>
              <a:rPr lang="en-US" sz="2800" dirty="0"/>
              <a:t>On </a:t>
            </a:r>
            <a:r>
              <a:rPr lang="en-US" sz="2800" dirty="0" err="1"/>
              <a:t>peut</a:t>
            </a:r>
            <a:r>
              <a:rPr lang="en-US" sz="2800" dirty="0"/>
              <a:t> :</a:t>
            </a:r>
          </a:p>
          <a:p>
            <a:pPr lvl="1"/>
            <a:r>
              <a:rPr lang="en-US" sz="2400" dirty="0" smtClean="0"/>
              <a:t>faire </a:t>
            </a:r>
            <a:r>
              <a:rPr lang="en-US" sz="2400" dirty="0" err="1">
                <a:solidFill>
                  <a:srgbClr val="FCB341"/>
                </a:solidFill>
              </a:rPr>
              <a:t>avancer</a:t>
            </a:r>
            <a:r>
              <a:rPr lang="en-US" sz="2400" dirty="0">
                <a:solidFill>
                  <a:srgbClr val="FCB341"/>
                </a:solidFill>
              </a:rPr>
              <a:t> </a:t>
            </a:r>
            <a:r>
              <a:rPr lang="en-US" sz="2400" dirty="0"/>
              <a:t>le robot</a:t>
            </a:r>
          </a:p>
          <a:p>
            <a:pPr lvl="1"/>
            <a:r>
              <a:rPr lang="en-US" sz="2400" dirty="0" smtClean="0"/>
              <a:t>le </a:t>
            </a:r>
            <a:r>
              <a:rPr lang="en-US" sz="2400" dirty="0"/>
              <a:t>faire </a:t>
            </a:r>
            <a:r>
              <a:rPr lang="en-US" sz="2400" dirty="0" err="1">
                <a:solidFill>
                  <a:srgbClr val="FCB341"/>
                </a:solidFill>
              </a:rPr>
              <a:t>attendre</a:t>
            </a:r>
            <a:endParaRPr lang="en-US" sz="2400" dirty="0">
              <a:solidFill>
                <a:srgbClr val="FCB341"/>
              </a:solidFill>
            </a:endParaRPr>
          </a:p>
          <a:p>
            <a:pPr lvl="1"/>
            <a:r>
              <a:rPr lang="en-US" sz="2400" dirty="0" smtClean="0"/>
              <a:t>le </a:t>
            </a:r>
            <a:r>
              <a:rPr lang="en-US" sz="2400" dirty="0"/>
              <a:t>faire </a:t>
            </a:r>
            <a:r>
              <a:rPr lang="en-US" sz="2400" dirty="0" err="1">
                <a:solidFill>
                  <a:srgbClr val="FCB341"/>
                </a:solidFill>
              </a:rPr>
              <a:t>parler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 err="1" smtClean="0">
                <a:solidFill>
                  <a:srgbClr val="FCB341"/>
                </a:solidFill>
              </a:rPr>
              <a:t>attraper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/>
              <a:t>un objet, </a:t>
            </a:r>
            <a:r>
              <a:rPr lang="en-US" sz="2400" dirty="0" err="1"/>
              <a:t>etc</a:t>
            </a:r>
            <a:r>
              <a:rPr lang="en-US" sz="2400" dirty="0"/>
              <a:t> 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6" y="1821212"/>
            <a:ext cx="3498538" cy="42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28" y="274638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190766"/>
            <a:ext cx="6005609" cy="1143000"/>
          </a:xfrm>
        </p:spPr>
        <p:txBody>
          <a:bodyPr/>
          <a:lstStyle/>
          <a:p>
            <a:r>
              <a:rPr lang="en-US" sz="4000" dirty="0"/>
              <a:t>Mission 1 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faire </a:t>
            </a:r>
            <a:r>
              <a:rPr lang="en-US" sz="4000" dirty="0" err="1"/>
              <a:t>bouger</a:t>
            </a:r>
            <a:r>
              <a:rPr lang="en-US" sz="4000" dirty="0"/>
              <a:t> le robot 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Créer</a:t>
            </a:r>
            <a:r>
              <a:rPr lang="en-US" sz="2400" dirty="0" smtClean="0"/>
              <a:t> </a:t>
            </a:r>
            <a:r>
              <a:rPr lang="en-US" sz="2400" dirty="0"/>
              <a:t>un nouveau </a:t>
            </a:r>
            <a:r>
              <a:rPr lang="en-US" sz="2400" dirty="0" err="1"/>
              <a:t>programme</a:t>
            </a:r>
            <a:r>
              <a:rPr lang="en-US" sz="2400" dirty="0"/>
              <a:t> 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Ajouter</a:t>
            </a:r>
            <a:r>
              <a:rPr lang="en-US" sz="2400" dirty="0"/>
              <a:t> 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Déplacer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/>
              <a:t> et le </a:t>
            </a:r>
            <a:r>
              <a:rPr lang="en-US" sz="2400" dirty="0" err="1"/>
              <a:t>paramétrer</a:t>
            </a:r>
            <a:r>
              <a:rPr lang="en-US" sz="2400" dirty="0"/>
              <a:t> 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Ajouter</a:t>
            </a:r>
            <a:r>
              <a:rPr lang="en-US" sz="2400" dirty="0"/>
              <a:t> un bloc </a:t>
            </a:r>
            <a:r>
              <a:rPr lang="en-US" sz="2400" dirty="0" smtClean="0">
                <a:solidFill>
                  <a:srgbClr val="FCB341"/>
                </a:solidFill>
              </a:rPr>
              <a:t>“Hello”</a:t>
            </a:r>
            <a:r>
              <a:rPr lang="en-US" sz="2400" dirty="0"/>
              <a:t> et le </a:t>
            </a:r>
            <a:r>
              <a:rPr lang="en-US" sz="2400" dirty="0" err="1"/>
              <a:t>paramétrer</a:t>
            </a:r>
            <a:r>
              <a:rPr lang="en-US" sz="2400" dirty="0"/>
              <a:t> 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734" y="1695510"/>
            <a:ext cx="3371499" cy="705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106959"/>
            <a:ext cx="7908629" cy="1200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981302"/>
            <a:ext cx="8318274" cy="11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2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1 (la suite) : faire </a:t>
            </a:r>
            <a:r>
              <a:rPr lang="en-US" sz="3600" dirty="0" err="1"/>
              <a:t>bouger</a:t>
            </a:r>
            <a:r>
              <a:rPr lang="en-US" sz="3600" dirty="0"/>
              <a:t> le robot 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err="1" smtClean="0"/>
              <a:t>Ajouter</a:t>
            </a:r>
            <a:r>
              <a:rPr lang="en-US" sz="2400" dirty="0" smtClean="0"/>
              <a:t> </a:t>
            </a:r>
            <a:r>
              <a:rPr lang="en-US" sz="2400" dirty="0"/>
              <a:t>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Déplacer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/>
              <a:t> et le </a:t>
            </a:r>
            <a:r>
              <a:rPr lang="en-US" sz="2400" dirty="0" err="1"/>
              <a:t>paramétrer</a:t>
            </a:r>
            <a:r>
              <a:rPr lang="en-US" sz="2400" dirty="0"/>
              <a:t> 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</a:rPr>
              <a:t>Connecter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CB341"/>
                </a:solidFill>
              </a:rPr>
              <a:t>le robot au PC </a:t>
            </a:r>
            <a:r>
              <a:rPr lang="en-US" sz="2400" dirty="0"/>
              <a:t>et </a:t>
            </a:r>
            <a:r>
              <a:rPr lang="en-US" sz="2400" dirty="0" err="1"/>
              <a:t>l'allumer</a:t>
            </a:r>
            <a:r>
              <a:rPr lang="en-US" sz="2400" dirty="0"/>
              <a:t> 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Charger le </a:t>
            </a:r>
            <a:r>
              <a:rPr lang="en-US" sz="2400" dirty="0" err="1">
                <a:solidFill>
                  <a:srgbClr val="FCB341"/>
                </a:solidFill>
              </a:rPr>
              <a:t>programme</a:t>
            </a:r>
            <a:r>
              <a:rPr lang="en-US" sz="2400" dirty="0">
                <a:solidFill>
                  <a:srgbClr val="FCB341"/>
                </a:solidFill>
              </a:rPr>
              <a:t> </a:t>
            </a:r>
            <a:r>
              <a:rPr lang="en-US" sz="2400" dirty="0" err="1"/>
              <a:t>dans</a:t>
            </a:r>
            <a:r>
              <a:rPr lang="en-US" sz="2400" dirty="0"/>
              <a:t> le robot 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err="1"/>
              <a:t>Déconnecter</a:t>
            </a:r>
            <a:r>
              <a:rPr lang="en-US" sz="2400" dirty="0"/>
              <a:t> le robot du PC, </a:t>
            </a:r>
            <a:r>
              <a:rPr lang="en-US" sz="2400" dirty="0">
                <a:solidFill>
                  <a:srgbClr val="FCB341"/>
                </a:solidFill>
              </a:rPr>
              <a:t>le placer </a:t>
            </a:r>
            <a:r>
              <a:rPr lang="en-US" sz="2400" dirty="0" err="1">
                <a:solidFill>
                  <a:srgbClr val="FCB341"/>
                </a:solidFill>
              </a:rPr>
              <a:t>sur</a:t>
            </a:r>
            <a:r>
              <a:rPr lang="en-US" sz="2400" dirty="0">
                <a:solidFill>
                  <a:srgbClr val="FCB341"/>
                </a:solidFill>
              </a:rPr>
              <a:t> la zone de test</a:t>
            </a:r>
            <a:r>
              <a:rPr lang="en-US" sz="2400" dirty="0"/>
              <a:t> et lancer le </a:t>
            </a:r>
            <a:r>
              <a:rPr lang="en-US" sz="2400" dirty="0" err="1"/>
              <a:t>programme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45" y="2088992"/>
            <a:ext cx="7189256" cy="889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16668"/>
            <a:ext cx="2507485" cy="931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548393"/>
            <a:ext cx="1008327" cy="936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3697695"/>
            <a:ext cx="963205" cy="8506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645" y="3272346"/>
            <a:ext cx="963205" cy="8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Mission 2  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Attraper</a:t>
            </a:r>
            <a:r>
              <a:rPr lang="en-US" sz="4000" dirty="0" smtClean="0"/>
              <a:t> </a:t>
            </a:r>
            <a:r>
              <a:rPr lang="en-US" sz="4000" dirty="0"/>
              <a:t>la </a:t>
            </a:r>
            <a:r>
              <a:rPr lang="en-US" sz="4000" dirty="0" err="1"/>
              <a:t>balle</a:t>
            </a:r>
            <a:r>
              <a:rPr lang="en-US" sz="4000" dirty="0"/>
              <a:t> 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90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CB341"/>
                </a:solidFill>
              </a:rPr>
              <a:t>But de la mission</a:t>
            </a:r>
            <a:r>
              <a:rPr lang="en-US" sz="2800" dirty="0"/>
              <a:t> : le robot </a:t>
            </a:r>
            <a:r>
              <a:rPr lang="en-US" sz="2800" dirty="0" err="1"/>
              <a:t>roule</a:t>
            </a:r>
            <a:r>
              <a:rPr lang="en-US" sz="2800" dirty="0"/>
              <a:t> </a:t>
            </a:r>
            <a:r>
              <a:rPr lang="en-US" sz="2800" dirty="0" err="1"/>
              <a:t>jusqu'à</a:t>
            </a:r>
            <a:r>
              <a:rPr lang="en-US" sz="2800" dirty="0"/>
              <a:t> la </a:t>
            </a:r>
            <a:r>
              <a:rPr lang="en-US" sz="2800" dirty="0" err="1"/>
              <a:t>balle</a:t>
            </a:r>
            <a:r>
              <a:rPr lang="en-US" sz="2800" dirty="0"/>
              <a:t>, attend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seconde</a:t>
            </a:r>
            <a:r>
              <a:rPr lang="en-US" sz="2800" dirty="0"/>
              <a:t>, </a:t>
            </a:r>
            <a:r>
              <a:rPr lang="en-US" sz="2800" dirty="0" err="1"/>
              <a:t>attrape</a:t>
            </a:r>
            <a:r>
              <a:rPr lang="en-US" sz="2800" dirty="0"/>
              <a:t> la </a:t>
            </a:r>
            <a:r>
              <a:rPr lang="en-US" sz="2800" dirty="0" err="1"/>
              <a:t>balle</a:t>
            </a:r>
            <a:r>
              <a:rPr lang="en-US" sz="2800" dirty="0"/>
              <a:t> et fait </a:t>
            </a:r>
            <a:r>
              <a:rPr lang="en-US" sz="2800" dirty="0" err="1"/>
              <a:t>marche</a:t>
            </a:r>
            <a:r>
              <a:rPr lang="en-US" sz="2800" dirty="0"/>
              <a:t> </a:t>
            </a:r>
            <a:r>
              <a:rPr lang="en-US" sz="2800" dirty="0" err="1"/>
              <a:t>arrière</a:t>
            </a:r>
            <a:r>
              <a:rPr lang="en-US" sz="28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231685"/>
            <a:ext cx="8229600" cy="31246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Créer</a:t>
            </a:r>
            <a:r>
              <a:rPr lang="en-US" sz="2800" dirty="0"/>
              <a:t> un nouveau </a:t>
            </a:r>
            <a:r>
              <a:rPr lang="en-US" sz="2800" dirty="0" err="1"/>
              <a:t>programme</a:t>
            </a:r>
            <a:r>
              <a:rPr lang="en-US" sz="2800" dirty="0"/>
              <a:t> 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Ajouter</a:t>
            </a:r>
            <a:r>
              <a:rPr lang="en-US" sz="2800" dirty="0"/>
              <a:t> un 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Déplacer</a:t>
            </a:r>
            <a:r>
              <a:rPr lang="en-US" sz="2800" dirty="0" smtClean="0">
                <a:solidFill>
                  <a:srgbClr val="FCB341"/>
                </a:solidFill>
              </a:rPr>
              <a:t>”</a:t>
            </a:r>
            <a:r>
              <a:rPr lang="en-US" sz="2800" dirty="0"/>
              <a:t> et le </a:t>
            </a:r>
            <a:r>
              <a:rPr lang="en-US" sz="2800" dirty="0" err="1"/>
              <a:t>paramétrer</a:t>
            </a:r>
            <a:r>
              <a:rPr lang="en-US" sz="2800" dirty="0"/>
              <a:t> 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449" y="2767761"/>
            <a:ext cx="2914869" cy="1893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3" y="5155555"/>
            <a:ext cx="7755266" cy="1200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589" y="2535475"/>
            <a:ext cx="963205" cy="8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3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 (la suite)  : </a:t>
            </a:r>
            <a:r>
              <a:rPr lang="en-US" sz="3600" dirty="0" err="1"/>
              <a:t>Attraper</a:t>
            </a:r>
            <a:r>
              <a:rPr lang="en-US" sz="3600" dirty="0"/>
              <a:t> la </a:t>
            </a:r>
            <a:r>
              <a:rPr lang="en-US" sz="3600" dirty="0" err="1"/>
              <a:t>balle</a:t>
            </a:r>
            <a:r>
              <a:rPr lang="en-US" sz="3600" dirty="0"/>
              <a:t> 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err="1"/>
              <a:t>Ajouter</a:t>
            </a:r>
            <a:r>
              <a:rPr lang="en-US" sz="2800" dirty="0"/>
              <a:t> un 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Attente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>
                <a:solidFill>
                  <a:srgbClr val="FCB341"/>
                </a:solidFill>
              </a:rPr>
              <a:t>d'un </a:t>
            </a:r>
            <a:r>
              <a:rPr lang="en-US" sz="2800" dirty="0" smtClean="0">
                <a:solidFill>
                  <a:srgbClr val="FCB341"/>
                </a:solidFill>
              </a:rPr>
              <a:t>choc“</a:t>
            </a:r>
            <a:r>
              <a:rPr lang="en-US" sz="2800" dirty="0"/>
              <a:t> et le </a:t>
            </a:r>
            <a:r>
              <a:rPr lang="en-US" sz="2800" dirty="0" err="1"/>
              <a:t>paramétrer</a:t>
            </a:r>
            <a:r>
              <a:rPr lang="en-US" sz="2800" dirty="0"/>
              <a:t> 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 err="1"/>
              <a:t>Ajouter</a:t>
            </a:r>
            <a:r>
              <a:rPr lang="en-US" sz="2800" dirty="0"/>
              <a:t> un 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s'arrêter</a:t>
            </a:r>
            <a:r>
              <a:rPr lang="en-US" sz="2800" dirty="0" smtClean="0">
                <a:solidFill>
                  <a:srgbClr val="FCB341"/>
                </a:solidFill>
              </a:rPr>
              <a:t>”</a:t>
            </a:r>
            <a:r>
              <a:rPr lang="en-US" sz="2800" dirty="0"/>
              <a:t> et le </a:t>
            </a:r>
            <a:r>
              <a:rPr lang="en-US" sz="2800" dirty="0" err="1"/>
              <a:t>paramétrer</a:t>
            </a:r>
            <a:r>
              <a:rPr lang="en-US" sz="2800" dirty="0"/>
              <a:t> 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98" y="2525486"/>
            <a:ext cx="7619501" cy="1079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93" y="4390094"/>
            <a:ext cx="4856699" cy="1966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794" y="4390094"/>
            <a:ext cx="963205" cy="8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 (la suite)  : </a:t>
            </a:r>
            <a:r>
              <a:rPr lang="en-US" sz="3600" dirty="0" err="1"/>
              <a:t>Attraper</a:t>
            </a:r>
            <a:r>
              <a:rPr lang="en-US" sz="3600" dirty="0"/>
              <a:t> la </a:t>
            </a:r>
            <a:r>
              <a:rPr lang="en-US" sz="3600" dirty="0" err="1"/>
              <a:t>balle</a:t>
            </a:r>
            <a:r>
              <a:rPr lang="en-US" sz="3600" dirty="0"/>
              <a:t> 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 err="1"/>
              <a:t>Ajouter</a:t>
            </a:r>
            <a:r>
              <a:rPr lang="en-US" sz="2800" dirty="0"/>
              <a:t> un 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Attente</a:t>
            </a:r>
            <a:r>
              <a:rPr lang="en-US" sz="2800" dirty="0" smtClean="0">
                <a:solidFill>
                  <a:srgbClr val="FCB341"/>
                </a:solidFill>
              </a:rPr>
              <a:t>”</a:t>
            </a:r>
            <a:r>
              <a:rPr lang="en-US" sz="2800" dirty="0"/>
              <a:t> et le </a:t>
            </a:r>
            <a:r>
              <a:rPr lang="en-US" sz="2800" dirty="0" err="1"/>
              <a:t>paramétrer</a:t>
            </a:r>
            <a:r>
              <a:rPr lang="en-US" sz="2800" dirty="0"/>
              <a:t> 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err="1"/>
              <a:t>Ajouter</a:t>
            </a:r>
            <a:r>
              <a:rPr lang="en-US" sz="2800" dirty="0"/>
              <a:t> un 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fermer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>
                <a:solidFill>
                  <a:srgbClr val="FCB341"/>
                </a:solidFill>
              </a:rPr>
              <a:t>la </a:t>
            </a:r>
            <a:r>
              <a:rPr lang="en-US" sz="2800" dirty="0" err="1" smtClean="0">
                <a:solidFill>
                  <a:srgbClr val="FCB341"/>
                </a:solidFill>
              </a:rPr>
              <a:t>pince</a:t>
            </a:r>
            <a:r>
              <a:rPr lang="en-US" sz="2800" dirty="0" smtClean="0"/>
              <a:t>”</a:t>
            </a:r>
            <a:r>
              <a:rPr lang="en-US" sz="2800" dirty="0"/>
              <a:t> et le </a:t>
            </a:r>
            <a:r>
              <a:rPr lang="en-US" sz="2800" dirty="0" err="1"/>
              <a:t>paramétrer</a:t>
            </a:r>
            <a:r>
              <a:rPr lang="en-US" sz="2800" dirty="0"/>
              <a:t> 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9002"/>
            <a:ext cx="8217426" cy="1200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9" y="3877996"/>
            <a:ext cx="6030621" cy="2478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8994" y="3989892"/>
            <a:ext cx="2324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/>
                <a:cs typeface="Comic Sans MS"/>
              </a:rPr>
              <a:t>La </a:t>
            </a:r>
            <a:r>
              <a:rPr lang="en-US" sz="1600" dirty="0" err="1">
                <a:solidFill>
                  <a:srgbClr val="FCB341"/>
                </a:solidFill>
                <a:latin typeface="Comic Sans MS"/>
                <a:cs typeface="Comic Sans MS"/>
              </a:rPr>
              <a:t>fermeture</a:t>
            </a:r>
            <a:r>
              <a:rPr lang="en-US" sz="1600" dirty="0">
                <a:solidFill>
                  <a:srgbClr val="FCB341"/>
                </a:solidFill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de la </a:t>
            </a:r>
            <a:r>
              <a:rPr lang="en-US" sz="1600" dirty="0" err="1">
                <a:latin typeface="Comic Sans MS"/>
                <a:cs typeface="Comic Sans MS"/>
              </a:rPr>
              <a:t>pince</a:t>
            </a:r>
            <a:r>
              <a:rPr lang="en-US" sz="1600" dirty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est</a:t>
            </a:r>
            <a:r>
              <a:rPr lang="en-US" sz="1600" dirty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provoquée</a:t>
            </a:r>
            <a:r>
              <a:rPr lang="en-US" sz="1600" dirty="0">
                <a:latin typeface="Comic Sans MS"/>
                <a:cs typeface="Comic Sans MS"/>
              </a:rPr>
              <a:t> par </a:t>
            </a:r>
            <a:r>
              <a:rPr lang="en-US" sz="1600" dirty="0">
                <a:solidFill>
                  <a:srgbClr val="FCB341"/>
                </a:solidFill>
                <a:latin typeface="Comic Sans MS"/>
                <a:cs typeface="Comic Sans MS"/>
              </a:rPr>
              <a:t>la rotation </a:t>
            </a:r>
            <a:r>
              <a:rPr lang="en-US" sz="1600" dirty="0" err="1">
                <a:solidFill>
                  <a:srgbClr val="FCB341"/>
                </a:solidFill>
                <a:latin typeface="Comic Sans MS"/>
                <a:cs typeface="Comic Sans MS"/>
              </a:rPr>
              <a:t>inversée</a:t>
            </a:r>
            <a:r>
              <a:rPr lang="en-US" sz="1600" dirty="0">
                <a:latin typeface="Comic Sans MS"/>
                <a:cs typeface="Comic Sans MS"/>
              </a:rPr>
              <a:t> du </a:t>
            </a:r>
            <a:r>
              <a:rPr lang="en-US" sz="1600" dirty="0" err="1">
                <a:latin typeface="Comic Sans MS"/>
                <a:cs typeface="Comic Sans MS"/>
              </a:rPr>
              <a:t>moteur</a:t>
            </a:r>
            <a:r>
              <a:rPr lang="en-US" sz="1600" dirty="0">
                <a:latin typeface="Comic Sans MS"/>
                <a:cs typeface="Comic Sans MS"/>
              </a:rPr>
              <a:t> pendant </a:t>
            </a:r>
            <a:r>
              <a:rPr lang="en-US" sz="1600" dirty="0" err="1">
                <a:latin typeface="Comic Sans MS"/>
                <a:cs typeface="Comic Sans MS"/>
              </a:rPr>
              <a:t>une</a:t>
            </a:r>
            <a:r>
              <a:rPr lang="en-US" sz="1600" dirty="0">
                <a:latin typeface="Comic Sans MS"/>
                <a:cs typeface="Comic Sans MS"/>
              </a:rPr>
              <a:t> demi-</a:t>
            </a:r>
            <a:r>
              <a:rPr lang="en-US" sz="1600" dirty="0" err="1">
                <a:latin typeface="Comic Sans MS"/>
                <a:cs typeface="Comic Sans MS"/>
              </a:rPr>
              <a:t>seconde</a:t>
            </a:r>
            <a:r>
              <a:rPr lang="en-US" sz="1600" dirty="0">
                <a:latin typeface="Comic Sans MS"/>
                <a:cs typeface="Comic Sans MS"/>
              </a:rPr>
              <a:t>.  </a:t>
            </a:r>
          </a:p>
          <a:p>
            <a:r>
              <a:rPr lang="en-US" sz="1600" dirty="0" smtClean="0">
                <a:latin typeface="Comic Sans MS"/>
                <a:cs typeface="Comic Sans MS"/>
              </a:rPr>
              <a:t>La </a:t>
            </a:r>
            <a:r>
              <a:rPr lang="en-US" sz="1600" dirty="0">
                <a:solidFill>
                  <a:srgbClr val="FCB341"/>
                </a:solidFill>
                <a:latin typeface="Comic Sans MS"/>
                <a:cs typeface="Comic Sans MS"/>
              </a:rPr>
              <a:t>puissance </a:t>
            </a:r>
            <a:r>
              <a:rPr lang="en-US" sz="1600" dirty="0" err="1">
                <a:solidFill>
                  <a:srgbClr val="FCB341"/>
                </a:solidFill>
                <a:latin typeface="Comic Sans MS"/>
                <a:cs typeface="Comic Sans MS"/>
              </a:rPr>
              <a:t>maximale</a:t>
            </a:r>
            <a:r>
              <a:rPr lang="en-US" sz="1600" dirty="0">
                <a:solidFill>
                  <a:srgbClr val="FCB341"/>
                </a:solidFill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est</a:t>
            </a:r>
            <a:r>
              <a:rPr lang="en-US" sz="1600" dirty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requise</a:t>
            </a:r>
            <a:r>
              <a:rPr lang="en-US" sz="1600" dirty="0">
                <a:latin typeface="Comic Sans MS"/>
                <a:cs typeface="Comic Sans MS"/>
              </a:rPr>
              <a:t> pour faire </a:t>
            </a:r>
            <a:r>
              <a:rPr lang="en-US" sz="1600" dirty="0" err="1">
                <a:latin typeface="Comic Sans MS"/>
                <a:cs typeface="Comic Sans MS"/>
              </a:rPr>
              <a:t>cette</a:t>
            </a:r>
            <a:r>
              <a:rPr lang="en-US" sz="1600" dirty="0">
                <a:latin typeface="Comic Sans MS"/>
                <a:cs typeface="Comic Sans MS"/>
              </a:rPr>
              <a:t> action </a:t>
            </a:r>
            <a:r>
              <a:rPr lang="en-US" sz="1600" dirty="0" err="1">
                <a:latin typeface="Comic Sans MS"/>
                <a:cs typeface="Comic Sans MS"/>
              </a:rPr>
              <a:t>dans</a:t>
            </a:r>
            <a:r>
              <a:rPr lang="en-US" sz="1600" dirty="0">
                <a:latin typeface="Comic Sans MS"/>
                <a:cs typeface="Comic Sans MS"/>
              </a:rPr>
              <a:t> les plus </a:t>
            </a:r>
            <a:r>
              <a:rPr lang="en-US" sz="1600" dirty="0" err="1">
                <a:latin typeface="Comic Sans MS"/>
                <a:cs typeface="Comic Sans MS"/>
              </a:rPr>
              <a:t>brefs</a:t>
            </a:r>
            <a:r>
              <a:rPr lang="en-US" sz="1600" dirty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délais</a:t>
            </a:r>
            <a:r>
              <a:rPr lang="en-US" sz="1600" dirty="0">
                <a:latin typeface="Comic Sans MS"/>
                <a:cs typeface="Comic Sans MS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789" y="3989892"/>
            <a:ext cx="963205" cy="8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7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Devoxx4Kids-pptx-template.potx</Template>
  <TotalTime>131</TotalTime>
  <Words>378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Devoxx4Kids-pptx-template</vt:lpstr>
      <vt:lpstr>Lego Mindstorm</vt:lpstr>
      <vt:lpstr>De quoi est composé ton robot ?</vt:lpstr>
      <vt:lpstr>Capteurs montés  sur le robot</vt:lpstr>
      <vt:lpstr>Comment programmer le Lego Mindstorm ? </vt:lpstr>
      <vt:lpstr>Mission 1 :  faire bouger le robot ! </vt:lpstr>
      <vt:lpstr>Mission 1 (la suite) : faire bouger le robot ! </vt:lpstr>
      <vt:lpstr>Mission 2  :  Attraper la balle !</vt:lpstr>
      <vt:lpstr>Mission 2 (la suite)  : Attraper la balle ! </vt:lpstr>
      <vt:lpstr>Mission 2 (la suite)  : Attraper la balle ! </vt:lpstr>
      <vt:lpstr>Mission 2 (la suite)  : Attraper la balle !</vt:lpstr>
      <vt:lpstr>Mission 3 : attraper la balle et faire demi-tour ! </vt:lpstr>
      <vt:lpstr>Mission 3 (la suite) : attraper la balle et faire demi-tour ! </vt:lpstr>
      <vt:lpstr>Mission 3 (la suite) : attraper la balle et faire demi-tour ! </vt:lpstr>
      <vt:lpstr>Mission 4 : Détecter la présence de la balle, l'attraper et faire demi-tour ! 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Daniel De Luca</cp:lastModifiedBy>
  <cp:revision>28</cp:revision>
  <dcterms:created xsi:type="dcterms:W3CDTF">2012-11-17T11:43:16Z</dcterms:created>
  <dcterms:modified xsi:type="dcterms:W3CDTF">2013-11-26T09:21:28Z</dcterms:modified>
  <cp:category/>
</cp:coreProperties>
</file>