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73" r:id="rId6"/>
    <p:sldId id="260" r:id="rId7"/>
    <p:sldId id="270" r:id="rId8"/>
    <p:sldId id="272" r:id="rId9"/>
    <p:sldId id="271" r:id="rId10"/>
    <p:sldId id="275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41"/>
    <a:srgbClr val="62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4189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02242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1422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14222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02242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02242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Lego </a:t>
            </a:r>
            <a:r>
              <a:rPr lang="en-US" dirty="0" err="1" smtClean="0"/>
              <a:t>Mindstorm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98" y="2947487"/>
            <a:ext cx="3700004" cy="32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28" y="274638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186" y="195943"/>
            <a:ext cx="6113043" cy="1143000"/>
          </a:xfrm>
        </p:spPr>
        <p:txBody>
          <a:bodyPr/>
          <a:lstStyle/>
          <a:p>
            <a:r>
              <a:rPr lang="en-US" sz="4000" dirty="0" err="1" smtClean="0"/>
              <a:t>Opdracht</a:t>
            </a:r>
            <a:r>
              <a:rPr lang="en-US" sz="4000" dirty="0"/>
              <a:t> </a:t>
            </a:r>
            <a:r>
              <a:rPr lang="en-US" sz="4000" dirty="0" smtClean="0"/>
              <a:t>4 </a:t>
            </a:r>
            <a:r>
              <a:rPr lang="en-US" sz="4000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25585" y="936172"/>
            <a:ext cx="1611086" cy="359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414" y="1453240"/>
            <a:ext cx="2024743" cy="511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Rij Vooruit </a:t>
            </a:r>
          </a:p>
          <a:p>
            <a:pPr algn="ctr"/>
            <a:r>
              <a:rPr lang="nl-BE" dirty="0" smtClean="0"/>
              <a:t>Met max vermogen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42014" y="1295400"/>
            <a:ext cx="1" cy="146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3217102" y="2111825"/>
            <a:ext cx="1850573" cy="1066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Afstand&lt;100cm ?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31128" y="1964869"/>
            <a:ext cx="0" cy="146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61857" y="2653394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23364" y="2672445"/>
            <a:ext cx="293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76157" y="23544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Nee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63584" y="23031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Ja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90457" y="2653394"/>
            <a:ext cx="0" cy="1681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23364" y="2672445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23364" y="4136574"/>
            <a:ext cx="0" cy="21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86553" y="2982687"/>
            <a:ext cx="1523074" cy="511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Lees Afstand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923364" y="3494316"/>
            <a:ext cx="0" cy="130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86553" y="3624945"/>
            <a:ext cx="1523074" cy="511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Zet vermogen = Afstand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911927" y="4354289"/>
            <a:ext cx="23839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76257" y="2049236"/>
            <a:ext cx="43543" cy="3084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80662" y="4354289"/>
            <a:ext cx="0" cy="21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3228162" y="4572004"/>
            <a:ext cx="1850573" cy="10668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Afstand&lt;10cm ?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5046268" y="5124451"/>
            <a:ext cx="973532" cy="19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63584" y="5124452"/>
            <a:ext cx="614304" cy="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0568" y="48254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Nee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47995" y="477417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Ja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131128" y="2038347"/>
            <a:ext cx="1845129" cy="10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347905" y="5945416"/>
            <a:ext cx="1611086" cy="359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Stop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672442" y="5124451"/>
            <a:ext cx="1" cy="108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645226" y="5845632"/>
            <a:ext cx="14971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5" idx="0"/>
          </p:cNvCxnSpPr>
          <p:nvPr/>
        </p:nvCxnSpPr>
        <p:spPr>
          <a:xfrm>
            <a:off x="4153448" y="5836558"/>
            <a:ext cx="0" cy="108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55368" y="5249634"/>
            <a:ext cx="1416431" cy="511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Stop Motors</a:t>
            </a:r>
            <a:endParaRPr lang="en-US" dirty="0"/>
          </a:p>
        </p:txBody>
      </p:sp>
      <p:cxnSp>
        <p:nvCxnSpPr>
          <p:cNvPr id="65" name="Straight Connector 64"/>
          <p:cNvCxnSpPr>
            <a:stCxn id="64" idx="2"/>
          </p:cNvCxnSpPr>
          <p:nvPr/>
        </p:nvCxnSpPr>
        <p:spPr>
          <a:xfrm>
            <a:off x="2663584" y="5761263"/>
            <a:ext cx="0" cy="84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4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28" y="274638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186" y="457200"/>
            <a:ext cx="6113043" cy="1143000"/>
          </a:xfrm>
        </p:spPr>
        <p:txBody>
          <a:bodyPr/>
          <a:lstStyle/>
          <a:p>
            <a:r>
              <a:rPr lang="en-US" sz="4000" dirty="0" err="1" smtClean="0"/>
              <a:t>Opdracht</a:t>
            </a:r>
            <a:r>
              <a:rPr lang="en-US" sz="4000" dirty="0"/>
              <a:t> </a:t>
            </a:r>
            <a:r>
              <a:rPr lang="en-US" sz="4000" dirty="0" smtClean="0"/>
              <a:t>5 </a:t>
            </a:r>
            <a:r>
              <a:rPr lang="en-US" sz="4000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9857" y="1600200"/>
            <a:ext cx="8196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err="1">
                <a:latin typeface="Comic Sans MS"/>
                <a:cs typeface="Comic Sans MS"/>
              </a:rPr>
              <a:t>Schrijf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een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programma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smtClean="0">
                <a:latin typeface="Comic Sans MS"/>
                <a:cs typeface="Comic Sans MS"/>
              </a:rPr>
              <a:t>die de robot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vooruit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laat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rijden</a:t>
            </a:r>
            <a:r>
              <a:rPr lang="en-US" altLang="en-US" sz="2400" dirty="0" smtClean="0">
                <a:latin typeface="Comic Sans MS"/>
                <a:cs typeface="Comic Sans MS"/>
              </a:rPr>
              <a:t> over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een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zwarte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lijn</a:t>
            </a:r>
            <a:r>
              <a:rPr lang="en-US" altLang="en-US" sz="2400" dirty="0" smtClean="0">
                <a:latin typeface="Comic Sans MS"/>
                <a:cs typeface="Comic Sans MS"/>
              </a:rPr>
              <a:t>, en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deze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lijn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blijft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volgen</a:t>
            </a:r>
            <a:r>
              <a:rPr lang="en-US" altLang="en-US" sz="2400" dirty="0" smtClean="0">
                <a:latin typeface="Comic Sans MS"/>
                <a:cs typeface="Comic Sans MS"/>
              </a:rPr>
              <a:t>.</a:t>
            </a:r>
          </a:p>
          <a:p>
            <a:r>
              <a:rPr lang="nl-BE" altLang="en-US" sz="2400" dirty="0" smtClean="0">
                <a:latin typeface="Comic Sans MS"/>
                <a:cs typeface="Comic Sans MS"/>
              </a:rPr>
              <a:t>De robot stopt wanneer hij een voorwerp raakt met zijn tastsensor.</a:t>
            </a:r>
            <a:endParaRPr lang="en-US" altLang="en-US" sz="2400" dirty="0">
              <a:latin typeface="Comic Sans MS"/>
              <a:cs typeface="Comic Sans MS"/>
            </a:endParaRP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 smtClean="0">
                <a:latin typeface="Comic Sans MS"/>
                <a:cs typeface="Comic Sans MS"/>
              </a:rPr>
              <a:t>Herhaling</a:t>
            </a:r>
            <a:r>
              <a:rPr lang="en-US" altLang="en-US" sz="2400" dirty="0" smtClean="0">
                <a:latin typeface="Comic Sans MS"/>
                <a:cs typeface="Comic Sans MS"/>
              </a:rPr>
              <a:t> /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Schakeloptie</a:t>
            </a:r>
            <a:r>
              <a:rPr lang="en-US" altLang="en-US" sz="2400" dirty="0" smtClean="0">
                <a:latin typeface="Comic Sans MS"/>
                <a:cs typeface="Comic Sans MS"/>
              </a:rPr>
              <a:t> /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calibratie</a:t>
            </a:r>
            <a:endParaRPr lang="en-US" altLang="en-US" sz="2400" dirty="0">
              <a:latin typeface="Comic Sans MS"/>
              <a:cs typeface="Comic Sans MS"/>
            </a:endParaRPr>
          </a:p>
          <a:p>
            <a:endParaRPr lang="en-US" alt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8597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4960" r="14960"/>
          <a:stretch>
            <a:fillRect/>
          </a:stretch>
        </p:blipFill>
        <p:spPr>
          <a:xfrm>
            <a:off x="1068388" y="1289050"/>
            <a:ext cx="2224087" cy="2492375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510242" y="1424278"/>
            <a:ext cx="5427096" cy="2102132"/>
          </a:xfrm>
        </p:spPr>
        <p:txBody>
          <a:bodyPr/>
          <a:lstStyle/>
          <a:p>
            <a:r>
              <a:rPr lang="en-US" sz="2400" dirty="0" err="1" smtClean="0"/>
              <a:t>Zijn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brein</a:t>
            </a:r>
            <a:r>
              <a:rPr lang="en-US" sz="2400" dirty="0" smtClean="0">
                <a:solidFill>
                  <a:srgbClr val="FCB341"/>
                </a:solidFill>
              </a:rPr>
              <a:t>” </a:t>
            </a:r>
            <a:r>
              <a:rPr lang="en-US" sz="2400" dirty="0" err="1" smtClean="0"/>
              <a:t>waarmee</a:t>
            </a:r>
            <a:r>
              <a:rPr lang="en-US" sz="2400" dirty="0" smtClean="0"/>
              <a:t> sensors en </a:t>
            </a:r>
            <a:r>
              <a:rPr lang="en-US" sz="2400" dirty="0" err="1" smtClean="0"/>
              <a:t>motoren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 </a:t>
            </a:r>
            <a:r>
              <a:rPr lang="en-US" sz="2400" dirty="0" err="1" smtClean="0"/>
              <a:t>verbonden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Het </a:t>
            </a:r>
            <a:r>
              <a:rPr lang="en-US" sz="2400" dirty="0" err="1" smtClean="0"/>
              <a:t>programma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je op de PC </a:t>
            </a:r>
            <a:r>
              <a:rPr lang="en-US" sz="2400" dirty="0" err="1" smtClean="0"/>
              <a:t>schrijft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in </a:t>
            </a:r>
            <a:r>
              <a:rPr lang="en-US" sz="2400" dirty="0" err="1" smtClean="0"/>
              <a:t>deze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</a:t>
            </a:r>
            <a:r>
              <a:rPr lang="en-US" sz="2400" dirty="0" err="1" smtClean="0"/>
              <a:t>opgeladen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Waaruit</a:t>
            </a:r>
            <a:r>
              <a:rPr lang="en-US" sz="3600" dirty="0" smtClean="0"/>
              <a:t> </a:t>
            </a:r>
            <a:r>
              <a:rPr lang="en-US" sz="3600" dirty="0" err="1" smtClean="0"/>
              <a:t>bestaat</a:t>
            </a:r>
            <a:r>
              <a:rPr lang="en-US" sz="3600" dirty="0" smtClean="0"/>
              <a:t> je </a:t>
            </a:r>
            <a:br>
              <a:rPr lang="en-US" sz="3600" dirty="0" smtClean="0"/>
            </a:br>
            <a:r>
              <a:rPr lang="en-US" sz="3600" dirty="0" smtClean="0"/>
              <a:t>robot</a:t>
            </a:r>
            <a:r>
              <a:rPr lang="en-US" sz="3600" dirty="0"/>
              <a:t> ?</a:t>
            </a:r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3510242" y="3810650"/>
            <a:ext cx="5427096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</a:t>
            </a:r>
            <a:r>
              <a:rPr lang="en-US" sz="2400" dirty="0" smtClean="0">
                <a:solidFill>
                  <a:srgbClr val="FCB341"/>
                </a:solidFill>
              </a:rPr>
              <a:t>motors</a:t>
            </a:r>
            <a:r>
              <a:rPr lang="en-US" sz="2400" dirty="0"/>
              <a:t> 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err="1" smtClean="0"/>
              <a:t>bestuurt</a:t>
            </a:r>
            <a:r>
              <a:rPr lang="en-US" sz="2000" dirty="0" smtClean="0"/>
              <a:t> de </a:t>
            </a:r>
            <a:r>
              <a:rPr lang="en-US" sz="2000" dirty="0" err="1" smtClean="0"/>
              <a:t>grijparm</a:t>
            </a:r>
            <a:endParaRPr lang="en-US" sz="2000" dirty="0"/>
          </a:p>
          <a:p>
            <a:pPr lvl="1"/>
            <a:r>
              <a:rPr lang="en-US" sz="2000" dirty="0" smtClean="0"/>
              <a:t>B en </a:t>
            </a:r>
            <a:r>
              <a:rPr lang="en-US" sz="2000" dirty="0"/>
              <a:t>C </a:t>
            </a:r>
            <a:r>
              <a:rPr lang="en-US" sz="2000" dirty="0" err="1" smtClean="0"/>
              <a:t>laten</a:t>
            </a:r>
            <a:r>
              <a:rPr lang="en-US" sz="2000" dirty="0" smtClean="0"/>
              <a:t> de </a:t>
            </a:r>
            <a:r>
              <a:rPr lang="en-US" sz="2000" dirty="0" err="1" smtClean="0"/>
              <a:t>wielen</a:t>
            </a:r>
            <a:r>
              <a:rPr lang="en-US" sz="2000" dirty="0" smtClean="0"/>
              <a:t> </a:t>
            </a:r>
            <a:r>
              <a:rPr lang="en-US" sz="2000" dirty="0" err="1" smtClean="0"/>
              <a:t>bewegen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66" y="3923263"/>
            <a:ext cx="1944334" cy="1440312"/>
          </a:xfrm>
          <a:prstGeom prst="rect">
            <a:avLst/>
          </a:prstGeom>
        </p:spPr>
      </p:pic>
      <p:sp>
        <p:nvSpPr>
          <p:cNvPr id="17" name="Content Placeholder 13"/>
          <p:cNvSpPr txBox="1">
            <a:spLocks/>
          </p:cNvSpPr>
          <p:nvPr/>
        </p:nvSpPr>
        <p:spPr>
          <a:xfrm>
            <a:off x="3510241" y="5172714"/>
            <a:ext cx="5427097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 </a:t>
            </a:r>
            <a:r>
              <a:rPr lang="en-US" sz="2400" dirty="0" err="1" smtClean="0"/>
              <a:t>grijparm</a:t>
            </a:r>
            <a:r>
              <a:rPr lang="en-US" sz="2400" dirty="0" smtClean="0"/>
              <a:t> </a:t>
            </a:r>
            <a:r>
              <a:rPr lang="en-US" sz="2400" dirty="0" err="1" smtClean="0"/>
              <a:t>om</a:t>
            </a:r>
            <a:r>
              <a:rPr lang="en-US" sz="2400" dirty="0" smtClean="0"/>
              <a:t> </a:t>
            </a:r>
            <a:r>
              <a:rPr lang="en-US" sz="2400" dirty="0" err="1" smtClean="0"/>
              <a:t>objecten</a:t>
            </a:r>
            <a:r>
              <a:rPr lang="en-US" sz="2400" dirty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grijpen</a:t>
            </a:r>
            <a:r>
              <a:rPr lang="en-US" sz="2400" dirty="0" smtClean="0"/>
              <a:t>. In </a:t>
            </a:r>
            <a:r>
              <a:rPr lang="en-US" sz="2400" dirty="0" err="1" smtClean="0"/>
              <a:t>dit</a:t>
            </a:r>
            <a:r>
              <a:rPr lang="en-US" sz="2400" dirty="0" smtClean="0"/>
              <a:t> </a:t>
            </a:r>
            <a:r>
              <a:rPr lang="en-US" sz="2400" dirty="0" err="1" smtClean="0"/>
              <a:t>geval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balletje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 smtClean="0"/>
              <a:t>Verschillende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sensors</a:t>
            </a:r>
            <a:r>
              <a:rPr lang="en-US" sz="2400" dirty="0" smtClean="0"/>
              <a:t>. 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612" y="2911520"/>
            <a:ext cx="1713726" cy="15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Geïnstalleerde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err="1" smtClean="0"/>
              <a:t>Sensoren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6757" y="1600201"/>
            <a:ext cx="6710043" cy="1219199"/>
          </a:xfrm>
        </p:spPr>
        <p:txBody>
          <a:bodyPr/>
          <a:lstStyle/>
          <a:p>
            <a:r>
              <a:rPr lang="en-US" sz="2400" dirty="0" smtClean="0"/>
              <a:t>Met de </a:t>
            </a:r>
            <a:r>
              <a:rPr lang="en-US" sz="2400" dirty="0" err="1" smtClean="0">
                <a:solidFill>
                  <a:srgbClr val="FCB341"/>
                </a:solidFill>
              </a:rPr>
              <a:t>tastsensor</a:t>
            </a:r>
            <a:r>
              <a:rPr lang="en-US" sz="2400" dirty="0" smtClean="0"/>
              <a:t> die </a:t>
            </a:r>
            <a:r>
              <a:rPr lang="en-US" sz="2400" dirty="0" err="1" smtClean="0"/>
              <a:t>gevoelig</a:t>
            </a:r>
            <a:r>
              <a:rPr lang="en-US" sz="2400" dirty="0" smtClean="0"/>
              <a:t> is </a:t>
            </a:r>
            <a:r>
              <a:rPr lang="en-US" sz="2400" dirty="0" err="1" smtClean="0"/>
              <a:t>voor</a:t>
            </a:r>
            <a:r>
              <a:rPr lang="en-US" sz="2400" dirty="0" smtClean="0"/>
              <a:t> </a:t>
            </a:r>
            <a:r>
              <a:rPr lang="en-US" sz="2400" dirty="0" err="1" smtClean="0"/>
              <a:t>druk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soort</a:t>
            </a:r>
            <a:r>
              <a:rPr lang="en-US" sz="2400" dirty="0" smtClean="0"/>
              <a:t> </a:t>
            </a:r>
            <a:r>
              <a:rPr lang="en-US" sz="2400" dirty="0" err="1" smtClean="0"/>
              <a:t>schakelaar</a:t>
            </a:r>
            <a:r>
              <a:rPr lang="en-US" sz="2400" dirty="0" smtClean="0"/>
              <a:t>), </a:t>
            </a:r>
            <a:r>
              <a:rPr lang="en-US" sz="2400" dirty="0" err="1" smtClean="0"/>
              <a:t>gaat</a:t>
            </a:r>
            <a:r>
              <a:rPr lang="en-US" sz="2400" dirty="0" smtClean="0"/>
              <a:t> </a:t>
            </a:r>
            <a:r>
              <a:rPr lang="en-US" sz="2400" dirty="0" err="1" smtClean="0"/>
              <a:t>uw</a:t>
            </a:r>
            <a:r>
              <a:rPr lang="en-US" sz="2400" dirty="0" smtClean="0"/>
              <a:t> robot het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raken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</a:t>
            </a:r>
            <a:r>
              <a:rPr lang="en-US" sz="2400" dirty="0" err="1" smtClean="0"/>
              <a:t>kunnen</a:t>
            </a:r>
            <a:r>
              <a:rPr lang="en-US" sz="2400" dirty="0" smtClean="0"/>
              <a:t> </a:t>
            </a:r>
            <a:r>
              <a:rPr lang="en-US" sz="2400" dirty="0" err="1" smtClean="0"/>
              <a:t>ervaren</a:t>
            </a:r>
            <a:r>
              <a:rPr lang="en-US" sz="2400" dirty="0" smtClean="0"/>
              <a:t> </a:t>
            </a:r>
            <a:r>
              <a:rPr lang="en-US" sz="2400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21" y="1600327"/>
            <a:ext cx="1323837" cy="1219073"/>
          </a:xfrm>
          <a:prstGeom prst="rect">
            <a:avLst/>
          </a:prstGeom>
        </p:spPr>
      </p:pic>
      <p:sp>
        <p:nvSpPr>
          <p:cNvPr id="11" name="Content Placeholder 7"/>
          <p:cNvSpPr txBox="1">
            <a:spLocks/>
          </p:cNvSpPr>
          <p:nvPr/>
        </p:nvSpPr>
        <p:spPr>
          <a:xfrm>
            <a:off x="1976757" y="2971800"/>
            <a:ext cx="6710043" cy="1219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lichtsensor</a:t>
            </a:r>
            <a:r>
              <a:rPr lang="en-US" sz="2400" dirty="0" smtClean="0">
                <a:solidFill>
                  <a:srgbClr val="FCB341"/>
                </a:solidFill>
              </a:rPr>
              <a:t>” </a:t>
            </a:r>
            <a:r>
              <a:rPr lang="en-US" sz="2400" dirty="0" err="1" smtClean="0"/>
              <a:t>reageert</a:t>
            </a:r>
            <a:r>
              <a:rPr lang="en-US" sz="2400" dirty="0" smtClean="0"/>
              <a:t> op </a:t>
            </a:r>
            <a:r>
              <a:rPr lang="en-US" sz="2400" dirty="0" err="1" smtClean="0"/>
              <a:t>lichtintensiteit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licht</a:t>
            </a:r>
            <a:r>
              <a:rPr lang="en-US" sz="2400" dirty="0" smtClean="0"/>
              <a:t> </a:t>
            </a:r>
            <a:r>
              <a:rPr lang="en-US" sz="2400" dirty="0" err="1" smtClean="0"/>
              <a:t>aanwezig</a:t>
            </a:r>
            <a:r>
              <a:rPr lang="en-US" sz="2400" dirty="0" smtClean="0"/>
              <a:t> of </a:t>
            </a:r>
            <a:r>
              <a:rPr lang="en-US" sz="2400" dirty="0" err="1" smtClean="0"/>
              <a:t>afwezig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1" y="2946865"/>
            <a:ext cx="1340673" cy="1219200"/>
          </a:xfrm>
          <a:prstGeom prst="rect">
            <a:avLst/>
          </a:prstGeom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1976757" y="4349439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ultrasone</a:t>
            </a:r>
            <a:r>
              <a:rPr lang="en-US" sz="2400" dirty="0" smtClean="0">
                <a:solidFill>
                  <a:srgbClr val="FCB341"/>
                </a:solidFill>
              </a:rPr>
              <a:t> sensor” </a:t>
            </a:r>
            <a:r>
              <a:rPr lang="en-US" sz="2400" dirty="0" smtClean="0"/>
              <a:t>( </a:t>
            </a:r>
            <a:r>
              <a:rPr lang="en-US" sz="2400" dirty="0" err="1" smtClean="0"/>
              <a:t>Afstandsensor</a:t>
            </a:r>
            <a:r>
              <a:rPr lang="en-US" sz="2400" dirty="0" smtClean="0"/>
              <a:t> ) </a:t>
            </a:r>
            <a:r>
              <a:rPr lang="en-US" sz="2400" dirty="0" err="1" smtClean="0"/>
              <a:t>reageert</a:t>
            </a:r>
            <a:r>
              <a:rPr lang="en-US" sz="2400" dirty="0" smtClean="0"/>
              <a:t> op de </a:t>
            </a:r>
            <a:r>
              <a:rPr lang="en-US" sz="2400" dirty="0" err="1" smtClean="0"/>
              <a:t>nabijheid</a:t>
            </a:r>
            <a:r>
              <a:rPr lang="en-US" sz="2400" dirty="0" smtClean="0"/>
              <a:t> van </a:t>
            </a:r>
            <a:r>
              <a:rPr lang="en-US" sz="2400" dirty="0" err="1" smtClean="0"/>
              <a:t>objecten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21" y="4293530"/>
            <a:ext cx="1371729" cy="1008391"/>
          </a:xfrm>
          <a:prstGeom prst="rect">
            <a:avLst/>
          </a:prstGeom>
        </p:spPr>
      </p:pic>
      <p:sp>
        <p:nvSpPr>
          <p:cNvPr id="15" name="Content Placeholder 7"/>
          <p:cNvSpPr txBox="1">
            <a:spLocks/>
          </p:cNvSpPr>
          <p:nvPr/>
        </p:nvSpPr>
        <p:spPr>
          <a:xfrm>
            <a:off x="1976757" y="5392443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Geluidsensor</a:t>
            </a:r>
            <a:r>
              <a:rPr lang="en-US" sz="2400" dirty="0" smtClean="0">
                <a:solidFill>
                  <a:srgbClr val="FCB341"/>
                </a:solidFill>
              </a:rPr>
              <a:t>” </a:t>
            </a:r>
            <a:r>
              <a:rPr lang="en-US" sz="2400" dirty="0" err="1" smtClean="0"/>
              <a:t>reageert</a:t>
            </a:r>
            <a:r>
              <a:rPr lang="en-US" sz="2400" dirty="0" smtClean="0"/>
              <a:t> op </a:t>
            </a:r>
            <a:r>
              <a:rPr lang="en-US" sz="2400" dirty="0" err="1" smtClean="0"/>
              <a:t>geluid</a:t>
            </a:r>
            <a:r>
              <a:rPr lang="en-US" sz="2400" dirty="0" smtClean="0"/>
              <a:t> 			( </a:t>
            </a:r>
            <a:r>
              <a:rPr lang="en-US" sz="2400" dirty="0" err="1" smtClean="0"/>
              <a:t>bijvoorbeeld</a:t>
            </a:r>
            <a:r>
              <a:rPr lang="en-US" sz="2400" dirty="0" smtClean="0"/>
              <a:t> </a:t>
            </a:r>
            <a:r>
              <a:rPr lang="en-US" sz="2400" dirty="0" err="1" smtClean="0"/>
              <a:t>handgeklap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3" y="5429385"/>
            <a:ext cx="1371457" cy="971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466" y="4958764"/>
            <a:ext cx="1054947" cy="9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79" y="3817662"/>
            <a:ext cx="2067151" cy="1825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261" y="1821212"/>
            <a:ext cx="5188539" cy="4304951"/>
          </a:xfrm>
        </p:spPr>
        <p:txBody>
          <a:bodyPr/>
          <a:lstStyle/>
          <a:p>
            <a:r>
              <a:rPr lang="en-US" sz="2800" dirty="0" smtClean="0"/>
              <a:t>De </a:t>
            </a:r>
            <a:r>
              <a:rPr lang="en-US" sz="2800" dirty="0" err="1" smtClean="0"/>
              <a:t>programma’s</a:t>
            </a:r>
            <a:r>
              <a:rPr lang="en-US" sz="2800" dirty="0" smtClean="0"/>
              <a:t> </a:t>
            </a:r>
            <a:r>
              <a:rPr lang="en-US" sz="2800" dirty="0" err="1" smtClean="0"/>
              <a:t>zijn</a:t>
            </a:r>
            <a:r>
              <a:rPr lang="en-US" sz="2800" dirty="0" smtClean="0"/>
              <a:t>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aaneenschakeling</a:t>
            </a:r>
            <a:r>
              <a:rPr lang="en-US" sz="2800" dirty="0" smtClean="0"/>
              <a:t> van </a:t>
            </a:r>
            <a:r>
              <a:rPr lang="en-US" sz="2800" dirty="0" err="1">
                <a:solidFill>
                  <a:srgbClr val="FCB341"/>
                </a:solidFill>
              </a:rPr>
              <a:t>grafische</a:t>
            </a:r>
            <a:r>
              <a:rPr lang="en-US" sz="2800" dirty="0">
                <a:solidFill>
                  <a:srgbClr val="FCB341"/>
                </a:solidFill>
              </a:rPr>
              <a:t> </a:t>
            </a:r>
            <a:r>
              <a:rPr lang="en-US" sz="2800" dirty="0" err="1" smtClean="0">
                <a:solidFill>
                  <a:srgbClr val="FCB341"/>
                </a:solidFill>
              </a:rPr>
              <a:t>blokjes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smtClean="0"/>
              <a:t>die men </a:t>
            </a:r>
            <a:r>
              <a:rPr lang="en-US" sz="2800" dirty="0" err="1" smtClean="0"/>
              <a:t>één</a:t>
            </a:r>
            <a:r>
              <a:rPr lang="en-US" sz="2800" dirty="0" smtClean="0"/>
              <a:t> </a:t>
            </a:r>
            <a:r>
              <a:rPr lang="en-US" sz="2800" dirty="0" err="1" smtClean="0"/>
              <a:t>voor</a:t>
            </a:r>
            <a:r>
              <a:rPr lang="en-US" sz="2800" dirty="0" smtClean="0"/>
              <a:t> </a:t>
            </a:r>
            <a:r>
              <a:rPr lang="en-US" sz="2800" dirty="0" err="1" smtClean="0"/>
              <a:t>één</a:t>
            </a:r>
            <a:r>
              <a:rPr lang="en-US" sz="2800" dirty="0" smtClean="0"/>
              <a:t> </a:t>
            </a:r>
            <a:r>
              <a:rPr lang="en-US" sz="2800" dirty="0" err="1" smtClean="0"/>
              <a:t>toevoegt</a:t>
            </a:r>
            <a:r>
              <a:rPr lang="en-US" sz="2800" dirty="0" smtClean="0"/>
              <a:t>. </a:t>
            </a:r>
            <a:endParaRPr lang="en-US" sz="2800" dirty="0"/>
          </a:p>
          <a:p>
            <a:r>
              <a:rPr lang="en-US" sz="2800" dirty="0" smtClean="0"/>
              <a:t>Men </a:t>
            </a:r>
            <a:r>
              <a:rPr lang="en-US" sz="2800" dirty="0" err="1" smtClean="0"/>
              <a:t>kan</a:t>
            </a:r>
            <a:r>
              <a:rPr lang="en-US" sz="2800" dirty="0"/>
              <a:t> :</a:t>
            </a:r>
          </a:p>
          <a:p>
            <a:pPr lvl="1"/>
            <a:r>
              <a:rPr lang="en-US" sz="2400" dirty="0" smtClean="0"/>
              <a:t>De robot </a:t>
            </a:r>
            <a:r>
              <a:rPr lang="en-US" sz="2400" dirty="0" err="1" smtClean="0"/>
              <a:t>laten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rijden</a:t>
            </a:r>
            <a:endParaRPr lang="en-US" sz="2400" dirty="0"/>
          </a:p>
          <a:p>
            <a:pPr lvl="1"/>
            <a:r>
              <a:rPr lang="en-US" sz="2400" dirty="0" smtClean="0"/>
              <a:t>hem </a:t>
            </a:r>
            <a:r>
              <a:rPr lang="en-US" sz="2400" dirty="0" err="1" smtClean="0"/>
              <a:t>laten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wachten</a:t>
            </a:r>
            <a:endParaRPr lang="en-US" sz="2400" dirty="0">
              <a:solidFill>
                <a:srgbClr val="FCB341"/>
              </a:solidFill>
            </a:endParaRPr>
          </a:p>
          <a:p>
            <a:pPr lvl="1"/>
            <a:r>
              <a:rPr lang="en-US" sz="2400" dirty="0" smtClean="0"/>
              <a:t>Hem </a:t>
            </a:r>
            <a:r>
              <a:rPr lang="en-US" sz="2400" dirty="0" err="1" smtClean="0"/>
              <a:t>laten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praten</a:t>
            </a:r>
            <a:r>
              <a:rPr lang="en-US" sz="2400" dirty="0" smtClean="0"/>
              <a:t>, </a:t>
            </a:r>
            <a:endParaRPr lang="en-US" sz="2400" dirty="0"/>
          </a:p>
          <a:p>
            <a:pPr lvl="1"/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voorwerp</a:t>
            </a:r>
            <a:r>
              <a:rPr lang="en-US" sz="2400" dirty="0"/>
              <a:t> </a:t>
            </a:r>
            <a:r>
              <a:rPr lang="en-US" sz="2400" dirty="0" err="1"/>
              <a:t>laten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grijpen</a:t>
            </a:r>
            <a:r>
              <a:rPr lang="en-US" sz="2400" dirty="0" smtClean="0"/>
              <a:t>, </a:t>
            </a:r>
            <a:r>
              <a:rPr lang="en-US" sz="2400" dirty="0" err="1"/>
              <a:t>etc</a:t>
            </a:r>
            <a:r>
              <a:rPr lang="en-US" sz="2400" dirty="0"/>
              <a:t> ...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 Lego </a:t>
            </a:r>
            <a:r>
              <a:rPr lang="en-US" sz="4000" dirty="0" err="1" smtClean="0"/>
              <a:t>Mindstorms</a:t>
            </a:r>
            <a:r>
              <a:rPr lang="en-US" sz="4000" dirty="0" smtClean="0"/>
              <a:t> </a:t>
            </a:r>
            <a:r>
              <a:rPr lang="en-US" sz="4000" dirty="0" err="1" smtClean="0"/>
              <a:t>Programmeren</a:t>
            </a:r>
            <a:r>
              <a:rPr lang="en-US" sz="4000" dirty="0" smtClean="0"/>
              <a:t>?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6" y="1821212"/>
            <a:ext cx="3498538" cy="42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28" y="274638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186" y="457200"/>
            <a:ext cx="6113043" cy="1143000"/>
          </a:xfrm>
        </p:spPr>
        <p:txBody>
          <a:bodyPr/>
          <a:lstStyle/>
          <a:p>
            <a:r>
              <a:rPr lang="en-US" sz="4000" dirty="0" err="1" smtClean="0"/>
              <a:t>Afspraken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9857" y="1600200"/>
            <a:ext cx="81969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omic Sans MS"/>
                <a:cs typeface="Comic Sans MS"/>
              </a:rPr>
              <a:t>Respect </a:t>
            </a:r>
            <a:r>
              <a:rPr lang="en-US" altLang="en-US" sz="2400" dirty="0" err="1">
                <a:latin typeface="Comic Sans MS"/>
                <a:cs typeface="Comic Sans MS"/>
              </a:rPr>
              <a:t>voor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elkaar</a:t>
            </a:r>
            <a:endParaRPr lang="en-US" altLang="en-US" sz="2400" dirty="0" smtClean="0">
              <a:latin typeface="Comic Sans MS"/>
              <a:cs typeface="Comic Sans MS"/>
            </a:endParaRP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>
                <a:latin typeface="Comic Sans MS"/>
                <a:cs typeface="Comic Sans MS"/>
              </a:rPr>
              <a:t>Respect </a:t>
            </a:r>
            <a:r>
              <a:rPr lang="en-US" altLang="en-US" sz="2400" dirty="0" err="1">
                <a:latin typeface="Comic Sans MS"/>
                <a:cs typeface="Comic Sans MS"/>
              </a:rPr>
              <a:t>voor</a:t>
            </a:r>
            <a:r>
              <a:rPr lang="en-US" altLang="en-US" sz="2400" dirty="0">
                <a:latin typeface="Comic Sans MS"/>
                <a:cs typeface="Comic Sans MS"/>
              </a:rPr>
              <a:t> het </a:t>
            </a:r>
            <a:r>
              <a:rPr lang="en-US" altLang="en-US" sz="2400" dirty="0" err="1">
                <a:latin typeface="Comic Sans MS"/>
                <a:cs typeface="Comic Sans MS"/>
              </a:rPr>
              <a:t>materiaal</a:t>
            </a:r>
            <a:endParaRPr lang="en-US" altLang="en-US" sz="2400" dirty="0">
              <a:latin typeface="Comic Sans MS"/>
              <a:cs typeface="Comic Sans MS"/>
            </a:endParaRPr>
          </a:p>
          <a:p>
            <a:pPr lvl="1"/>
            <a:r>
              <a:rPr lang="en-US" altLang="en-US" sz="2400" dirty="0" err="1">
                <a:latin typeface="Comic Sans MS"/>
                <a:cs typeface="Comic Sans MS"/>
              </a:rPr>
              <a:t>Testen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gebeuren</a:t>
            </a:r>
            <a:r>
              <a:rPr lang="en-US" altLang="en-US" sz="2400" dirty="0">
                <a:latin typeface="Comic Sans MS"/>
                <a:cs typeface="Comic Sans MS"/>
              </a:rPr>
              <a:t> op het circuit</a:t>
            </a:r>
          </a:p>
          <a:p>
            <a:pPr lvl="1"/>
            <a:r>
              <a:rPr lang="en-US" altLang="en-US" sz="2400" dirty="0">
                <a:latin typeface="Comic Sans MS"/>
                <a:cs typeface="Comic Sans MS"/>
              </a:rPr>
              <a:t>De robot is </a:t>
            </a:r>
            <a:r>
              <a:rPr lang="en-US" altLang="en-US" sz="2400" dirty="0" err="1">
                <a:latin typeface="Comic Sans MS"/>
                <a:cs typeface="Comic Sans MS"/>
              </a:rPr>
              <a:t>niet</a:t>
            </a:r>
            <a:r>
              <a:rPr lang="en-US" altLang="en-US" sz="2400" dirty="0">
                <a:latin typeface="Comic Sans MS"/>
                <a:cs typeface="Comic Sans MS"/>
              </a:rPr>
              <a:t> ‘slim’, </a:t>
            </a:r>
            <a:r>
              <a:rPr lang="en-US" altLang="en-US" sz="2400" dirty="0" err="1">
                <a:latin typeface="Comic Sans MS"/>
                <a:cs typeface="Comic Sans MS"/>
              </a:rPr>
              <a:t>deze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rijdt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gemakkelijk</a:t>
            </a:r>
            <a:r>
              <a:rPr lang="en-US" altLang="en-US" sz="2400" dirty="0">
                <a:latin typeface="Comic Sans MS"/>
                <a:cs typeface="Comic Sans MS"/>
              </a:rPr>
              <a:t> de </a:t>
            </a:r>
            <a:r>
              <a:rPr lang="en-US" altLang="en-US" sz="2400" dirty="0" err="1">
                <a:latin typeface="Comic Sans MS"/>
                <a:cs typeface="Comic Sans MS"/>
              </a:rPr>
              <a:t>tafel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af</a:t>
            </a:r>
            <a:r>
              <a:rPr lang="en-US" altLang="en-US" sz="2400" dirty="0" smtClean="0">
                <a:latin typeface="Comic Sans MS"/>
                <a:cs typeface="Comic Sans MS"/>
              </a:rPr>
              <a:t>.</a:t>
            </a:r>
          </a:p>
          <a:p>
            <a:pPr lvl="1"/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>
                <a:latin typeface="Comic Sans MS"/>
                <a:cs typeface="Comic Sans MS"/>
              </a:rPr>
              <a:t>Laat</a:t>
            </a:r>
            <a:r>
              <a:rPr lang="en-US" altLang="en-US" sz="2400" dirty="0">
                <a:latin typeface="Comic Sans MS"/>
                <a:cs typeface="Comic Sans MS"/>
              </a:rPr>
              <a:t> het </a:t>
            </a:r>
            <a:r>
              <a:rPr lang="en-US" altLang="en-US" sz="2400" dirty="0" err="1">
                <a:latin typeface="Comic Sans MS"/>
                <a:cs typeface="Comic Sans MS"/>
              </a:rPr>
              <a:t>instructieboekje</a:t>
            </a:r>
            <a:r>
              <a:rPr lang="en-US" altLang="en-US" sz="2400" dirty="0">
                <a:latin typeface="Comic Sans MS"/>
                <a:cs typeface="Comic Sans MS"/>
              </a:rPr>
              <a:t> in de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klas</a:t>
            </a:r>
            <a:endParaRPr lang="en-US" altLang="en-US" sz="2400" dirty="0" smtClean="0">
              <a:latin typeface="Comic Sans MS"/>
              <a:cs typeface="Comic Sans MS"/>
            </a:endParaRP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>
                <a:latin typeface="Comic Sans MS"/>
                <a:cs typeface="Comic Sans MS"/>
              </a:rPr>
              <a:t>Vraag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hulp</a:t>
            </a:r>
            <a:endParaRPr lang="nl-NL" alt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1142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28" y="274638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186" y="457200"/>
            <a:ext cx="6113043" cy="1143000"/>
          </a:xfrm>
        </p:spPr>
        <p:txBody>
          <a:bodyPr/>
          <a:lstStyle/>
          <a:p>
            <a:r>
              <a:rPr lang="en-US" sz="4000" dirty="0" err="1" smtClean="0"/>
              <a:t>Opdracht</a:t>
            </a:r>
            <a:r>
              <a:rPr lang="en-US" sz="4000" dirty="0"/>
              <a:t> 1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9857" y="1600200"/>
            <a:ext cx="819694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err="1">
                <a:latin typeface="Comic Sans MS"/>
                <a:cs typeface="Comic Sans MS"/>
              </a:rPr>
              <a:t>Schrijf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een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programma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dat</a:t>
            </a:r>
            <a:r>
              <a:rPr lang="en-US" altLang="en-US" sz="2400" dirty="0">
                <a:latin typeface="Comic Sans MS"/>
                <a:cs typeface="Comic Sans MS"/>
              </a:rPr>
              <a:t> de robot </a:t>
            </a:r>
            <a:r>
              <a:rPr lang="en-US" altLang="en-US" sz="2400" dirty="0" err="1">
                <a:latin typeface="Comic Sans MS"/>
                <a:cs typeface="Comic Sans MS"/>
              </a:rPr>
              <a:t>vooruit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laat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rijden</a:t>
            </a:r>
            <a:r>
              <a:rPr lang="en-US" altLang="en-US" sz="2400" dirty="0">
                <a:latin typeface="Comic Sans MS"/>
                <a:cs typeface="Comic Sans MS"/>
              </a:rPr>
              <a:t>. De robot </a:t>
            </a:r>
            <a:r>
              <a:rPr lang="en-US" altLang="en-US" sz="2400" dirty="0" err="1">
                <a:latin typeface="Comic Sans MS"/>
                <a:cs typeface="Comic Sans MS"/>
              </a:rPr>
              <a:t>stopt</a:t>
            </a:r>
            <a:r>
              <a:rPr lang="en-US" altLang="en-US" sz="2400" dirty="0">
                <a:latin typeface="Comic Sans MS"/>
                <a:cs typeface="Comic Sans MS"/>
              </a:rPr>
              <a:t>, </a:t>
            </a:r>
            <a:r>
              <a:rPr lang="en-US" altLang="en-US" sz="2400" dirty="0" err="1">
                <a:latin typeface="Comic Sans MS"/>
                <a:cs typeface="Comic Sans MS"/>
              </a:rPr>
              <a:t>zegt</a:t>
            </a:r>
            <a:r>
              <a:rPr lang="en-US" altLang="en-US" sz="2400" dirty="0">
                <a:latin typeface="Comic Sans MS"/>
                <a:cs typeface="Comic Sans MS"/>
              </a:rPr>
              <a:t> ‘hallo’ en </a:t>
            </a:r>
            <a:r>
              <a:rPr lang="en-US" altLang="en-US" sz="2400" dirty="0" err="1">
                <a:latin typeface="Comic Sans MS"/>
                <a:cs typeface="Comic Sans MS"/>
              </a:rPr>
              <a:t>rijdt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vervolgens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achterwaarts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terug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naar</a:t>
            </a:r>
            <a:r>
              <a:rPr lang="en-US" altLang="en-US" sz="2400" dirty="0">
                <a:latin typeface="Comic Sans MS"/>
                <a:cs typeface="Comic Sans MS"/>
              </a:rPr>
              <a:t> de </a:t>
            </a:r>
            <a:r>
              <a:rPr lang="en-US" altLang="en-US" sz="2400" dirty="0" err="1">
                <a:latin typeface="Comic Sans MS"/>
                <a:cs typeface="Comic Sans MS"/>
              </a:rPr>
              <a:t>beginpositie</a:t>
            </a:r>
            <a:r>
              <a:rPr lang="en-US" altLang="en-US" sz="2400" dirty="0">
                <a:latin typeface="Comic Sans MS"/>
                <a:cs typeface="Comic Sans MS"/>
              </a:rPr>
              <a:t>.</a:t>
            </a: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>
                <a:latin typeface="Comic Sans MS"/>
                <a:cs typeface="Comic Sans MS"/>
              </a:rPr>
              <a:t>Servomotor</a:t>
            </a: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>
                <a:latin typeface="Comic Sans MS"/>
                <a:cs typeface="Comic Sans MS"/>
              </a:rPr>
              <a:t>Een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simpele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oefening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als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kennismaking</a:t>
            </a:r>
            <a:r>
              <a:rPr lang="en-US" altLang="en-US" sz="2400" dirty="0">
                <a:latin typeface="Comic Sans MS"/>
                <a:cs typeface="Comic Sans MS"/>
              </a:rPr>
              <a:t> met de </a:t>
            </a:r>
            <a:r>
              <a:rPr lang="en-US" altLang="en-US" sz="2400" dirty="0" err="1">
                <a:latin typeface="Comic Sans MS"/>
                <a:cs typeface="Comic Sans MS"/>
              </a:rPr>
              <a:t>werkwijze</a:t>
            </a:r>
            <a:r>
              <a:rPr lang="en-US" altLang="en-US" sz="2400" dirty="0">
                <a:latin typeface="Comic Sans MS"/>
                <a:cs typeface="Comic Sans MS"/>
              </a:rPr>
              <a:t>.</a:t>
            </a: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>
                <a:latin typeface="Comic Sans MS"/>
                <a:cs typeface="Comic Sans MS"/>
              </a:rPr>
              <a:t>Duurtijd</a:t>
            </a:r>
            <a:r>
              <a:rPr lang="en-US" altLang="en-US" sz="2400" dirty="0">
                <a:latin typeface="Comic Sans MS"/>
                <a:cs typeface="Comic Sans MS"/>
              </a:rPr>
              <a:t>: 15 </a:t>
            </a:r>
            <a:r>
              <a:rPr lang="en-US" altLang="en-US" sz="2400" dirty="0" err="1">
                <a:latin typeface="Comic Sans MS"/>
                <a:cs typeface="Comic Sans MS"/>
              </a:rPr>
              <a:t>minuten</a:t>
            </a:r>
            <a:endParaRPr lang="nl-NL" alt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3212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28" y="274638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186" y="457200"/>
            <a:ext cx="6113043" cy="1143000"/>
          </a:xfrm>
        </p:spPr>
        <p:txBody>
          <a:bodyPr/>
          <a:lstStyle/>
          <a:p>
            <a:r>
              <a:rPr lang="en-US" sz="4000" dirty="0" err="1" smtClean="0"/>
              <a:t>Opdracht</a:t>
            </a:r>
            <a:r>
              <a:rPr lang="en-US" sz="4000" dirty="0"/>
              <a:t> </a:t>
            </a:r>
            <a:r>
              <a:rPr lang="en-US" sz="4000" dirty="0" smtClean="0"/>
              <a:t>2 </a:t>
            </a:r>
            <a:r>
              <a:rPr lang="en-US" sz="4000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9857" y="1774371"/>
            <a:ext cx="81969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err="1">
                <a:latin typeface="Comic Sans MS"/>
                <a:cs typeface="Comic Sans MS"/>
              </a:rPr>
              <a:t>Schrijf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een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programma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dat</a:t>
            </a:r>
            <a:r>
              <a:rPr lang="en-US" altLang="en-US" sz="2400" dirty="0">
                <a:latin typeface="Comic Sans MS"/>
                <a:cs typeface="Comic Sans MS"/>
              </a:rPr>
              <a:t> de robot </a:t>
            </a:r>
            <a:r>
              <a:rPr lang="en-US" altLang="en-US" sz="2400" dirty="0" err="1">
                <a:latin typeface="Comic Sans MS"/>
                <a:cs typeface="Comic Sans MS"/>
              </a:rPr>
              <a:t>vooruit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laat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rijden</a:t>
            </a:r>
            <a:r>
              <a:rPr lang="en-US" altLang="en-US" sz="2400" dirty="0">
                <a:latin typeface="Comic Sans MS"/>
                <a:cs typeface="Comic Sans MS"/>
              </a:rPr>
              <a:t> tot </a:t>
            </a:r>
            <a:r>
              <a:rPr lang="en-US" altLang="en-US" sz="2400" dirty="0" err="1">
                <a:latin typeface="Comic Sans MS"/>
                <a:cs typeface="Comic Sans MS"/>
              </a:rPr>
              <a:t>tegen</a:t>
            </a:r>
            <a:r>
              <a:rPr lang="en-US" altLang="en-US" sz="2400" dirty="0">
                <a:latin typeface="Comic Sans MS"/>
                <a:cs typeface="Comic Sans MS"/>
              </a:rPr>
              <a:t> het </a:t>
            </a:r>
            <a:r>
              <a:rPr lang="en-US" altLang="en-US" sz="2400" dirty="0" err="1">
                <a:latin typeface="Comic Sans MS"/>
                <a:cs typeface="Comic Sans MS"/>
              </a:rPr>
              <a:t>balletje</a:t>
            </a:r>
            <a:r>
              <a:rPr lang="en-US" altLang="en-US" sz="2400" dirty="0">
                <a:latin typeface="Comic Sans MS"/>
                <a:cs typeface="Comic Sans MS"/>
              </a:rPr>
              <a:t>. De robot </a:t>
            </a:r>
            <a:r>
              <a:rPr lang="en-US" altLang="en-US" sz="2400" dirty="0" err="1">
                <a:latin typeface="Comic Sans MS"/>
                <a:cs typeface="Comic Sans MS"/>
              </a:rPr>
              <a:t>wacht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gedurende</a:t>
            </a:r>
            <a:r>
              <a:rPr lang="en-US" altLang="en-US" sz="2400" dirty="0">
                <a:latin typeface="Comic Sans MS"/>
                <a:cs typeface="Comic Sans MS"/>
              </a:rPr>
              <a:t> 1 </a:t>
            </a:r>
            <a:r>
              <a:rPr lang="en-US" altLang="en-US" sz="2400" dirty="0" err="1">
                <a:latin typeface="Comic Sans MS"/>
                <a:cs typeface="Comic Sans MS"/>
              </a:rPr>
              <a:t>seconde</a:t>
            </a:r>
            <a:r>
              <a:rPr lang="en-US" altLang="en-US" sz="2400" dirty="0">
                <a:latin typeface="Comic Sans MS"/>
                <a:cs typeface="Comic Sans MS"/>
              </a:rPr>
              <a:t>, </a:t>
            </a:r>
            <a:r>
              <a:rPr lang="en-US" altLang="en-US" sz="2400" dirty="0" err="1">
                <a:latin typeface="Comic Sans MS"/>
                <a:cs typeface="Comic Sans MS"/>
              </a:rPr>
              <a:t>grijpt</a:t>
            </a:r>
            <a:r>
              <a:rPr lang="en-US" altLang="en-US" sz="2400" dirty="0">
                <a:latin typeface="Comic Sans MS"/>
                <a:cs typeface="Comic Sans MS"/>
              </a:rPr>
              <a:t> het </a:t>
            </a:r>
            <a:r>
              <a:rPr lang="en-US" altLang="en-US" sz="2400" dirty="0" err="1">
                <a:latin typeface="Comic Sans MS"/>
                <a:cs typeface="Comic Sans MS"/>
              </a:rPr>
              <a:t>balletje</a:t>
            </a:r>
            <a:r>
              <a:rPr lang="en-US" altLang="en-US" sz="2400" dirty="0">
                <a:latin typeface="Comic Sans MS"/>
                <a:cs typeface="Comic Sans MS"/>
              </a:rPr>
              <a:t> en </a:t>
            </a:r>
            <a:r>
              <a:rPr lang="en-US" altLang="en-US" sz="2400" dirty="0" err="1">
                <a:latin typeface="Comic Sans MS"/>
                <a:cs typeface="Comic Sans MS"/>
              </a:rPr>
              <a:t>rijdt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achteruit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naar</a:t>
            </a:r>
            <a:r>
              <a:rPr lang="en-US" altLang="en-US" sz="2400" dirty="0">
                <a:latin typeface="Comic Sans MS"/>
                <a:cs typeface="Comic Sans MS"/>
              </a:rPr>
              <a:t> de </a:t>
            </a:r>
            <a:r>
              <a:rPr lang="en-US" altLang="en-US" sz="2400" dirty="0" err="1">
                <a:latin typeface="Comic Sans MS"/>
                <a:cs typeface="Comic Sans MS"/>
              </a:rPr>
              <a:t>beginpositie</a:t>
            </a:r>
            <a:r>
              <a:rPr lang="en-US" altLang="en-US" sz="2400" dirty="0">
                <a:latin typeface="Comic Sans MS"/>
                <a:cs typeface="Comic Sans MS"/>
              </a:rPr>
              <a:t>.</a:t>
            </a:r>
          </a:p>
          <a:p>
            <a:endParaRPr lang="nl-BE" altLang="en-US" sz="2400" dirty="0">
              <a:latin typeface="Comic Sans MS"/>
              <a:cs typeface="Comic Sans MS"/>
            </a:endParaRP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>
                <a:latin typeface="Comic Sans MS"/>
                <a:cs typeface="Comic Sans MS"/>
              </a:rPr>
              <a:t>Tastsensor</a:t>
            </a:r>
            <a:r>
              <a:rPr lang="en-US" altLang="en-US" sz="2400" dirty="0">
                <a:latin typeface="Comic Sans MS"/>
                <a:cs typeface="Comic Sans MS"/>
              </a:rPr>
              <a:t>, servomotor</a:t>
            </a:r>
          </a:p>
          <a:p>
            <a:endParaRPr lang="nl-BE" altLang="en-US" sz="2400" dirty="0">
              <a:latin typeface="Comic Sans MS"/>
              <a:cs typeface="Comic Sans MS"/>
            </a:endParaRP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>
                <a:latin typeface="Comic Sans MS"/>
                <a:cs typeface="Comic Sans MS"/>
              </a:rPr>
              <a:t>Duurtijd</a:t>
            </a:r>
            <a:r>
              <a:rPr lang="en-US" altLang="en-US" sz="2400" dirty="0">
                <a:latin typeface="Comic Sans MS"/>
                <a:cs typeface="Comic Sans MS"/>
              </a:rPr>
              <a:t>: 15 tot 20 </a:t>
            </a:r>
            <a:r>
              <a:rPr lang="en-US" altLang="en-US" sz="2400" dirty="0" err="1">
                <a:latin typeface="Comic Sans MS"/>
                <a:cs typeface="Comic Sans MS"/>
              </a:rPr>
              <a:t>minuten</a:t>
            </a:r>
            <a:endParaRPr lang="nl-NL" alt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8680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28" y="274638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186" y="457200"/>
            <a:ext cx="6113043" cy="1143000"/>
          </a:xfrm>
        </p:spPr>
        <p:txBody>
          <a:bodyPr/>
          <a:lstStyle/>
          <a:p>
            <a:r>
              <a:rPr lang="en-US" sz="4000" dirty="0" err="1" smtClean="0"/>
              <a:t>Opdracht</a:t>
            </a:r>
            <a:r>
              <a:rPr lang="en-US" sz="4000" dirty="0"/>
              <a:t> </a:t>
            </a:r>
            <a:r>
              <a:rPr lang="en-US" sz="4000" dirty="0" smtClean="0"/>
              <a:t>3 </a:t>
            </a:r>
            <a:r>
              <a:rPr lang="en-US" sz="4000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9857" y="1774371"/>
            <a:ext cx="81969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err="1">
                <a:latin typeface="Comic Sans MS"/>
                <a:cs typeface="Comic Sans MS"/>
              </a:rPr>
              <a:t>Schrijf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een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programma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dat</a:t>
            </a:r>
            <a:r>
              <a:rPr lang="en-US" altLang="en-US" sz="2400" dirty="0">
                <a:latin typeface="Comic Sans MS"/>
                <a:cs typeface="Comic Sans MS"/>
              </a:rPr>
              <a:t> de robot </a:t>
            </a:r>
            <a:r>
              <a:rPr lang="en-US" altLang="en-US" sz="2400" dirty="0" err="1">
                <a:latin typeface="Comic Sans MS"/>
                <a:cs typeface="Comic Sans MS"/>
              </a:rPr>
              <a:t>vooruit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laat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rijden</a:t>
            </a:r>
            <a:r>
              <a:rPr lang="en-US" altLang="en-US" sz="2400" dirty="0">
                <a:latin typeface="Comic Sans MS"/>
                <a:cs typeface="Comic Sans MS"/>
              </a:rPr>
              <a:t> tot </a:t>
            </a:r>
            <a:r>
              <a:rPr lang="en-US" altLang="en-US" sz="2400" dirty="0" err="1">
                <a:latin typeface="Comic Sans MS"/>
                <a:cs typeface="Comic Sans MS"/>
              </a:rPr>
              <a:t>tegen</a:t>
            </a:r>
            <a:r>
              <a:rPr lang="en-US" altLang="en-US" sz="2400" dirty="0">
                <a:latin typeface="Comic Sans MS"/>
                <a:cs typeface="Comic Sans MS"/>
              </a:rPr>
              <a:t> het </a:t>
            </a:r>
            <a:r>
              <a:rPr lang="en-US" altLang="en-US" sz="2400" dirty="0" err="1">
                <a:latin typeface="Comic Sans MS"/>
                <a:cs typeface="Comic Sans MS"/>
              </a:rPr>
              <a:t>balletje</a:t>
            </a:r>
            <a:r>
              <a:rPr lang="en-US" altLang="en-US" sz="2400" dirty="0">
                <a:latin typeface="Comic Sans MS"/>
                <a:cs typeface="Comic Sans MS"/>
              </a:rPr>
              <a:t>. De robot </a:t>
            </a:r>
            <a:r>
              <a:rPr lang="en-US" altLang="en-US" sz="2400" dirty="0" err="1">
                <a:latin typeface="Comic Sans MS"/>
                <a:cs typeface="Comic Sans MS"/>
              </a:rPr>
              <a:t>wacht</a:t>
            </a:r>
            <a:r>
              <a:rPr lang="en-US" altLang="en-US" sz="2400" dirty="0">
                <a:latin typeface="Comic Sans MS"/>
                <a:cs typeface="Comic Sans MS"/>
              </a:rPr>
              <a:t> op </a:t>
            </a:r>
            <a:r>
              <a:rPr lang="en-US" altLang="en-US" sz="2400" dirty="0" err="1">
                <a:latin typeface="Comic Sans MS"/>
                <a:cs typeface="Comic Sans MS"/>
              </a:rPr>
              <a:t>een</a:t>
            </a:r>
            <a:r>
              <a:rPr lang="en-US" altLang="en-US" sz="2400" dirty="0">
                <a:latin typeface="Comic Sans MS"/>
                <a:cs typeface="Comic Sans MS"/>
              </a:rPr>
              <a:t> hard </a:t>
            </a:r>
            <a:r>
              <a:rPr lang="en-US" altLang="en-US" sz="2400" dirty="0" err="1">
                <a:latin typeface="Comic Sans MS"/>
                <a:cs typeface="Comic Sans MS"/>
              </a:rPr>
              <a:t>geluid</a:t>
            </a:r>
            <a:r>
              <a:rPr lang="en-US" altLang="en-US" sz="2400" dirty="0">
                <a:latin typeface="Comic Sans MS"/>
                <a:cs typeface="Comic Sans MS"/>
              </a:rPr>
              <a:t> en </a:t>
            </a:r>
            <a:r>
              <a:rPr lang="en-US" altLang="en-US" sz="2400" dirty="0" err="1">
                <a:latin typeface="Comic Sans MS"/>
                <a:cs typeface="Comic Sans MS"/>
              </a:rPr>
              <a:t>grijpt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dan</a:t>
            </a:r>
            <a:r>
              <a:rPr lang="en-US" altLang="en-US" sz="2400" dirty="0">
                <a:latin typeface="Comic Sans MS"/>
                <a:cs typeface="Comic Sans MS"/>
              </a:rPr>
              <a:t> het </a:t>
            </a:r>
            <a:r>
              <a:rPr lang="en-US" altLang="en-US" sz="2400" dirty="0" err="1">
                <a:latin typeface="Comic Sans MS"/>
                <a:cs typeface="Comic Sans MS"/>
              </a:rPr>
              <a:t>balletje</a:t>
            </a:r>
            <a:r>
              <a:rPr lang="en-US" altLang="en-US" sz="2400" dirty="0">
                <a:latin typeface="Comic Sans MS"/>
                <a:cs typeface="Comic Sans MS"/>
              </a:rPr>
              <a:t>. De robot </a:t>
            </a:r>
            <a:r>
              <a:rPr lang="en-US" altLang="en-US" sz="2400" dirty="0" err="1">
                <a:latin typeface="Comic Sans MS"/>
                <a:cs typeface="Comic Sans MS"/>
              </a:rPr>
              <a:t>maakt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een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draaiende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beweging</a:t>
            </a:r>
            <a:r>
              <a:rPr lang="en-US" altLang="en-US" sz="2400" dirty="0">
                <a:latin typeface="Comic Sans MS"/>
                <a:cs typeface="Comic Sans MS"/>
              </a:rPr>
              <a:t> en </a:t>
            </a:r>
            <a:r>
              <a:rPr lang="en-US" altLang="en-US" sz="2400" dirty="0" err="1">
                <a:latin typeface="Comic Sans MS"/>
                <a:cs typeface="Comic Sans MS"/>
              </a:rPr>
              <a:t>rijdt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dan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voorwaarts</a:t>
            </a:r>
            <a:r>
              <a:rPr lang="en-US" altLang="en-US" sz="2400" dirty="0">
                <a:latin typeface="Comic Sans MS"/>
                <a:cs typeface="Comic Sans MS"/>
              </a:rPr>
              <a:t>. </a:t>
            </a:r>
            <a:r>
              <a:rPr lang="en-US" altLang="en-US" sz="2400" dirty="0" err="1">
                <a:latin typeface="Comic Sans MS"/>
                <a:cs typeface="Comic Sans MS"/>
              </a:rPr>
              <a:t>Als</a:t>
            </a:r>
            <a:r>
              <a:rPr lang="en-US" altLang="en-US" sz="2400" dirty="0">
                <a:latin typeface="Comic Sans MS"/>
                <a:cs typeface="Comic Sans MS"/>
              </a:rPr>
              <a:t> de robot over de </a:t>
            </a:r>
            <a:r>
              <a:rPr lang="en-US" altLang="en-US" sz="2400" dirty="0" err="1">
                <a:latin typeface="Comic Sans MS"/>
                <a:cs typeface="Comic Sans MS"/>
              </a:rPr>
              <a:t>zwarte</a:t>
            </a:r>
            <a:r>
              <a:rPr lang="en-US" altLang="en-US" sz="2400" dirty="0">
                <a:latin typeface="Comic Sans MS"/>
                <a:cs typeface="Comic Sans MS"/>
              </a:rPr>
              <a:t> band </a:t>
            </a:r>
            <a:r>
              <a:rPr lang="en-US" altLang="en-US" sz="2400" dirty="0" err="1">
                <a:latin typeface="Comic Sans MS"/>
                <a:cs typeface="Comic Sans MS"/>
              </a:rPr>
              <a:t>rijdt</a:t>
            </a:r>
            <a:r>
              <a:rPr lang="en-US" altLang="en-US" sz="2400" dirty="0">
                <a:latin typeface="Comic Sans MS"/>
                <a:cs typeface="Comic Sans MS"/>
              </a:rPr>
              <a:t>, </a:t>
            </a:r>
            <a:r>
              <a:rPr lang="en-US" altLang="en-US" sz="2400" dirty="0" err="1">
                <a:latin typeface="Comic Sans MS"/>
                <a:cs typeface="Comic Sans MS"/>
              </a:rPr>
              <a:t>stopt</a:t>
            </a:r>
            <a:r>
              <a:rPr lang="en-US" altLang="en-US" sz="2400" dirty="0">
                <a:latin typeface="Comic Sans MS"/>
                <a:cs typeface="Comic Sans MS"/>
              </a:rPr>
              <a:t> de robot en </a:t>
            </a:r>
            <a:r>
              <a:rPr lang="en-US" altLang="en-US" sz="2400" dirty="0" err="1">
                <a:latin typeface="Comic Sans MS"/>
                <a:cs typeface="Comic Sans MS"/>
              </a:rPr>
              <a:t>laat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deze</a:t>
            </a:r>
            <a:r>
              <a:rPr lang="en-US" altLang="en-US" sz="2400" dirty="0">
                <a:latin typeface="Comic Sans MS"/>
                <a:cs typeface="Comic Sans MS"/>
              </a:rPr>
              <a:t> het </a:t>
            </a:r>
            <a:r>
              <a:rPr lang="en-US" altLang="en-US" sz="2400" dirty="0" err="1">
                <a:latin typeface="Comic Sans MS"/>
                <a:cs typeface="Comic Sans MS"/>
              </a:rPr>
              <a:t>balletje</a:t>
            </a:r>
            <a:r>
              <a:rPr lang="en-US" altLang="en-US" sz="2400" dirty="0">
                <a:latin typeface="Comic Sans MS"/>
                <a:cs typeface="Comic Sans MS"/>
              </a:rPr>
              <a:t> los.</a:t>
            </a: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>
                <a:latin typeface="Comic Sans MS"/>
                <a:cs typeface="Comic Sans MS"/>
              </a:rPr>
              <a:t>Als</a:t>
            </a:r>
            <a:r>
              <a:rPr lang="en-US" altLang="en-US" sz="2400" dirty="0">
                <a:latin typeface="Comic Sans MS"/>
                <a:cs typeface="Comic Sans MS"/>
              </a:rPr>
              <a:t> de </a:t>
            </a:r>
            <a:r>
              <a:rPr lang="en-US" altLang="en-US" sz="2400" dirty="0" err="1">
                <a:latin typeface="Comic Sans MS"/>
                <a:cs typeface="Comic Sans MS"/>
              </a:rPr>
              <a:t>lichtwaarde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niet</a:t>
            </a:r>
            <a:r>
              <a:rPr lang="en-US" altLang="en-US" sz="2400" dirty="0">
                <a:latin typeface="Comic Sans MS"/>
                <a:cs typeface="Comic Sans MS"/>
              </a:rPr>
              <a:t> correct is, </a:t>
            </a:r>
            <a:r>
              <a:rPr lang="en-US" altLang="en-US" sz="2400" dirty="0" err="1">
                <a:latin typeface="Comic Sans MS"/>
                <a:cs typeface="Comic Sans MS"/>
              </a:rPr>
              <a:t>stopt</a:t>
            </a:r>
            <a:r>
              <a:rPr lang="en-US" altLang="en-US" sz="2400" dirty="0">
                <a:latin typeface="Comic Sans MS"/>
                <a:cs typeface="Comic Sans MS"/>
              </a:rPr>
              <a:t> de robot </a:t>
            </a:r>
            <a:r>
              <a:rPr lang="en-US" altLang="en-US" sz="2400" dirty="0" err="1">
                <a:latin typeface="Comic Sans MS"/>
                <a:cs typeface="Comic Sans MS"/>
              </a:rPr>
              <a:t>niet</a:t>
            </a:r>
            <a:r>
              <a:rPr lang="en-US" altLang="en-US" sz="2400" dirty="0">
                <a:latin typeface="Comic Sans MS"/>
                <a:cs typeface="Comic Sans MS"/>
              </a:rPr>
              <a:t>!!</a:t>
            </a: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>
                <a:latin typeface="Comic Sans MS"/>
                <a:cs typeface="Comic Sans MS"/>
              </a:rPr>
              <a:t>Tastsensor</a:t>
            </a:r>
            <a:r>
              <a:rPr lang="en-US" altLang="en-US" sz="2400" dirty="0">
                <a:latin typeface="Comic Sans MS"/>
                <a:cs typeface="Comic Sans MS"/>
              </a:rPr>
              <a:t>, </a:t>
            </a:r>
            <a:r>
              <a:rPr lang="en-US" altLang="en-US" sz="2400" dirty="0" err="1">
                <a:latin typeface="Comic Sans MS"/>
                <a:cs typeface="Comic Sans MS"/>
              </a:rPr>
              <a:t>geluidssensor</a:t>
            </a:r>
            <a:r>
              <a:rPr lang="en-US" altLang="en-US" sz="2400" dirty="0">
                <a:latin typeface="Comic Sans MS"/>
                <a:cs typeface="Comic Sans MS"/>
              </a:rPr>
              <a:t>, </a:t>
            </a:r>
            <a:r>
              <a:rPr lang="en-US" altLang="en-US" sz="2400" dirty="0" err="1">
                <a:latin typeface="Comic Sans MS"/>
                <a:cs typeface="Comic Sans MS"/>
              </a:rPr>
              <a:t>lichtsensor</a:t>
            </a:r>
            <a:r>
              <a:rPr lang="en-US" altLang="en-US" sz="2400" dirty="0">
                <a:latin typeface="Comic Sans MS"/>
                <a:cs typeface="Comic Sans MS"/>
              </a:rPr>
              <a:t>, servomotor</a:t>
            </a: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>
                <a:latin typeface="Comic Sans MS"/>
                <a:cs typeface="Comic Sans MS"/>
              </a:rPr>
              <a:t>Duurtijd</a:t>
            </a:r>
            <a:r>
              <a:rPr lang="en-US" altLang="en-US" sz="2400" dirty="0">
                <a:latin typeface="Comic Sans MS"/>
                <a:cs typeface="Comic Sans MS"/>
              </a:rPr>
              <a:t>: 20 </a:t>
            </a:r>
            <a:r>
              <a:rPr lang="en-US" altLang="en-US" sz="2400" dirty="0" err="1">
                <a:latin typeface="Comic Sans MS"/>
                <a:cs typeface="Comic Sans MS"/>
              </a:rPr>
              <a:t>minuten</a:t>
            </a:r>
            <a:endParaRPr lang="nl-NL" alt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9719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28" y="274638"/>
            <a:ext cx="963205" cy="85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186" y="457200"/>
            <a:ext cx="6113043" cy="1143000"/>
          </a:xfrm>
        </p:spPr>
        <p:txBody>
          <a:bodyPr/>
          <a:lstStyle/>
          <a:p>
            <a:r>
              <a:rPr lang="en-US" sz="4000" dirty="0" err="1" smtClean="0"/>
              <a:t>Opdracht</a:t>
            </a:r>
            <a:r>
              <a:rPr lang="en-US" sz="4000" dirty="0"/>
              <a:t> </a:t>
            </a:r>
            <a:r>
              <a:rPr lang="en-US" sz="4000" dirty="0" smtClean="0"/>
              <a:t>4 </a:t>
            </a:r>
            <a:r>
              <a:rPr lang="en-US" sz="4000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9857" y="1600200"/>
            <a:ext cx="8196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err="1">
                <a:latin typeface="Comic Sans MS"/>
                <a:cs typeface="Comic Sans MS"/>
              </a:rPr>
              <a:t>Schrijf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een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err="1">
                <a:latin typeface="Comic Sans MS"/>
                <a:cs typeface="Comic Sans MS"/>
              </a:rPr>
              <a:t>programma</a:t>
            </a:r>
            <a:r>
              <a:rPr lang="en-US" altLang="en-US" sz="2400" dirty="0">
                <a:latin typeface="Comic Sans MS"/>
                <a:cs typeface="Comic Sans MS"/>
              </a:rPr>
              <a:t> </a:t>
            </a:r>
            <a:r>
              <a:rPr lang="en-US" altLang="en-US" sz="2400" dirty="0" smtClean="0">
                <a:latin typeface="Comic Sans MS"/>
                <a:cs typeface="Comic Sans MS"/>
              </a:rPr>
              <a:t>die de robot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vooruit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laat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rijden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naar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een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muur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tegen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een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snelheid</a:t>
            </a:r>
            <a:r>
              <a:rPr lang="en-US" altLang="en-US" sz="2400" dirty="0" smtClean="0">
                <a:latin typeface="Comic Sans MS"/>
                <a:cs typeface="Comic Sans MS"/>
              </a:rPr>
              <a:t> die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afhankelijk</a:t>
            </a:r>
            <a:r>
              <a:rPr lang="en-US" altLang="en-US" sz="2400" dirty="0" smtClean="0">
                <a:latin typeface="Comic Sans MS"/>
                <a:cs typeface="Comic Sans MS"/>
              </a:rPr>
              <a:t> is van de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afstand</a:t>
            </a:r>
            <a:r>
              <a:rPr lang="en-US" altLang="en-US" sz="2400" dirty="0" smtClean="0">
                <a:latin typeface="Comic Sans MS"/>
                <a:cs typeface="Comic Sans MS"/>
              </a:rPr>
              <a:t> tot de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muur</a:t>
            </a:r>
            <a:r>
              <a:rPr lang="en-US" altLang="en-US" sz="2400" dirty="0" smtClean="0">
                <a:latin typeface="Comic Sans MS"/>
                <a:cs typeface="Comic Sans MS"/>
              </a:rPr>
              <a:t> ( hoe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dichter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naar</a:t>
            </a:r>
            <a:r>
              <a:rPr lang="en-US" altLang="en-US" sz="2400" dirty="0" smtClean="0">
                <a:latin typeface="Comic Sans MS"/>
                <a:cs typeface="Comic Sans MS"/>
              </a:rPr>
              <a:t> de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muur</a:t>
            </a:r>
            <a:r>
              <a:rPr lang="en-US" altLang="en-US" sz="2400" dirty="0" smtClean="0">
                <a:latin typeface="Comic Sans MS"/>
                <a:cs typeface="Comic Sans MS"/>
              </a:rPr>
              <a:t> hoe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trager</a:t>
            </a:r>
            <a:r>
              <a:rPr lang="en-US" altLang="en-US" sz="2400" dirty="0" smtClean="0">
                <a:latin typeface="Comic Sans MS"/>
                <a:cs typeface="Comic Sans MS"/>
              </a:rPr>
              <a:t> de robot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rijdt</a:t>
            </a:r>
            <a:r>
              <a:rPr lang="en-US" altLang="en-US" sz="2400" dirty="0" smtClean="0">
                <a:latin typeface="Comic Sans MS"/>
                <a:cs typeface="Comic Sans MS"/>
              </a:rPr>
              <a:t> ). De robot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stopt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als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hij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dichter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dan</a:t>
            </a:r>
            <a:r>
              <a:rPr lang="en-US" altLang="en-US" sz="2400" dirty="0" smtClean="0">
                <a:latin typeface="Comic Sans MS"/>
                <a:cs typeface="Comic Sans MS"/>
              </a:rPr>
              <a:t> 10 cm van de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muur</a:t>
            </a:r>
            <a:r>
              <a:rPr lang="en-US" altLang="en-US" sz="2400" dirty="0" smtClean="0">
                <a:latin typeface="Comic Sans MS"/>
                <a:cs typeface="Comic Sans MS"/>
              </a:rPr>
              <a:t>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genaderd</a:t>
            </a:r>
            <a:r>
              <a:rPr lang="en-US" altLang="en-US" sz="2400" dirty="0" smtClean="0">
                <a:latin typeface="Comic Sans MS"/>
                <a:cs typeface="Comic Sans MS"/>
              </a:rPr>
              <a:t> is. </a:t>
            </a:r>
            <a:endParaRPr lang="en-US" altLang="en-US" sz="2400" dirty="0">
              <a:latin typeface="Comic Sans MS"/>
              <a:cs typeface="Comic Sans MS"/>
            </a:endParaRPr>
          </a:p>
          <a:p>
            <a:endParaRPr lang="en-US" altLang="en-US" sz="2400" dirty="0">
              <a:latin typeface="Comic Sans MS"/>
              <a:cs typeface="Comic Sans MS"/>
            </a:endParaRPr>
          </a:p>
          <a:p>
            <a:r>
              <a:rPr lang="en-US" altLang="en-US" sz="2400" dirty="0" err="1" smtClean="0">
                <a:latin typeface="Comic Sans MS"/>
                <a:cs typeface="Comic Sans MS"/>
              </a:rPr>
              <a:t>Herhaling</a:t>
            </a:r>
            <a:r>
              <a:rPr lang="en-US" altLang="en-US" sz="2400" dirty="0" smtClean="0">
                <a:latin typeface="Comic Sans MS"/>
                <a:cs typeface="Comic Sans MS"/>
              </a:rPr>
              <a:t> / </a:t>
            </a:r>
            <a:r>
              <a:rPr lang="en-US" altLang="en-US" sz="2400" dirty="0" err="1" smtClean="0">
                <a:latin typeface="Comic Sans MS"/>
                <a:cs typeface="Comic Sans MS"/>
              </a:rPr>
              <a:t>Schakeloptie</a:t>
            </a:r>
            <a:endParaRPr lang="en-US" altLang="en-US" sz="2400" dirty="0">
              <a:latin typeface="Comic Sans MS"/>
              <a:cs typeface="Comic Sans MS"/>
            </a:endParaRPr>
          </a:p>
          <a:p>
            <a:endParaRPr lang="en-US" alt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8680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Devoxx4Kids-pptx-template.potx</Template>
  <TotalTime>268</TotalTime>
  <Words>446</Words>
  <Application>Microsoft Macintosh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Devoxx4Kids-pptx-template</vt:lpstr>
      <vt:lpstr>Lego Mindstorm</vt:lpstr>
      <vt:lpstr>Waaruit bestaat je  robot ?</vt:lpstr>
      <vt:lpstr>Geïnstalleerde  Sensoren</vt:lpstr>
      <vt:lpstr>De Lego Mindstorms Programmeren? </vt:lpstr>
      <vt:lpstr>Afspraken</vt:lpstr>
      <vt:lpstr>Opdracht 1 : </vt:lpstr>
      <vt:lpstr>Opdracht 2 : </vt:lpstr>
      <vt:lpstr>Opdracht 3 : </vt:lpstr>
      <vt:lpstr>Opdracht 4 : </vt:lpstr>
      <vt:lpstr>Opdracht 4 : </vt:lpstr>
      <vt:lpstr>Opdracht 5 : 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Daniel De Luca</cp:lastModifiedBy>
  <cp:revision>37</cp:revision>
  <dcterms:created xsi:type="dcterms:W3CDTF">2012-11-17T11:43:16Z</dcterms:created>
  <dcterms:modified xsi:type="dcterms:W3CDTF">2013-11-26T09:14:25Z</dcterms:modified>
  <cp:category/>
</cp:coreProperties>
</file>