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on</a:t>
            </a:r>
            <a:r>
              <a:rPr lang="en-US" baseline="0" dirty="0" smtClean="0"/>
              <a:t> NAO the </a:t>
            </a:r>
            <a:r>
              <a:rPr lang="en-US" baseline="0" dirty="0" err="1" smtClean="0"/>
              <a:t>presentation.crg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Choregraphe</a:t>
            </a:r>
            <a:r>
              <a:rPr lang="en-US" baseline="0" dirty="0" smtClean="0"/>
              <a:t> project, make sure the translation in your language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42982"/>
            <a:ext cx="241701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47048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199" y="6356350"/>
            <a:ext cx="249722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40364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3037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Relationship Id="rId7" Type="http://schemas.openxmlformats.org/officeDocument/2006/relationships/image" Target="../media/image16.jpg"/><Relationship Id="rId8" Type="http://schemas.openxmlformats.org/officeDocument/2006/relationships/image" Target="../media/image35.jpg"/><Relationship Id="rId9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Nao/Choregraphe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9384"/>
            <a:ext cx="6400800" cy="1487365"/>
          </a:xfrm>
        </p:spPr>
        <p:txBody>
          <a:bodyPr/>
          <a:lstStyle/>
          <a:p>
            <a:r>
              <a:rPr lang="en-US" dirty="0" smtClean="0"/>
              <a:t>Programming a humanoid robot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04" y="3927922"/>
            <a:ext cx="5195212" cy="23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17_08_13_18_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04" y="4307733"/>
            <a:ext cx="13716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570"/>
            <a:ext cx="8229600" cy="451059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the color of the eyes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Raise NAO’s right hand </a:t>
            </a:r>
            <a:r>
              <a:rPr lang="en-US" sz="2800" dirty="0" smtClean="0"/>
              <a:t>(</a:t>
            </a:r>
            <a:r>
              <a:rPr lang="en-US" sz="2800" dirty="0" err="1" smtClean="0"/>
              <a:t>librairy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Box :</a:t>
            </a:r>
            <a:r>
              <a:rPr lang="en-US" sz="2400" dirty="0" smtClean="0">
                <a:solidFill>
                  <a:srgbClr val="FF6600"/>
                </a:solidFill>
              </a:rPr>
              <a:t> Raise Right Hand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Make NAO speak with the </a:t>
            </a:r>
            <a:r>
              <a:rPr lang="en-US" dirty="0" smtClean="0">
                <a:solidFill>
                  <a:srgbClr val="FF6600"/>
                </a:solidFill>
              </a:rPr>
              <a:t>Say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NAO must ask for the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NAO asks where he should place the ball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nex</a:t>
            </a:r>
            <a:r>
              <a:rPr lang="en-US" sz="2000" dirty="0" smtClean="0"/>
              <a:t> box</a:t>
            </a:r>
          </a:p>
          <a:p>
            <a:pPr lvl="2"/>
            <a:r>
              <a:rPr lang="en-US" sz="1800" dirty="0" smtClean="0"/>
              <a:t>Type : </a:t>
            </a:r>
            <a:r>
              <a:rPr lang="en-US" sz="1800" dirty="0" smtClean="0">
                <a:solidFill>
                  <a:srgbClr val="FF6600"/>
                </a:solidFill>
              </a:rPr>
              <a:t>Flow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a </a:t>
            </a:r>
            <a:r>
              <a:rPr lang="en-US" sz="2000" dirty="0" smtClean="0">
                <a:solidFill>
                  <a:srgbClr val="FF6600"/>
                </a:solidFill>
              </a:rPr>
              <a:t>Choice </a:t>
            </a:r>
            <a:r>
              <a:rPr lang="en-US" sz="2000" dirty="0" smtClean="0"/>
              <a:t>box </a:t>
            </a:r>
            <a:endParaRPr lang="en-US" sz="2000" dirty="0" smtClean="0">
              <a:solidFill>
                <a:srgbClr val="FF6600"/>
              </a:solidFill>
            </a:endParaRPr>
          </a:p>
          <a:p>
            <a:pPr lvl="2"/>
            <a:r>
              <a:rPr lang="en-US" sz="1800" dirty="0" smtClean="0"/>
              <a:t>Edit the output of the box</a:t>
            </a:r>
          </a:p>
          <a:p>
            <a:pPr lvl="3"/>
            <a:r>
              <a:rPr lang="en-US" sz="1600" dirty="0" smtClean="0"/>
              <a:t>Rename the </a:t>
            </a:r>
            <a:r>
              <a:rPr lang="en-US" sz="1600" dirty="0" smtClean="0">
                <a:solidFill>
                  <a:srgbClr val="FF6600"/>
                </a:solidFill>
              </a:rPr>
              <a:t>output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3366FF"/>
                </a:solidFill>
              </a:rPr>
              <a:t>answer </a:t>
            </a:r>
            <a:r>
              <a:rPr lang="en-US" sz="1600" dirty="0" smtClean="0"/>
              <a:t>into </a:t>
            </a:r>
            <a:r>
              <a:rPr lang="en-US" sz="1600" dirty="0" smtClean="0">
                <a:solidFill>
                  <a:srgbClr val="FFD70B"/>
                </a:solidFill>
              </a:rPr>
              <a:t>answer1</a:t>
            </a:r>
          </a:p>
          <a:p>
            <a:pPr lvl="4"/>
            <a:r>
              <a:rPr lang="en-US" sz="1600" dirty="0" smtClean="0"/>
              <a:t>Type : </a:t>
            </a:r>
            <a:r>
              <a:rPr lang="en-US" sz="1600" dirty="0" smtClean="0">
                <a:solidFill>
                  <a:srgbClr val="FF6600"/>
                </a:solidFill>
              </a:rPr>
              <a:t>Number 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en-US" sz="1600" dirty="0" smtClean="0"/>
              <a:t>Naturel : </a:t>
            </a:r>
            <a:r>
              <a:rPr lang="en-US" sz="1600" dirty="0" smtClean="0">
                <a:solidFill>
                  <a:srgbClr val="FF6600"/>
                </a:solidFill>
              </a:rPr>
              <a:t>Punctual</a:t>
            </a:r>
          </a:p>
          <a:p>
            <a:pPr lvl="3"/>
            <a:r>
              <a:rPr lang="en-US" sz="1600" dirty="0" smtClean="0"/>
              <a:t>Add a second </a:t>
            </a:r>
            <a:r>
              <a:rPr lang="en-US" sz="1600" dirty="0" smtClean="0">
                <a:solidFill>
                  <a:srgbClr val="FF6600"/>
                </a:solidFill>
              </a:rPr>
              <a:t>output : </a:t>
            </a:r>
            <a:r>
              <a:rPr lang="en-US" sz="1600" dirty="0" smtClean="0">
                <a:solidFill>
                  <a:srgbClr val="FFD70B"/>
                </a:solidFill>
              </a:rPr>
              <a:t>answer2</a:t>
            </a:r>
          </a:p>
          <a:p>
            <a:pPr lvl="4"/>
            <a:r>
              <a:rPr lang="en-US" sz="1600" dirty="0" smtClean="0"/>
              <a:t>Type : </a:t>
            </a:r>
            <a:r>
              <a:rPr lang="en-US" sz="1600" dirty="0" smtClean="0">
                <a:solidFill>
                  <a:srgbClr val="FF6600"/>
                </a:solidFill>
              </a:rPr>
              <a:t>Number 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en-US" sz="1600" dirty="0" smtClean="0"/>
              <a:t>Naturel : </a:t>
            </a:r>
            <a:r>
              <a:rPr lang="en-US" sz="1600" dirty="0" smtClean="0">
                <a:solidFill>
                  <a:srgbClr val="FF6600"/>
                </a:solidFill>
              </a:rPr>
              <a:t>Punctual</a:t>
            </a:r>
          </a:p>
          <a:p>
            <a:pPr lvl="2"/>
            <a:r>
              <a:rPr lang="en-US" sz="1800" dirty="0" smtClean="0"/>
              <a:t>Double-click </a:t>
            </a:r>
            <a:r>
              <a:rPr lang="en-US" sz="2000" dirty="0" smtClean="0"/>
              <a:t>on the box to enter the question and the answers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Make NAO repeat the answer you gave him</a:t>
            </a:r>
          </a:p>
          <a:p>
            <a:pPr lvl="4"/>
            <a:endParaRPr lang="en-US" sz="1800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7_08_13_18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93197"/>
            <a:ext cx="1612900" cy="1371600"/>
          </a:xfrm>
          <a:prstGeom prst="rect">
            <a:avLst/>
          </a:prstGeom>
        </p:spPr>
      </p:pic>
      <p:pic>
        <p:nvPicPr>
          <p:cNvPr id="8" name="Picture 7" descr="Screenshot_17_08_13_18_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64797"/>
            <a:ext cx="1435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NAO lower his arm and close his hand</a:t>
            </a:r>
          </a:p>
          <a:p>
            <a:pPr lvl="1"/>
            <a:r>
              <a:rPr lang="en-US" sz="2000" dirty="0" smtClean="0"/>
              <a:t>Go back to root plane.</a:t>
            </a:r>
          </a:p>
          <a:p>
            <a:pPr lvl="1"/>
            <a:r>
              <a:rPr lang="en-US" sz="2000" dirty="0" smtClean="0"/>
              <a:t>Add a </a:t>
            </a:r>
            <a:r>
              <a:rPr lang="en-US" sz="2000" dirty="0" smtClean="0">
                <a:solidFill>
                  <a:srgbClr val="FF6600"/>
                </a:solidFill>
              </a:rPr>
              <a:t>Close Right Hand </a:t>
            </a:r>
            <a:r>
              <a:rPr lang="en-US" sz="2000" dirty="0" smtClean="0"/>
              <a:t>box</a:t>
            </a:r>
            <a:endParaRPr lang="en-US" sz="2000" dirty="0" smtClean="0">
              <a:solidFill>
                <a:srgbClr val="FF6600"/>
              </a:solidFill>
            </a:endParaRPr>
          </a:p>
          <a:p>
            <a:pPr lvl="2"/>
            <a:r>
              <a:rPr lang="en-US" sz="1800" dirty="0" smtClean="0"/>
              <a:t>Link both </a:t>
            </a:r>
            <a:r>
              <a:rPr lang="en-US" sz="2000" dirty="0" smtClean="0">
                <a:solidFill>
                  <a:srgbClr val="FF6600"/>
                </a:solidFill>
              </a:rPr>
              <a:t>outputs </a:t>
            </a:r>
            <a:r>
              <a:rPr lang="en-US" sz="2000" dirty="0" smtClean="0"/>
              <a:t>to the box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24_08_13_10_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77" y="3120447"/>
            <a:ext cx="1422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NAO looks for the right place where to drop the ball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Turns his head</a:t>
            </a:r>
            <a:endParaRPr lang="en-US" dirty="0" smtClean="0"/>
          </a:p>
          <a:p>
            <a:pPr lvl="1"/>
            <a:r>
              <a:rPr lang="en-US" dirty="0" smtClean="0"/>
              <a:t>Looks for the right </a:t>
            </a:r>
            <a:r>
              <a:rPr lang="en-US" dirty="0" smtClean="0">
                <a:solidFill>
                  <a:srgbClr val="FF6600"/>
                </a:solidFill>
              </a:rPr>
              <a:t>NAOMARK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Says </a:t>
            </a:r>
            <a:r>
              <a:rPr lang="en-US" dirty="0" smtClean="0">
                <a:solidFill>
                  <a:srgbClr val="000000"/>
                </a:solidFill>
              </a:rPr>
              <a:t>he found the right place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Says </a:t>
            </a:r>
            <a:r>
              <a:rPr lang="en-US" dirty="0" smtClean="0">
                <a:solidFill>
                  <a:srgbClr val="000000"/>
                </a:solidFill>
              </a:rPr>
              <a:t>he hasn’t find the right place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the main place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name : </a:t>
            </a:r>
            <a:r>
              <a:rPr lang="en-US" dirty="0" smtClean="0">
                <a:solidFill>
                  <a:srgbClr val="FF6600"/>
                </a:solidFill>
              </a:rPr>
              <a:t>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Add 1 </a:t>
            </a:r>
            <a:r>
              <a:rPr lang="en-US" dirty="0" smtClean="0">
                <a:solidFill>
                  <a:srgbClr val="FF6600"/>
                </a:solidFill>
              </a:rPr>
              <a:t>output</a:t>
            </a:r>
            <a:endParaRPr lang="en-US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Double-click on the new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 the        (top right corner)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the output : Found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3" y="4124927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sz="2800" dirty="0" smtClean="0"/>
              <a:t>In the new box, add: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Center Head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Move Head Left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Move Head Right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6600"/>
                </a:solidFill>
              </a:rPr>
              <a:t>IF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Two </a:t>
            </a:r>
            <a:r>
              <a:rPr lang="en-US" sz="2400" dirty="0" smtClean="0">
                <a:solidFill>
                  <a:srgbClr val="FF6600"/>
                </a:solidFill>
              </a:rPr>
              <a:t>Say </a:t>
            </a:r>
            <a:r>
              <a:rPr lang="en-US" sz="2400" dirty="0" smtClean="0"/>
              <a:t>boxes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Three </a:t>
            </a:r>
            <a:r>
              <a:rPr lang="en-US" sz="2400" dirty="0" smtClean="0">
                <a:solidFill>
                  <a:srgbClr val="FF6600"/>
                </a:solidFill>
              </a:rPr>
              <a:t>Wait </a:t>
            </a:r>
            <a:r>
              <a:rPr lang="en-US" sz="2000" dirty="0" smtClean="0"/>
              <a:t>boxes </a:t>
            </a:r>
            <a:r>
              <a:rPr lang="en-US" sz="2000" dirty="0" smtClean="0">
                <a:solidFill>
                  <a:srgbClr val="000000"/>
                </a:solidFill>
              </a:rPr>
              <a:t>(Change timeout to 4,000000)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24_08_13_11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" y="5367449"/>
            <a:ext cx="1104900" cy="901700"/>
          </a:xfrm>
          <a:prstGeom prst="rect">
            <a:avLst/>
          </a:prstGeom>
        </p:spPr>
      </p:pic>
      <p:pic>
        <p:nvPicPr>
          <p:cNvPr id="7" name="Picture 6" descr="Screenshot_24_08_13_11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85" y="5367449"/>
            <a:ext cx="1130300" cy="1054100"/>
          </a:xfrm>
          <a:prstGeom prst="rect">
            <a:avLst/>
          </a:prstGeom>
        </p:spPr>
      </p:pic>
      <p:pic>
        <p:nvPicPr>
          <p:cNvPr id="8" name="Picture 7" descr="Screenshot_24_08_13_11_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5" y="5316649"/>
            <a:ext cx="1092200" cy="1028700"/>
          </a:xfrm>
          <a:prstGeom prst="rect">
            <a:avLst/>
          </a:prstGeom>
        </p:spPr>
      </p:pic>
      <p:pic>
        <p:nvPicPr>
          <p:cNvPr id="10" name="Picture 9" descr="Screenshot_24_08_13_11_0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85" y="5342049"/>
            <a:ext cx="1104900" cy="977900"/>
          </a:xfrm>
          <a:prstGeom prst="rect">
            <a:avLst/>
          </a:prstGeom>
        </p:spPr>
      </p:pic>
      <p:pic>
        <p:nvPicPr>
          <p:cNvPr id="11" name="Picture 10" descr="Screenshot_24_08_13_11_1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85" y="5265849"/>
            <a:ext cx="1117600" cy="1054100"/>
          </a:xfrm>
          <a:prstGeom prst="rect">
            <a:avLst/>
          </a:prstGeom>
        </p:spPr>
      </p:pic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2" y="5215049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96" y="5265849"/>
            <a:ext cx="876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4"/>
            </a:pPr>
            <a:r>
              <a:rPr lang="en-US" dirty="0" smtClean="0"/>
              <a:t>Connect the starting input of </a:t>
            </a:r>
            <a:r>
              <a:rPr lang="en-US" dirty="0" smtClean="0">
                <a:solidFill>
                  <a:srgbClr val="FF6600"/>
                </a:solidFill>
              </a:rPr>
              <a:t>Research</a:t>
            </a:r>
            <a:r>
              <a:rPr lang="en-US" dirty="0" smtClean="0"/>
              <a:t> box to: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Center Head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6600"/>
                </a:solidFill>
              </a:rPr>
              <a:t>NAOMark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6600"/>
                </a:solidFill>
              </a:rPr>
              <a:t>wait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571500" lvl="1" indent="-514350">
              <a:buFont typeface="+mj-lt"/>
              <a:buAutoNum type="arabicPeriod" startAt="4"/>
            </a:pPr>
            <a:r>
              <a:rPr lang="en-US" dirty="0" smtClean="0"/>
              <a:t>Make NAO’s head turn from left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6600"/>
                </a:solidFill>
              </a:rPr>
              <a:t>Move Head Left</a:t>
            </a:r>
            <a:r>
              <a:rPr lang="en-US" sz="2400" dirty="0" smtClean="0"/>
              <a:t>) </a:t>
            </a:r>
            <a:r>
              <a:rPr lang="en-US" dirty="0" smtClean="0"/>
              <a:t>to right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6600"/>
                </a:solidFill>
              </a:rPr>
              <a:t>Move Head Right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marL="571500" lvl="1" indent="-51435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</a:rPr>
              <a:t>Connect the </a:t>
            </a:r>
            <a:r>
              <a:rPr lang="en-US" sz="2400" dirty="0" err="1" smtClean="0">
                <a:solidFill>
                  <a:srgbClr val="000000"/>
                </a:solidFill>
              </a:rPr>
              <a:t>NAOMark</a:t>
            </a:r>
            <a:r>
              <a:rPr lang="en-US" sz="2400" dirty="0" smtClean="0">
                <a:solidFill>
                  <a:srgbClr val="000000"/>
                </a:solidFill>
              </a:rPr>
              <a:t> to the IF box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Configure the IF box : 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Condition Operator : </a:t>
            </a:r>
            <a:r>
              <a:rPr lang="en-US" sz="1600" dirty="0" smtClean="0">
                <a:solidFill>
                  <a:srgbClr val="FF6600"/>
                </a:solidFill>
              </a:rPr>
              <a:t>=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Value to compare : </a:t>
            </a:r>
            <a:r>
              <a:rPr lang="en-US" sz="1600" dirty="0" smtClean="0">
                <a:solidFill>
                  <a:srgbClr val="FF6600"/>
                </a:solidFill>
              </a:rPr>
              <a:t>68</a:t>
            </a:r>
          </a:p>
          <a:p>
            <a:pPr marL="971550" lvl="2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7"/>
            </a:pPr>
            <a:r>
              <a:rPr lang="en-US" dirty="0" err="1" smtClean="0"/>
              <a:t>Conect</a:t>
            </a:r>
            <a:r>
              <a:rPr lang="en-US" dirty="0" smtClean="0"/>
              <a:t> the out</a:t>
            </a:r>
            <a:r>
              <a:rPr lang="en-US" sz="2400" dirty="0" smtClean="0">
                <a:solidFill>
                  <a:srgbClr val="000000"/>
                </a:solidFill>
              </a:rPr>
              <a:t>put </a:t>
            </a:r>
            <a:r>
              <a:rPr lang="en-US" sz="2400" dirty="0" err="1" smtClean="0">
                <a:solidFill>
                  <a:srgbClr val="FF6600"/>
                </a:solidFill>
              </a:rPr>
              <a:t>output_then</a:t>
            </a:r>
            <a:r>
              <a:rPr lang="en-US" sz="2400" dirty="0" smtClean="0">
                <a:solidFill>
                  <a:srgbClr val="000000"/>
                </a:solidFill>
              </a:rPr>
              <a:t> of the </a:t>
            </a:r>
            <a:r>
              <a:rPr lang="en-US" sz="2400" dirty="0" smtClean="0">
                <a:solidFill>
                  <a:srgbClr val="FF6600"/>
                </a:solidFill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 box to the </a:t>
            </a:r>
            <a:r>
              <a:rPr lang="en-US" sz="2400" dirty="0" smtClean="0">
                <a:solidFill>
                  <a:srgbClr val="FF6600"/>
                </a:solidFill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</a:rPr>
              <a:t> :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onStop</a:t>
            </a:r>
            <a:r>
              <a:rPr lang="en-US" dirty="0" smtClean="0">
                <a:solidFill>
                  <a:srgbClr val="000000"/>
                </a:solidFill>
              </a:rPr>
              <a:t>     of boxes </a:t>
            </a:r>
            <a:r>
              <a:rPr lang="en-US" dirty="0" smtClean="0">
                <a:solidFill>
                  <a:srgbClr val="FF6600"/>
                </a:solidFill>
              </a:rPr>
              <a:t>Wait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Move Head 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Move Head Right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onStart</a:t>
            </a:r>
            <a:r>
              <a:rPr lang="en-US" dirty="0" smtClean="0"/>
              <a:t>       of a </a:t>
            </a:r>
            <a:r>
              <a:rPr lang="en-US" dirty="0" smtClean="0">
                <a:solidFill>
                  <a:srgbClr val="FF6600"/>
                </a:solidFill>
              </a:rPr>
              <a:t>Say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1428750" lvl="3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6600"/>
                </a:solidFill>
              </a:rPr>
              <a:t>Say</a:t>
            </a:r>
            <a:r>
              <a:rPr lang="en-US" dirty="0" smtClean="0"/>
              <a:t> box to say that NAO has found a box to drop the ball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dirty="0" smtClean="0"/>
              <a:t>Don’t forget to make NAO say he hasn’t find any box where to drop the ball. It’s up to you to find out how to do!</a:t>
            </a:r>
          </a:p>
          <a:p>
            <a:pPr marL="514350" lvl="1" indent="-457200">
              <a:buFont typeface="+mj-lt"/>
              <a:buAutoNum type="arabicPeriod" startAt="7"/>
            </a:pPr>
            <a:r>
              <a:rPr lang="en-US" sz="2400" dirty="0" smtClean="0"/>
              <a:t>Then get back to main plane and do the same thing for the </a:t>
            </a:r>
            <a:r>
              <a:rPr lang="en-US" sz="2400" dirty="0" smtClean="0">
                <a:solidFill>
                  <a:srgbClr val="FF6600"/>
                </a:solidFill>
              </a:rPr>
              <a:t>chair</a:t>
            </a:r>
            <a:r>
              <a:rPr lang="en-US" sz="2400" dirty="0" smtClean="0"/>
              <a:t> (copy/paste + modifications).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24_08_13_11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7" y="2502065"/>
            <a:ext cx="241300" cy="215900"/>
          </a:xfrm>
          <a:prstGeom prst="rect">
            <a:avLst/>
          </a:prstGeom>
        </p:spPr>
      </p:pic>
      <p:pic>
        <p:nvPicPr>
          <p:cNvPr id="9" name="Picture 8" descr="Screenshot_24_08_13_11_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70" y="3183722"/>
            <a:ext cx="35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NAO goes to the required place to drop the ball</a:t>
            </a:r>
          </a:p>
          <a:p>
            <a:pPr lvl="1"/>
            <a:r>
              <a:rPr lang="en-US" dirty="0" smtClean="0"/>
              <a:t>Walk to the box or the chair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FF6600"/>
                </a:solidFill>
              </a:rPr>
              <a:t>Sfoot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sensorsenseurs</a:t>
            </a:r>
            <a:r>
              <a:rPr lang="en-US" dirty="0" smtClean="0">
                <a:solidFill>
                  <a:srgbClr val="FF6600"/>
                </a:solidFill>
              </a:rPr>
              <a:t> des </a:t>
            </a:r>
            <a:r>
              <a:rPr lang="en-US" dirty="0" err="1" smtClean="0">
                <a:solidFill>
                  <a:srgbClr val="FF6600"/>
                </a:solidFill>
              </a:rPr>
              <a:t>pieds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to avoid collision with box or chair </a:t>
            </a:r>
          </a:p>
          <a:p>
            <a:pPr lvl="1"/>
            <a:r>
              <a:rPr lang="en-US" dirty="0" smtClean="0"/>
              <a:t>Drop the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root plane: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Edit name: </a:t>
            </a:r>
            <a:r>
              <a:rPr lang="en-US" dirty="0" smtClean="0">
                <a:solidFill>
                  <a:srgbClr val="FF6600"/>
                </a:solidFill>
              </a:rPr>
              <a:t>Walk to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NAOMark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NAO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I'll let him introduce himself!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40" y="2263314"/>
            <a:ext cx="4252171" cy="3826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48" y="2263314"/>
            <a:ext cx="2226892" cy="38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2"/>
            </a:pPr>
            <a:r>
              <a:rPr lang="en-US" sz="2400" dirty="0" smtClean="0"/>
              <a:t>In the new box, add: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Mark Walk Tracker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NAO facing Mark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Bumpers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Move To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Say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 </a:t>
            </a:r>
            <a:r>
              <a:rPr lang="en-US" sz="2400" dirty="0" smtClean="0">
                <a:solidFill>
                  <a:srgbClr val="FF6600"/>
                </a:solidFill>
              </a:rPr>
              <a:t>Wait </a:t>
            </a:r>
            <a:r>
              <a:rPr lang="en-US" sz="2400" dirty="0" smtClean="0"/>
              <a:t>boxes </a:t>
            </a:r>
            <a:r>
              <a:rPr lang="en-US" sz="2400" dirty="0" smtClean="0">
                <a:solidFill>
                  <a:srgbClr val="000000"/>
                </a:solidFill>
              </a:rPr>
              <a:t>(Change timeout to 0,500000)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 </a:t>
            </a:r>
            <a:r>
              <a:rPr lang="en-US" sz="2400" dirty="0" smtClean="0">
                <a:solidFill>
                  <a:srgbClr val="FF6600"/>
                </a:solidFill>
              </a:rPr>
              <a:t>Eye LEDs </a:t>
            </a:r>
            <a:r>
              <a:rPr lang="en-US" sz="2400" dirty="0" smtClean="0"/>
              <a:t>boxes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Drop Ball Move Back and Sit </a:t>
            </a:r>
            <a:r>
              <a:rPr lang="en-US" sz="2400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60" y="5407158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60" y="5407158"/>
            <a:ext cx="876300" cy="1054100"/>
          </a:xfrm>
          <a:prstGeom prst="rect">
            <a:avLst/>
          </a:prstGeom>
        </p:spPr>
      </p:pic>
      <p:pic>
        <p:nvPicPr>
          <p:cNvPr id="9" name="Picture 8" descr="Screenshot_24_08_13_16_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3" y="5458371"/>
            <a:ext cx="1508747" cy="936084"/>
          </a:xfrm>
          <a:prstGeom prst="rect">
            <a:avLst/>
          </a:prstGeom>
        </p:spPr>
      </p:pic>
      <p:pic>
        <p:nvPicPr>
          <p:cNvPr id="14" name="Picture 13" descr="Screenshot_24_08_13_16_2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6" y="5407158"/>
            <a:ext cx="2008090" cy="1144507"/>
          </a:xfrm>
          <a:prstGeom prst="rect">
            <a:avLst/>
          </a:prstGeom>
        </p:spPr>
      </p:pic>
      <p:pic>
        <p:nvPicPr>
          <p:cNvPr id="15" name="Picture 14" descr="Screenshot_24_08_13_16_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46" y="5427279"/>
            <a:ext cx="1253414" cy="1124386"/>
          </a:xfrm>
          <a:prstGeom prst="rect">
            <a:avLst/>
          </a:prstGeom>
        </p:spPr>
      </p:pic>
      <p:pic>
        <p:nvPicPr>
          <p:cNvPr id="16" name="Picture 15" descr="Screenshot_17_08_13_18_1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05" y="5407158"/>
            <a:ext cx="1093065" cy="1010396"/>
          </a:xfrm>
          <a:prstGeom prst="rect">
            <a:avLst/>
          </a:prstGeom>
        </p:spPr>
      </p:pic>
      <p:pic>
        <p:nvPicPr>
          <p:cNvPr id="17" name="Picture 16" descr="Screenshot_24_08_13_16_2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371"/>
            <a:ext cx="1284070" cy="1002887"/>
          </a:xfrm>
          <a:prstGeom prst="rect">
            <a:avLst/>
          </a:prstGeom>
        </p:spPr>
      </p:pic>
      <p:pic>
        <p:nvPicPr>
          <p:cNvPr id="6" name="Picture 5" descr="Screenshot_28_08_13_17_4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40" y="4502169"/>
            <a:ext cx="1073359" cy="9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sz="2400" dirty="0" smtClean="0"/>
              <a:t>Connect the starting point of </a:t>
            </a:r>
            <a:r>
              <a:rPr lang="en-US" sz="2400" dirty="0" smtClean="0">
                <a:solidFill>
                  <a:srgbClr val="FF6600"/>
                </a:solidFill>
              </a:rPr>
              <a:t>Walk to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box to the input of </a:t>
            </a:r>
            <a:r>
              <a:rPr lang="en-US" sz="2400" dirty="0" smtClean="0">
                <a:solidFill>
                  <a:srgbClr val="FF6600"/>
                </a:solidFill>
              </a:rPr>
              <a:t>NAO facing Mark</a:t>
            </a:r>
          </a:p>
          <a:p>
            <a:pPr marL="571500" indent="-51435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</a:rPr>
              <a:t>Connect the output of </a:t>
            </a:r>
            <a:r>
              <a:rPr lang="en-US" sz="2400" dirty="0" smtClean="0">
                <a:solidFill>
                  <a:srgbClr val="FF6600"/>
                </a:solidFill>
              </a:rPr>
              <a:t>NAO facing Mark </a:t>
            </a:r>
            <a:r>
              <a:rPr lang="en-US" sz="2400" dirty="0" err="1" smtClean="0">
                <a:solidFill>
                  <a:srgbClr val="000000"/>
                </a:solidFill>
              </a:rPr>
              <a:t>àto</a:t>
            </a:r>
            <a:r>
              <a:rPr lang="en-US" sz="2400" dirty="0" smtClean="0">
                <a:solidFill>
                  <a:srgbClr val="000000"/>
                </a:solidFill>
              </a:rPr>
              <a:t> the input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onStart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of: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6600"/>
                </a:solidFill>
              </a:rPr>
              <a:t>Bumpers 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NAO must walk 2 steps backward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Stop all other boxes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NAO must say he found the place « </a:t>
            </a:r>
            <a:r>
              <a:rPr lang="en-US" sz="1600" dirty="0" err="1" smtClean="0">
                <a:solidFill>
                  <a:srgbClr val="000000"/>
                </a:solidFill>
              </a:rPr>
              <a:t>Im</a:t>
            </a:r>
            <a:r>
              <a:rPr lang="en-US" sz="1600" dirty="0" smtClean="0">
                <a:solidFill>
                  <a:srgbClr val="000000"/>
                </a:solidFill>
              </a:rPr>
              <a:t> in!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6600"/>
                </a:solidFill>
              </a:rPr>
              <a:t>Mark Walk Tracker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Eyes turn to blue if </a:t>
            </a:r>
            <a:r>
              <a:rPr lang="en-US" sz="1800" dirty="0" err="1" smtClean="0">
                <a:solidFill>
                  <a:srgbClr val="000000"/>
                </a:solidFill>
              </a:rPr>
              <a:t>NAOMark</a:t>
            </a:r>
            <a:r>
              <a:rPr lang="en-US" sz="1800" dirty="0" smtClean="0">
                <a:solidFill>
                  <a:srgbClr val="000000"/>
                </a:solidFill>
              </a:rPr>
              <a:t> is no longer detected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6600"/>
                </a:solidFill>
              </a:rPr>
              <a:t>Output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onLost</a:t>
            </a:r>
            <a:r>
              <a:rPr lang="en-US" sz="1400" dirty="0" smtClean="0">
                <a:solidFill>
                  <a:srgbClr val="000000"/>
                </a:solidFill>
              </a:rPr>
              <a:t> connected to </a:t>
            </a:r>
            <a:r>
              <a:rPr lang="en-US" sz="1400" dirty="0" smtClean="0">
                <a:solidFill>
                  <a:srgbClr val="E46C0A"/>
                </a:solidFill>
              </a:rPr>
              <a:t>Input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onStop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NAO take a step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NAO must say he has arrived « </a:t>
            </a:r>
            <a:r>
              <a:rPr lang="en-US" sz="1400" dirty="0" err="1" smtClean="0">
                <a:solidFill>
                  <a:srgbClr val="000000"/>
                </a:solidFill>
              </a:rPr>
              <a:t>Im</a:t>
            </a:r>
            <a:r>
              <a:rPr lang="en-US" sz="1400" dirty="0" smtClean="0">
                <a:solidFill>
                  <a:srgbClr val="000000"/>
                </a:solidFill>
              </a:rPr>
              <a:t> in »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Green eyes if </a:t>
            </a:r>
            <a:r>
              <a:rPr lang="en-US" sz="1800" dirty="0" err="1" smtClean="0">
                <a:solidFill>
                  <a:srgbClr val="000000"/>
                </a:solidFill>
              </a:rPr>
              <a:t>NAOMark</a:t>
            </a:r>
            <a:r>
              <a:rPr lang="en-US" sz="1800" dirty="0" smtClean="0">
                <a:solidFill>
                  <a:srgbClr val="000000"/>
                </a:solidFill>
              </a:rPr>
              <a:t> is detected</a:t>
            </a:r>
          </a:p>
          <a:p>
            <a:pPr marL="5715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5"/>
            </a:pPr>
            <a:r>
              <a:rPr lang="en-US" sz="2400" dirty="0" smtClean="0"/>
              <a:t>In the root plane, add the </a:t>
            </a:r>
            <a:r>
              <a:rPr lang="en-US" sz="2400" dirty="0" smtClean="0">
                <a:solidFill>
                  <a:srgbClr val="FF6600"/>
                </a:solidFill>
              </a:rPr>
              <a:t>Drop Ball Move Back and Sit </a:t>
            </a:r>
            <a:r>
              <a:rPr lang="en-US" sz="2400" dirty="0" smtClean="0">
                <a:solidFill>
                  <a:srgbClr val="000000"/>
                </a:solidFill>
              </a:rPr>
              <a:t>box and connect it to the </a:t>
            </a:r>
            <a:r>
              <a:rPr lang="en-US" sz="2400" dirty="0" smtClean="0">
                <a:solidFill>
                  <a:srgbClr val="FF6600"/>
                </a:solidFill>
              </a:rPr>
              <a:t>Walk to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box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" y="4428318"/>
            <a:ext cx="2883461" cy="180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13091"/>
            <a:ext cx="6005609" cy="1143000"/>
          </a:xfrm>
        </p:spPr>
        <p:txBody>
          <a:bodyPr/>
          <a:lstStyle/>
          <a:p>
            <a:r>
              <a:rPr lang="en-US" dirty="0" err="1" smtClean="0"/>
              <a:t>Choregraphe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5325" cy="4525963"/>
          </a:xfrm>
        </p:spPr>
        <p:txBody>
          <a:bodyPr/>
          <a:lstStyle/>
          <a:p>
            <a:pPr algn="just"/>
            <a:r>
              <a:rPr lang="en-US" dirty="0" smtClean="0"/>
              <a:t>NAO Visual Programming</a:t>
            </a:r>
          </a:p>
          <a:p>
            <a:pPr lvl="1"/>
            <a:r>
              <a:rPr lang="en-US" dirty="0" smtClean="0"/>
              <a:t>Allows users of NAO to create and edit simple movements and interactive behaviors.</a:t>
            </a:r>
          </a:p>
          <a:p>
            <a:pPr algn="just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34" y="513498"/>
            <a:ext cx="578062" cy="1002727"/>
          </a:xfrm>
          <a:prstGeom prst="rect">
            <a:avLst/>
          </a:prstGeom>
        </p:spPr>
      </p:pic>
      <p:pic>
        <p:nvPicPr>
          <p:cNvPr id="9" name="Picture 8" descr="Screenshot_24_08_13_11_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4" y="3652432"/>
            <a:ext cx="3309509" cy="17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17" y="4250726"/>
            <a:ext cx="1348002" cy="134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03" y="1436315"/>
            <a:ext cx="7208751" cy="44358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NAO </a:t>
            </a:r>
            <a:r>
              <a:rPr lang="en-US" sz="2800" dirty="0" smtClean="0">
                <a:solidFill>
                  <a:srgbClr val="FF6600"/>
                </a:solidFill>
              </a:rPr>
              <a:t>walk towards you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6600"/>
                </a:solidFill>
              </a:rPr>
              <a:t>stop in front of you</a:t>
            </a:r>
            <a:r>
              <a:rPr lang="en-US" sz="28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asks</a:t>
            </a:r>
            <a:r>
              <a:rPr lang="en-US" sz="2800" dirty="0" smtClean="0"/>
              <a:t> you to give him the ball and </a:t>
            </a:r>
            <a:r>
              <a:rPr lang="en-US" sz="2800" dirty="0" smtClean="0">
                <a:solidFill>
                  <a:srgbClr val="FF6600"/>
                </a:solidFill>
              </a:rPr>
              <a:t>asks you where </a:t>
            </a:r>
            <a:r>
              <a:rPr lang="en-US" sz="2800" dirty="0" smtClean="0"/>
              <a:t>to put the ball.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looks around </a:t>
            </a:r>
            <a:r>
              <a:rPr lang="en-US" sz="2800" dirty="0" smtClean="0"/>
              <a:t>and finds the place you identified.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goes       there,</a:t>
            </a:r>
            <a:r>
              <a:rPr lang="en-US" sz="2800" dirty="0" smtClean="0"/>
              <a:t> and places the ball down.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426128"/>
            <a:ext cx="6320767" cy="991510"/>
          </a:xfrm>
        </p:spPr>
        <p:txBody>
          <a:bodyPr/>
          <a:lstStyle/>
          <a:p>
            <a:r>
              <a:rPr lang="en-US" sz="4000" dirty="0" smtClean="0"/>
              <a:t>NAO's Mission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" y="2442834"/>
            <a:ext cx="1126432" cy="16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Choregraphe</a:t>
            </a:r>
            <a:endParaRPr lang="en-US" dirty="0" smtClean="0"/>
          </a:p>
          <a:p>
            <a:r>
              <a:rPr lang="en-US" dirty="0" smtClean="0"/>
              <a:t>Create a new project</a:t>
            </a:r>
          </a:p>
          <a:p>
            <a:r>
              <a:rPr lang="en-US" dirty="0" smtClean="0"/>
              <a:t>Load the Library: </a:t>
            </a:r>
            <a:r>
              <a:rPr lang="en-US" dirty="0" smtClean="0">
                <a:solidFill>
                  <a:srgbClr val="FF6600"/>
                </a:solidFill>
              </a:rPr>
              <a:t>Devoxx4Kids.cbl</a:t>
            </a:r>
          </a:p>
          <a:p>
            <a:r>
              <a:rPr lang="en-US" dirty="0" smtClean="0"/>
              <a:t>Place and configure boxes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Set Speech Language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Set </a:t>
            </a:r>
            <a:r>
              <a:rPr lang="en-US" dirty="0" err="1" smtClean="0">
                <a:solidFill>
                  <a:srgbClr val="FF6600"/>
                </a:solidFill>
              </a:rPr>
              <a:t>Reco</a:t>
            </a:r>
            <a:r>
              <a:rPr lang="en-US" dirty="0" smtClean="0">
                <a:solidFill>
                  <a:srgbClr val="FF6600"/>
                </a:solidFill>
              </a:rPr>
              <a:t>. Lang.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Tactile Head</a:t>
            </a:r>
          </a:p>
          <a:p>
            <a:r>
              <a:rPr lang="en-US" dirty="0" smtClean="0"/>
              <a:t>Connect the boxes to the starting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41" y="1079835"/>
            <a:ext cx="1637785" cy="1590991"/>
          </a:xfrm>
          <a:prstGeom prst="rect">
            <a:avLst/>
          </a:prstGeom>
        </p:spPr>
      </p:pic>
      <p:pic>
        <p:nvPicPr>
          <p:cNvPr id="7" name="Picture 6" descr="Screenshot_17_08_13_13_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41" y="4034255"/>
            <a:ext cx="1219699" cy="1088347"/>
          </a:xfrm>
          <a:prstGeom prst="rect">
            <a:avLst/>
          </a:prstGeom>
        </p:spPr>
      </p:pic>
      <p:pic>
        <p:nvPicPr>
          <p:cNvPr id="8" name="Picture 7" descr="Screenshot_17_08_13_13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01" y="4034255"/>
            <a:ext cx="1400280" cy="1192130"/>
          </a:xfrm>
          <a:prstGeom prst="rect">
            <a:avLst/>
          </a:prstGeom>
        </p:spPr>
      </p:pic>
      <p:pic>
        <p:nvPicPr>
          <p:cNvPr id="9" name="Picture 8" descr="Screenshot_17_08_13_13_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81" y="4034255"/>
            <a:ext cx="1292412" cy="1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fr-FR" dirty="0" smtClean="0"/>
              <a:t> </a:t>
            </a:r>
            <a:r>
              <a:rPr lang="fr-FR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Make NAO </a:t>
            </a:r>
            <a:r>
              <a:rPr lang="en-US" dirty="0" smtClean="0">
                <a:solidFill>
                  <a:srgbClr val="FF6600"/>
                </a:solidFill>
              </a:rPr>
              <a:t>walk </a:t>
            </a:r>
            <a:r>
              <a:rPr lang="en-US" dirty="0" smtClean="0"/>
              <a:t>towards you</a:t>
            </a:r>
          </a:p>
          <a:p>
            <a:pPr lvl="1"/>
            <a:r>
              <a:rPr lang="en-US" dirty="0" smtClean="0"/>
              <a:t>Infrared Sensor (Eyes)</a:t>
            </a:r>
          </a:p>
          <a:p>
            <a:pPr lvl="1"/>
            <a:r>
              <a:rPr lang="en-US" dirty="0" smtClean="0"/>
              <a:t>Sonar</a:t>
            </a:r>
          </a:p>
          <a:p>
            <a:pPr lvl="1"/>
            <a:r>
              <a:rPr lang="en-US" dirty="0" smtClean="0"/>
              <a:t>Eye Color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the root plane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the Name: </a:t>
            </a:r>
            <a:r>
              <a:rPr lang="en-US" dirty="0" smtClean="0">
                <a:solidFill>
                  <a:srgbClr val="FF6600"/>
                </a:solidFill>
              </a:rPr>
              <a:t>Walk to Person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the Image: </a:t>
            </a:r>
            <a:r>
              <a:rPr lang="en-US" dirty="0" smtClean="0">
                <a:solidFill>
                  <a:srgbClr val="FF6600"/>
                </a:solidFill>
              </a:rPr>
              <a:t>move.png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In the new box </a:t>
            </a:r>
            <a:r>
              <a:rPr lang="en-US" sz="2800" dirty="0" smtClean="0">
                <a:solidFill>
                  <a:srgbClr val="FF6600"/>
                </a:solidFill>
              </a:rPr>
              <a:t>Walk to Person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Make NAO stand (</a:t>
            </a:r>
            <a:r>
              <a:rPr lang="en-US" sz="2400" dirty="0" smtClean="0">
                <a:solidFill>
                  <a:srgbClr val="FF6600"/>
                </a:solidFill>
              </a:rPr>
              <a:t>Stand Up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6600"/>
                </a:solidFill>
              </a:rPr>
              <a:t>Walk Tracker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Green eyes when NAO finds you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6600"/>
                </a:solidFill>
              </a:rPr>
              <a:t>Eye </a:t>
            </a:r>
            <a:r>
              <a:rPr lang="en-US" sz="1800" dirty="0" err="1" smtClean="0">
                <a:solidFill>
                  <a:srgbClr val="FF6600"/>
                </a:solidFill>
              </a:rPr>
              <a:t>Leds</a:t>
            </a:r>
            <a:r>
              <a:rPr lang="en-US" sz="1800" dirty="0" smtClean="0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Red eyes when he doesn’t find you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6600"/>
                </a:solidFill>
              </a:rPr>
              <a:t>Eye </a:t>
            </a:r>
            <a:r>
              <a:rPr lang="en-US" sz="1800" dirty="0" err="1" smtClean="0">
                <a:solidFill>
                  <a:srgbClr val="FF6600"/>
                </a:solidFill>
              </a:rPr>
              <a:t>Leds</a:t>
            </a:r>
            <a:r>
              <a:rPr lang="en-US" sz="1800" dirty="0" smtClean="0"/>
              <a:t>)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 NAO’s sonar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Detect an obstacle (you)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Stop the </a:t>
            </a:r>
            <a:r>
              <a:rPr lang="en-US" sz="2000" dirty="0" smtClean="0">
                <a:solidFill>
                  <a:srgbClr val="FF6600"/>
                </a:solidFill>
              </a:rPr>
              <a:t>Walk Tracker</a:t>
            </a:r>
          </a:p>
          <a:p>
            <a:pPr marL="571500" indent="-514350">
              <a:buFont typeface="+mj-lt"/>
              <a:buAutoNum type="arabicPeriod" startAt="2"/>
            </a:pPr>
            <a:r>
              <a:rPr lang="en-US" sz="2800" dirty="0" smtClean="0"/>
              <a:t>Link the sensor on NAO’s head to the new box</a:t>
            </a:r>
          </a:p>
        </p:txBody>
      </p:sp>
      <p:pic>
        <p:nvPicPr>
          <p:cNvPr id="7" name="Picture 6" descr="Screenshot_17_08_13_18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461"/>
            <a:ext cx="1025494" cy="963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r>
              <a:rPr lang="en-US" sz="2800" dirty="0" smtClean="0"/>
              <a:t>(continued)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7_08_13_18_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85" y="1837111"/>
            <a:ext cx="1249353" cy="1151578"/>
          </a:xfrm>
          <a:prstGeom prst="rect">
            <a:avLst/>
          </a:prstGeom>
        </p:spPr>
      </p:pic>
      <p:pic>
        <p:nvPicPr>
          <p:cNvPr id="8" name="Picture 7" descr="Screenshot_17_08_13_18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81" y="3059161"/>
            <a:ext cx="1093065" cy="1010396"/>
          </a:xfrm>
          <a:prstGeom prst="rect">
            <a:avLst/>
          </a:prstGeom>
        </p:spPr>
      </p:pic>
      <p:pic>
        <p:nvPicPr>
          <p:cNvPr id="9" name="Picture 8" descr="Screenshot_17_08_13_18_1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0" y="3518033"/>
            <a:ext cx="1192320" cy="11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Ask the ball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Raise right arm</a:t>
            </a:r>
            <a:r>
              <a:rPr lang="en-US" dirty="0" smtClean="0"/>
              <a:t> and open the hand</a:t>
            </a:r>
          </a:p>
          <a:p>
            <a:pPr lvl="1"/>
            <a:r>
              <a:rPr lang="en-US" dirty="0" smtClean="0"/>
              <a:t>Make NAO </a:t>
            </a:r>
            <a:r>
              <a:rPr lang="en-US" dirty="0" smtClean="0">
                <a:solidFill>
                  <a:srgbClr val="FF6600"/>
                </a:solidFill>
              </a:rPr>
              <a:t>speak</a:t>
            </a:r>
          </a:p>
          <a:p>
            <a:pPr lvl="1"/>
            <a:r>
              <a:rPr lang="en-US" dirty="0" smtClean="0"/>
              <a:t>Make him </a:t>
            </a:r>
            <a:r>
              <a:rPr lang="en-US" dirty="0" smtClean="0">
                <a:solidFill>
                  <a:srgbClr val="FF6600"/>
                </a:solidFill>
              </a:rPr>
              <a:t>understand </a:t>
            </a:r>
            <a:r>
              <a:rPr lang="en-US" dirty="0" smtClean="0"/>
              <a:t>what you say</a:t>
            </a:r>
          </a:p>
          <a:p>
            <a:pPr lvl="2"/>
            <a:r>
              <a:rPr lang="en-US" dirty="0" smtClean="0"/>
              <a:t>NAO ask a question with 2 possible answers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the arm and </a:t>
            </a:r>
            <a:r>
              <a:rPr lang="en-US" dirty="0" smtClean="0">
                <a:solidFill>
                  <a:srgbClr val="FF6600"/>
                </a:solidFill>
              </a:rPr>
              <a:t>close the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4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this plane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its name </a:t>
            </a:r>
            <a:r>
              <a:rPr lang="en-US" sz="2000" dirty="0" smtClean="0"/>
              <a:t>(up to you to choose)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Add 2 </a:t>
            </a:r>
            <a:r>
              <a:rPr lang="en-US" dirty="0" smtClean="0">
                <a:solidFill>
                  <a:srgbClr val="FF6600"/>
                </a:solidFill>
              </a:rPr>
              <a:t>outputs</a:t>
            </a:r>
            <a:endParaRPr lang="en-US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Double-click on the new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 on the        (top right)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output 1 : Chair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output 2: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89" y="4102110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6415</TotalTime>
  <Words>967</Words>
  <Application>Microsoft Macintosh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Devoxx4Kids-pptx-template (2)</vt:lpstr>
      <vt:lpstr>NAO</vt:lpstr>
      <vt:lpstr>Introducing NAO</vt:lpstr>
      <vt:lpstr>Choregraphe Software</vt:lpstr>
      <vt:lpstr>NAO's Mission</vt:lpstr>
      <vt:lpstr>Preparation </vt:lpstr>
      <vt:lpstr>Exercise 1</vt:lpstr>
      <vt:lpstr>Exercise 1 (continued)</vt:lpstr>
      <vt:lpstr>Exercise 2</vt:lpstr>
      <vt:lpstr>Exercise 2 (continued)</vt:lpstr>
      <vt:lpstr>Exercise 2 (continued)</vt:lpstr>
      <vt:lpstr>Exercise 2 (continued)</vt:lpstr>
      <vt:lpstr>Exercise 2 (continued)</vt:lpstr>
      <vt:lpstr>Exercise 3</vt:lpstr>
      <vt:lpstr>Exercise 3 (continued)</vt:lpstr>
      <vt:lpstr>Exercise 3 (continued)</vt:lpstr>
      <vt:lpstr>Exercise 3 (continued)</vt:lpstr>
      <vt:lpstr>Exercise 3 (continued)</vt:lpstr>
      <vt:lpstr>Exercise 4</vt:lpstr>
      <vt:lpstr>Exercise 4 (continued)</vt:lpstr>
      <vt:lpstr>Exercise 4 (continued)</vt:lpstr>
      <vt:lpstr>Exercise 4 (continued)</vt:lpstr>
      <vt:lpstr>Exercise 4 (continued)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62</cp:revision>
  <dcterms:created xsi:type="dcterms:W3CDTF">2012-11-17T11:43:16Z</dcterms:created>
  <dcterms:modified xsi:type="dcterms:W3CDTF">2014-02-20T07:19:22Z</dcterms:modified>
  <cp:category/>
</cp:coreProperties>
</file>