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26/11/13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on</a:t>
            </a:r>
            <a:r>
              <a:rPr lang="en-US" baseline="0" dirty="0" smtClean="0"/>
              <a:t> NAO the </a:t>
            </a:r>
            <a:r>
              <a:rPr lang="en-US" baseline="0" dirty="0" err="1" smtClean="0"/>
              <a:t>presentation.crg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Choregraphe</a:t>
            </a:r>
            <a:r>
              <a:rPr lang="en-US" baseline="0" dirty="0" smtClean="0"/>
              <a:t> project, make sure the translation in your language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52904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42982"/>
            <a:ext cx="241701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47048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199" y="6356350"/>
            <a:ext cx="2497221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3" name="Picture 12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44374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6" name="Picture 15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40364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430379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2" name="Picture 11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nl-B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78281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08" y="6323330"/>
            <a:ext cx="1117600" cy="39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28.jpg"/><Relationship Id="rId8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2.jpg"/><Relationship Id="rId5" Type="http://schemas.openxmlformats.org/officeDocument/2006/relationships/image" Target="../media/image33.jpg"/><Relationship Id="rId6" Type="http://schemas.openxmlformats.org/officeDocument/2006/relationships/image" Target="../media/image34.jpg"/><Relationship Id="rId7" Type="http://schemas.openxmlformats.org/officeDocument/2006/relationships/image" Target="../media/image16.jpg"/><Relationship Id="rId8" Type="http://schemas.openxmlformats.org/officeDocument/2006/relationships/image" Target="../media/image35.jpg"/><Relationship Id="rId9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hyperlink" Target="/Applications/Nao/Choregraphe.ap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fr-FR" dirty="0" smtClean="0"/>
              <a:t>Programmation d’un robot humanoïde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04" y="3927922"/>
            <a:ext cx="5195212" cy="23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17_08_13_18_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04" y="4307733"/>
            <a:ext cx="1371600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570"/>
            <a:ext cx="8229600" cy="451059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Change la couleur des yeux de NAO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Lève la main droite de NAO </a:t>
            </a:r>
            <a:r>
              <a:rPr lang="fr-FR" sz="2800" dirty="0" smtClean="0"/>
              <a:t>(librairie)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Boîte :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Raise</a:t>
            </a:r>
            <a:r>
              <a:rPr lang="fr-FR" sz="2400" dirty="0" smtClean="0">
                <a:solidFill>
                  <a:srgbClr val="FF6600"/>
                </a:solidFill>
              </a:rPr>
              <a:t> Right Hand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Fait parler NAO avec la boîte </a:t>
            </a:r>
            <a:r>
              <a:rPr lang="fr-FR" dirty="0" smtClean="0">
                <a:solidFill>
                  <a:srgbClr val="FF6600"/>
                </a:solidFill>
              </a:rPr>
              <a:t>Say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NAO doit demander la balle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95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fr-FR" sz="2400" dirty="0" smtClean="0"/>
              <a:t>NAO demande où il doit mettre la balle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Crée une nouvelle boîte dans ce plan ci.</a:t>
            </a:r>
          </a:p>
          <a:p>
            <a:pPr lvl="2"/>
            <a:r>
              <a:rPr lang="fr-FR" sz="1800" dirty="0" smtClean="0"/>
              <a:t>Type : </a:t>
            </a:r>
            <a:r>
              <a:rPr lang="fr-FR" sz="1800" dirty="0" smtClean="0">
                <a:solidFill>
                  <a:srgbClr val="FF6600"/>
                </a:solidFill>
              </a:rPr>
              <a:t>Flow </a:t>
            </a:r>
            <a:r>
              <a:rPr lang="fr-FR" sz="1800" dirty="0" err="1" smtClean="0">
                <a:solidFill>
                  <a:srgbClr val="FF6600"/>
                </a:solidFill>
              </a:rPr>
              <a:t>Diagram</a:t>
            </a:r>
            <a:endParaRPr lang="fr-FR" sz="1800" dirty="0">
              <a:solidFill>
                <a:srgbClr val="FF66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Insère une boîte </a:t>
            </a:r>
            <a:r>
              <a:rPr lang="fr-FR" sz="2000" dirty="0" err="1" smtClean="0">
                <a:solidFill>
                  <a:srgbClr val="FF6600"/>
                </a:solidFill>
              </a:rPr>
              <a:t>Choice</a:t>
            </a:r>
            <a:endParaRPr lang="fr-FR" sz="2000" dirty="0" smtClean="0">
              <a:solidFill>
                <a:srgbClr val="FF6600"/>
              </a:solidFill>
            </a:endParaRPr>
          </a:p>
          <a:p>
            <a:pPr lvl="2"/>
            <a:r>
              <a:rPr lang="fr-FR" sz="1800" dirty="0" smtClean="0"/>
              <a:t>Modifie la sortie de la boîte</a:t>
            </a:r>
          </a:p>
          <a:p>
            <a:pPr lvl="3"/>
            <a:r>
              <a:rPr lang="fr-FR" sz="1600" dirty="0" smtClean="0"/>
              <a:t>Modifie l’</a:t>
            </a:r>
            <a:r>
              <a:rPr lang="fr-FR" sz="1600" dirty="0" smtClean="0">
                <a:solidFill>
                  <a:srgbClr val="FF6600"/>
                </a:solidFill>
              </a:rPr>
              <a:t>output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rgbClr val="3366FF"/>
                </a:solidFill>
              </a:rPr>
              <a:t>answer</a:t>
            </a:r>
            <a:r>
              <a:rPr lang="fr-FR" sz="1600" dirty="0" smtClean="0">
                <a:solidFill>
                  <a:srgbClr val="3366FF"/>
                </a:solidFill>
              </a:rPr>
              <a:t> </a:t>
            </a:r>
            <a:r>
              <a:rPr lang="fr-FR" sz="1600" dirty="0" smtClean="0"/>
              <a:t>en</a:t>
            </a:r>
            <a:r>
              <a:rPr lang="fr-FR" sz="1600" dirty="0" smtClean="0">
                <a:solidFill>
                  <a:srgbClr val="3366FF"/>
                </a:solidFill>
              </a:rPr>
              <a:t> </a:t>
            </a:r>
            <a:r>
              <a:rPr lang="fr-FR" sz="1600" dirty="0" smtClean="0">
                <a:solidFill>
                  <a:srgbClr val="FFD70B"/>
                </a:solidFill>
              </a:rPr>
              <a:t>answer1</a:t>
            </a:r>
          </a:p>
          <a:p>
            <a:pPr lvl="4"/>
            <a:r>
              <a:rPr lang="fr-FR" sz="1600" dirty="0" smtClean="0"/>
              <a:t>Type : </a:t>
            </a:r>
            <a:r>
              <a:rPr lang="fr-FR" sz="1600" dirty="0" err="1" smtClean="0">
                <a:solidFill>
                  <a:srgbClr val="FF6600"/>
                </a:solidFill>
              </a:rPr>
              <a:t>Number</a:t>
            </a:r>
            <a:r>
              <a:rPr lang="fr-FR" sz="1600" dirty="0" smtClean="0">
                <a:solidFill>
                  <a:srgbClr val="FF6600"/>
                </a:solidFill>
              </a:rPr>
              <a:t> </a:t>
            </a:r>
            <a:r>
              <a:rPr lang="fr-FR" sz="1600" dirty="0" smtClean="0"/>
              <a:t>: </a:t>
            </a:r>
            <a:r>
              <a:rPr lang="fr-FR" sz="1600" dirty="0" smtClean="0">
                <a:solidFill>
                  <a:srgbClr val="FF6600"/>
                </a:solidFill>
              </a:rPr>
              <a:t>1</a:t>
            </a:r>
          </a:p>
          <a:p>
            <a:pPr lvl="4"/>
            <a:r>
              <a:rPr lang="fr-FR" sz="1600" dirty="0" smtClean="0"/>
              <a:t>Naturel : </a:t>
            </a:r>
            <a:r>
              <a:rPr lang="fr-FR" sz="1600" dirty="0" err="1" smtClean="0">
                <a:solidFill>
                  <a:srgbClr val="FF6600"/>
                </a:solidFill>
              </a:rPr>
              <a:t>Punctual</a:t>
            </a:r>
            <a:endParaRPr lang="fr-FR" sz="1600" dirty="0" smtClean="0">
              <a:solidFill>
                <a:srgbClr val="FF6600"/>
              </a:solidFill>
            </a:endParaRPr>
          </a:p>
          <a:p>
            <a:pPr lvl="3"/>
            <a:r>
              <a:rPr lang="fr-FR" sz="1600" dirty="0" smtClean="0"/>
              <a:t>Rajoute un </a:t>
            </a:r>
            <a:r>
              <a:rPr lang="fr-FR" sz="1600" dirty="0" smtClean="0">
                <a:solidFill>
                  <a:srgbClr val="FF6600"/>
                </a:solidFill>
              </a:rPr>
              <a:t>output : </a:t>
            </a:r>
            <a:r>
              <a:rPr lang="fr-FR" sz="1600" dirty="0" smtClean="0">
                <a:solidFill>
                  <a:srgbClr val="FFD70B"/>
                </a:solidFill>
              </a:rPr>
              <a:t>answer2</a:t>
            </a:r>
          </a:p>
          <a:p>
            <a:pPr lvl="4"/>
            <a:r>
              <a:rPr lang="fr-FR" sz="1600" dirty="0"/>
              <a:t>Type : </a:t>
            </a:r>
            <a:r>
              <a:rPr lang="fr-FR" sz="1600" dirty="0" err="1">
                <a:solidFill>
                  <a:srgbClr val="FF6600"/>
                </a:solidFill>
              </a:rPr>
              <a:t>Number</a:t>
            </a:r>
            <a:r>
              <a:rPr lang="fr-FR" sz="1600" dirty="0">
                <a:solidFill>
                  <a:srgbClr val="FF6600"/>
                </a:solidFill>
              </a:rPr>
              <a:t> </a:t>
            </a:r>
            <a:r>
              <a:rPr lang="fr-FR" sz="1600" dirty="0"/>
              <a:t>: </a:t>
            </a:r>
            <a:r>
              <a:rPr lang="fr-FR" sz="1600" dirty="0" smtClean="0">
                <a:solidFill>
                  <a:srgbClr val="FF6600"/>
                </a:solidFill>
              </a:rPr>
              <a:t>1</a:t>
            </a:r>
            <a:endParaRPr lang="fr-FR" sz="1600" dirty="0">
              <a:solidFill>
                <a:srgbClr val="FF6600"/>
              </a:solidFill>
            </a:endParaRPr>
          </a:p>
          <a:p>
            <a:pPr lvl="4"/>
            <a:r>
              <a:rPr lang="fr-FR" sz="1600" dirty="0"/>
              <a:t>Naturel : </a:t>
            </a:r>
            <a:r>
              <a:rPr lang="fr-FR" sz="1600" dirty="0" err="1" smtClean="0">
                <a:solidFill>
                  <a:srgbClr val="FF6600"/>
                </a:solidFill>
              </a:rPr>
              <a:t>Punctual</a:t>
            </a:r>
            <a:endParaRPr lang="fr-FR" sz="1600" dirty="0" smtClean="0">
              <a:solidFill>
                <a:srgbClr val="FF6600"/>
              </a:solidFill>
            </a:endParaRPr>
          </a:p>
          <a:p>
            <a:pPr lvl="2"/>
            <a:r>
              <a:rPr lang="fr-FR" sz="1800" dirty="0" err="1" smtClean="0"/>
              <a:t>Double-click</a:t>
            </a:r>
            <a:r>
              <a:rPr lang="fr-FR" sz="1800" dirty="0" smtClean="0"/>
              <a:t> </a:t>
            </a:r>
            <a:r>
              <a:rPr lang="fr-FR" sz="2000" dirty="0" smtClean="0"/>
              <a:t>sur la boîte pour encoder la question et les réponses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Fait en sorte que NAO répète la réponse que tu lui auras donné.</a:t>
            </a:r>
            <a:endParaRPr lang="fr-FR" sz="2400" dirty="0"/>
          </a:p>
          <a:p>
            <a:pPr lvl="4"/>
            <a:endParaRPr lang="fr-FR" sz="1800" dirty="0" smtClean="0"/>
          </a:p>
          <a:p>
            <a:pPr lvl="4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pic>
        <p:nvPicPr>
          <p:cNvPr id="7" name="Picture 6" descr="Screenshot_17_08_13_18_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93197"/>
            <a:ext cx="1612900" cy="1371600"/>
          </a:xfrm>
          <a:prstGeom prst="rect">
            <a:avLst/>
          </a:prstGeom>
        </p:spPr>
      </p:pic>
      <p:pic>
        <p:nvPicPr>
          <p:cNvPr id="8" name="Picture 7" descr="Screenshot_17_08_13_18_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664797"/>
            <a:ext cx="1435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fr-FR" sz="2400" dirty="0" smtClean="0"/>
              <a:t>NAO repose son bras et ferme la main</a:t>
            </a:r>
          </a:p>
          <a:p>
            <a:pPr lvl="1"/>
            <a:r>
              <a:rPr lang="fr-FR" sz="2000" dirty="0" smtClean="0"/>
              <a:t>Revenir au plan principal de l’exercice 2.</a:t>
            </a:r>
          </a:p>
          <a:p>
            <a:pPr lvl="1"/>
            <a:r>
              <a:rPr lang="fr-FR" sz="2000" dirty="0" smtClean="0"/>
              <a:t>Insère une boîte </a:t>
            </a:r>
            <a:r>
              <a:rPr lang="fr-FR" sz="2000" dirty="0" smtClean="0">
                <a:solidFill>
                  <a:srgbClr val="FF6600"/>
                </a:solidFill>
              </a:rPr>
              <a:t>Close Right Hand</a:t>
            </a:r>
          </a:p>
          <a:p>
            <a:pPr lvl="2"/>
            <a:r>
              <a:rPr lang="fr-FR" sz="1800" dirty="0" smtClean="0"/>
              <a:t>Relie les 2 </a:t>
            </a:r>
            <a:r>
              <a:rPr lang="fr-FR" sz="2000" dirty="0">
                <a:solidFill>
                  <a:srgbClr val="FF6600"/>
                </a:solidFill>
              </a:rPr>
              <a:t>output </a:t>
            </a:r>
            <a:r>
              <a:rPr lang="fr-FR" sz="2000" dirty="0" smtClean="0"/>
              <a:t>à la boîte</a:t>
            </a:r>
          </a:p>
          <a:p>
            <a:pPr lvl="2"/>
            <a:endParaRPr lang="fr-FR" sz="2000" dirty="0"/>
          </a:p>
          <a:p>
            <a:pPr lvl="2"/>
            <a:endParaRPr lang="fr-FR" sz="2000" dirty="0" smtClean="0"/>
          </a:p>
          <a:p>
            <a:pPr lvl="2"/>
            <a:endParaRPr lang="fr-FR" sz="2000" dirty="0"/>
          </a:p>
          <a:p>
            <a:pPr lvl="2"/>
            <a:endParaRPr lang="fr-FR" sz="2000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pic>
        <p:nvPicPr>
          <p:cNvPr id="6" name="Picture 5" descr="Screenshot_24_08_13_10_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77" y="3120447"/>
            <a:ext cx="1422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 smtClean="0"/>
              <a:t>NAO recherche l’endroit où il doit déposer la balle</a:t>
            </a: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Tourner la tête</a:t>
            </a:r>
            <a:endParaRPr lang="fr-FR" dirty="0" smtClean="0"/>
          </a:p>
          <a:p>
            <a:pPr lvl="1"/>
            <a:r>
              <a:rPr lang="fr-FR" dirty="0" smtClean="0"/>
              <a:t>Rechercher le bon </a:t>
            </a:r>
            <a:r>
              <a:rPr lang="fr-FR" dirty="0" smtClean="0">
                <a:solidFill>
                  <a:srgbClr val="FF6600"/>
                </a:solidFill>
              </a:rPr>
              <a:t>NAOMARK</a:t>
            </a: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Dire </a:t>
            </a:r>
            <a:r>
              <a:rPr lang="fr-FR" dirty="0" smtClean="0">
                <a:solidFill>
                  <a:srgbClr val="000000"/>
                </a:solidFill>
              </a:rPr>
              <a:t>qu’il a trouvé l’endroit</a:t>
            </a:r>
          </a:p>
          <a:p>
            <a:pPr lvl="1"/>
            <a:r>
              <a:rPr lang="fr-FR" dirty="0">
                <a:solidFill>
                  <a:srgbClr val="FF6600"/>
                </a:solidFill>
              </a:rPr>
              <a:t>Dire </a:t>
            </a:r>
            <a:r>
              <a:rPr lang="fr-FR" dirty="0">
                <a:solidFill>
                  <a:srgbClr val="000000"/>
                </a:solidFill>
              </a:rPr>
              <a:t>qu’il </a:t>
            </a:r>
            <a:r>
              <a:rPr lang="fr-FR" dirty="0" smtClean="0">
                <a:solidFill>
                  <a:srgbClr val="000000"/>
                </a:solidFill>
              </a:rPr>
              <a:t>n’a pas trouvé </a:t>
            </a:r>
            <a:r>
              <a:rPr lang="fr-FR" dirty="0">
                <a:solidFill>
                  <a:srgbClr val="000000"/>
                </a:solidFill>
              </a:rPr>
              <a:t>l’endroit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30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fr-FR" dirty="0"/>
              <a:t>Créer un nouvelle boîte dans le plan principal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Changer le nom : </a:t>
            </a:r>
            <a:r>
              <a:rPr lang="fr-FR" dirty="0" smtClean="0">
                <a:solidFill>
                  <a:srgbClr val="FF6600"/>
                </a:solidFill>
              </a:rPr>
              <a:t>Recherche Boîte</a:t>
            </a:r>
            <a:endParaRPr lang="fr-FR" dirty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Type: </a:t>
            </a:r>
            <a:r>
              <a:rPr lang="fr-FR" dirty="0">
                <a:solidFill>
                  <a:srgbClr val="FF6600"/>
                </a:solidFill>
              </a:rPr>
              <a:t>Flow </a:t>
            </a:r>
            <a:r>
              <a:rPr lang="fr-FR" dirty="0" err="1" smtClean="0">
                <a:solidFill>
                  <a:srgbClr val="FF6600"/>
                </a:solidFill>
              </a:rPr>
              <a:t>Diagram</a:t>
            </a:r>
            <a:endParaRPr lang="fr-FR" dirty="0" smtClean="0">
              <a:solidFill>
                <a:srgbClr val="FF6600"/>
              </a:solidFill>
            </a:endParaRPr>
          </a:p>
          <a:p>
            <a:pPr marL="571500" indent="-514350">
              <a:buFont typeface="+mj-lt"/>
              <a:buAutoNum type="arabicPeriod"/>
            </a:pPr>
            <a:r>
              <a:rPr lang="fr-FR" dirty="0" smtClean="0"/>
              <a:t>Ajoute </a:t>
            </a:r>
            <a:r>
              <a:rPr lang="fr-FR" dirty="0"/>
              <a:t>1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6600"/>
                </a:solidFill>
              </a:rPr>
              <a:t>output </a:t>
            </a:r>
            <a:r>
              <a:rPr lang="fr-FR" dirty="0" smtClean="0">
                <a:solidFill>
                  <a:srgbClr val="000000"/>
                </a:solidFill>
              </a:rPr>
              <a:t>(sorties/résultats)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Double-click</a:t>
            </a:r>
            <a:r>
              <a:rPr lang="fr-FR" dirty="0" smtClean="0"/>
              <a:t> sur la nouvelle boîte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Clique sur le        en haut à droite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Nom output : Trouvé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9" name="Picture 8" descr="Screenshot_17_08_13_18_5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99" y="4596449"/>
            <a:ext cx="508254" cy="5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fr-FR" sz="2800" dirty="0" smtClean="0"/>
              <a:t>Dans la nouvelle boîte, place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Une boîte </a:t>
            </a:r>
            <a:r>
              <a:rPr lang="fr-FR" sz="2400" dirty="0" err="1" smtClean="0">
                <a:solidFill>
                  <a:srgbClr val="FF6600"/>
                </a:solidFill>
              </a:rPr>
              <a:t>NAOMark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Une boîte </a:t>
            </a:r>
            <a:r>
              <a:rPr lang="fr-FR" sz="2400" dirty="0" smtClean="0">
                <a:solidFill>
                  <a:srgbClr val="FF6600"/>
                </a:solidFill>
              </a:rPr>
              <a:t>Center Head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/>
              <a:t>Une boîte </a:t>
            </a:r>
            <a:r>
              <a:rPr lang="fr-FR" sz="2400" dirty="0">
                <a:solidFill>
                  <a:srgbClr val="FF6600"/>
                </a:solidFill>
              </a:rPr>
              <a:t>Move Head </a:t>
            </a:r>
            <a:r>
              <a:rPr lang="fr-FR" sz="2400" dirty="0" err="1" smtClean="0">
                <a:solidFill>
                  <a:srgbClr val="FF6600"/>
                </a:solidFill>
              </a:rPr>
              <a:t>Left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/>
              <a:t>Une boîte </a:t>
            </a:r>
            <a:r>
              <a:rPr lang="fr-FR" sz="2400" dirty="0">
                <a:solidFill>
                  <a:srgbClr val="FF6600"/>
                </a:solidFill>
              </a:rPr>
              <a:t>Move Head </a:t>
            </a:r>
            <a:r>
              <a:rPr lang="fr-FR" sz="2400" dirty="0" smtClean="0">
                <a:solidFill>
                  <a:srgbClr val="FF6600"/>
                </a:solidFill>
              </a:rPr>
              <a:t>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Une boîte </a:t>
            </a:r>
            <a:r>
              <a:rPr lang="fr-FR" sz="2400" dirty="0" smtClean="0">
                <a:solidFill>
                  <a:srgbClr val="FF6600"/>
                </a:solidFill>
              </a:rPr>
              <a:t>IF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Deux boîtes </a:t>
            </a:r>
            <a:r>
              <a:rPr lang="fr-FR" sz="2400" dirty="0" smtClean="0">
                <a:solidFill>
                  <a:srgbClr val="FF6600"/>
                </a:solidFill>
              </a:rPr>
              <a:t>Say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solidFill>
                  <a:srgbClr val="000000"/>
                </a:solidFill>
              </a:rPr>
              <a:t>Trois boîtes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Wait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000" dirty="0" smtClean="0">
                <a:solidFill>
                  <a:srgbClr val="000000"/>
                </a:solidFill>
              </a:rPr>
              <a:t>(Change le timeout à 4,000000)</a:t>
            </a:r>
            <a:endParaRPr lang="fr-FR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6" name="Picture 5" descr="Screenshot_24_08_13_11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8" y="5367449"/>
            <a:ext cx="1104900" cy="901700"/>
          </a:xfrm>
          <a:prstGeom prst="rect">
            <a:avLst/>
          </a:prstGeom>
        </p:spPr>
      </p:pic>
      <p:pic>
        <p:nvPicPr>
          <p:cNvPr id="7" name="Picture 6" descr="Screenshot_24_08_13_11_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85" y="5367449"/>
            <a:ext cx="1130300" cy="1054100"/>
          </a:xfrm>
          <a:prstGeom prst="rect">
            <a:avLst/>
          </a:prstGeom>
        </p:spPr>
      </p:pic>
      <p:pic>
        <p:nvPicPr>
          <p:cNvPr id="8" name="Picture 7" descr="Screenshot_24_08_13_11_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5" y="5316649"/>
            <a:ext cx="1092200" cy="1028700"/>
          </a:xfrm>
          <a:prstGeom prst="rect">
            <a:avLst/>
          </a:prstGeom>
        </p:spPr>
      </p:pic>
      <p:pic>
        <p:nvPicPr>
          <p:cNvPr id="10" name="Picture 9" descr="Screenshot_24_08_13_11_0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85" y="5342049"/>
            <a:ext cx="1104900" cy="977900"/>
          </a:xfrm>
          <a:prstGeom prst="rect">
            <a:avLst/>
          </a:prstGeom>
        </p:spPr>
      </p:pic>
      <p:pic>
        <p:nvPicPr>
          <p:cNvPr id="11" name="Picture 10" descr="Screenshot_24_08_13_11_1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85" y="5265849"/>
            <a:ext cx="1117600" cy="1054100"/>
          </a:xfrm>
          <a:prstGeom prst="rect">
            <a:avLst/>
          </a:prstGeom>
        </p:spPr>
      </p:pic>
      <p:pic>
        <p:nvPicPr>
          <p:cNvPr id="12" name="Picture 11" descr="Screenshot_24_08_13_11_14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42" y="5215049"/>
            <a:ext cx="1066800" cy="1079500"/>
          </a:xfrm>
          <a:prstGeom prst="rect">
            <a:avLst/>
          </a:prstGeom>
        </p:spPr>
      </p:pic>
      <p:pic>
        <p:nvPicPr>
          <p:cNvPr id="13" name="Picture 12" descr="Screenshot_24_08_13_11_19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96" y="5265849"/>
            <a:ext cx="876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0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lvl="1" indent="-514350">
              <a:buFont typeface="+mj-lt"/>
              <a:buAutoNum type="arabicPeriod" startAt="4"/>
            </a:pPr>
            <a:r>
              <a:rPr lang="fr-FR" dirty="0" smtClean="0"/>
              <a:t>Relie le point de démarrage de la boîte </a:t>
            </a:r>
            <a:r>
              <a:rPr lang="fr-FR" dirty="0">
                <a:solidFill>
                  <a:srgbClr val="FF6600"/>
                </a:solidFill>
              </a:rPr>
              <a:t>Recherche </a:t>
            </a:r>
            <a:r>
              <a:rPr lang="fr-FR" dirty="0" smtClean="0">
                <a:solidFill>
                  <a:srgbClr val="FF6600"/>
                </a:solidFill>
              </a:rPr>
              <a:t>Boîte </a:t>
            </a:r>
            <a:r>
              <a:rPr lang="fr-FR" dirty="0" smtClean="0"/>
              <a:t>à: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dirty="0" smtClean="0">
                <a:solidFill>
                  <a:srgbClr val="FF6600"/>
                </a:solidFill>
              </a:rPr>
              <a:t>Center Head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dirty="0" err="1" smtClean="0">
                <a:solidFill>
                  <a:srgbClr val="FF6600"/>
                </a:solidFill>
              </a:rPr>
              <a:t>NAOMark</a:t>
            </a:r>
            <a:endParaRPr lang="fr-FR" dirty="0" smtClean="0">
              <a:solidFill>
                <a:srgbClr val="FF6600"/>
              </a:solidFill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fr-FR" dirty="0" smtClean="0"/>
              <a:t>Une boîte </a:t>
            </a:r>
            <a:r>
              <a:rPr lang="fr-FR" dirty="0" err="1" smtClean="0">
                <a:solidFill>
                  <a:srgbClr val="FF6600"/>
                </a:solidFill>
              </a:rPr>
              <a:t>Wait</a:t>
            </a:r>
            <a:endParaRPr lang="fr-FR" dirty="0" smtClean="0">
              <a:solidFill>
                <a:srgbClr val="FF6600"/>
              </a:solidFill>
            </a:endParaRPr>
          </a:p>
          <a:p>
            <a:pPr marL="571500" lvl="1" indent="-514350">
              <a:buFont typeface="+mj-lt"/>
              <a:buAutoNum type="arabicPeriod" startAt="4"/>
            </a:pPr>
            <a:r>
              <a:rPr lang="fr-FR" dirty="0" smtClean="0"/>
              <a:t>Fait tourner la tête de NAO de Gauche </a:t>
            </a:r>
            <a:r>
              <a:rPr lang="fr-FR" sz="2400" dirty="0" smtClean="0"/>
              <a:t>(</a:t>
            </a:r>
            <a:r>
              <a:rPr lang="fr-FR" sz="2400" dirty="0">
                <a:solidFill>
                  <a:srgbClr val="FF6600"/>
                </a:solidFill>
              </a:rPr>
              <a:t>Move Head </a:t>
            </a:r>
            <a:r>
              <a:rPr lang="fr-FR" sz="2400" dirty="0" err="1">
                <a:solidFill>
                  <a:srgbClr val="FF6600"/>
                </a:solidFill>
              </a:rPr>
              <a:t>Left</a:t>
            </a:r>
            <a:r>
              <a:rPr lang="fr-FR" sz="2400" dirty="0" smtClean="0"/>
              <a:t>) </a:t>
            </a:r>
            <a:r>
              <a:rPr lang="fr-FR" dirty="0" smtClean="0"/>
              <a:t>à Droite </a:t>
            </a:r>
            <a:r>
              <a:rPr lang="fr-FR" sz="2400" dirty="0" smtClean="0"/>
              <a:t>(</a:t>
            </a:r>
            <a:r>
              <a:rPr lang="fr-FR" sz="2400" dirty="0">
                <a:solidFill>
                  <a:srgbClr val="FF6600"/>
                </a:solidFill>
              </a:rPr>
              <a:t>Move Head </a:t>
            </a:r>
            <a:r>
              <a:rPr lang="fr-FR" sz="2400" dirty="0" smtClean="0">
                <a:solidFill>
                  <a:srgbClr val="FF6600"/>
                </a:solidFill>
              </a:rPr>
              <a:t>Right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</a:p>
          <a:p>
            <a:pPr marL="571500" lvl="1" indent="-514350">
              <a:buFont typeface="+mj-lt"/>
              <a:buAutoNum type="arabicPeriod" startAt="4"/>
            </a:pPr>
            <a:r>
              <a:rPr lang="fr-FR" sz="2400" dirty="0" smtClean="0">
                <a:solidFill>
                  <a:srgbClr val="000000"/>
                </a:solidFill>
              </a:rPr>
              <a:t>Relie le </a:t>
            </a:r>
            <a:r>
              <a:rPr lang="fr-FR" sz="2400" dirty="0" err="1" smtClean="0">
                <a:solidFill>
                  <a:srgbClr val="000000"/>
                </a:solidFill>
              </a:rPr>
              <a:t>NAOMark</a:t>
            </a:r>
            <a:r>
              <a:rPr lang="fr-FR" sz="2400" dirty="0" smtClean="0">
                <a:solidFill>
                  <a:srgbClr val="000000"/>
                </a:solidFill>
              </a:rPr>
              <a:t> à la boîte IF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sz="2000" dirty="0" smtClean="0">
                <a:solidFill>
                  <a:srgbClr val="000000"/>
                </a:solidFill>
              </a:rPr>
              <a:t>Configure la boîte IF : </a:t>
            </a:r>
          </a:p>
          <a:p>
            <a:pPr marL="1428750" lvl="3" indent="-514350">
              <a:buFont typeface="+mj-lt"/>
              <a:buAutoNum type="arabicPeriod"/>
            </a:pPr>
            <a:r>
              <a:rPr lang="fr-FR" sz="1600" dirty="0" smtClean="0">
                <a:solidFill>
                  <a:srgbClr val="000000"/>
                </a:solidFill>
              </a:rPr>
              <a:t>Condition </a:t>
            </a:r>
            <a:r>
              <a:rPr lang="fr-FR" sz="1600" dirty="0" err="1" smtClean="0">
                <a:solidFill>
                  <a:srgbClr val="000000"/>
                </a:solidFill>
              </a:rPr>
              <a:t>Operator</a:t>
            </a:r>
            <a:r>
              <a:rPr lang="fr-FR" sz="1600" dirty="0" smtClean="0">
                <a:solidFill>
                  <a:srgbClr val="000000"/>
                </a:solidFill>
              </a:rPr>
              <a:t> : </a:t>
            </a:r>
            <a:r>
              <a:rPr lang="fr-FR" sz="1600" dirty="0" smtClean="0">
                <a:solidFill>
                  <a:srgbClr val="FF6600"/>
                </a:solidFill>
              </a:rPr>
              <a:t>=</a:t>
            </a:r>
          </a:p>
          <a:p>
            <a:pPr marL="1428750" lvl="3" indent="-514350">
              <a:buFont typeface="+mj-lt"/>
              <a:buAutoNum type="arabicPeriod"/>
            </a:pPr>
            <a:r>
              <a:rPr lang="fr-FR" sz="1600" dirty="0" smtClean="0">
                <a:solidFill>
                  <a:srgbClr val="000000"/>
                </a:solidFill>
              </a:rPr>
              <a:t>Value to compare : </a:t>
            </a:r>
            <a:r>
              <a:rPr lang="fr-FR" sz="1600" dirty="0" smtClean="0">
                <a:solidFill>
                  <a:srgbClr val="FF6600"/>
                </a:solidFill>
              </a:rPr>
              <a:t>68</a:t>
            </a:r>
          </a:p>
          <a:p>
            <a:pPr marL="971550" lvl="2" indent="-514350">
              <a:buFont typeface="+mj-lt"/>
              <a:buAutoNum type="arabicPeriod"/>
            </a:pPr>
            <a:endParaRPr lang="fr-FR" dirty="0"/>
          </a:p>
          <a:p>
            <a:pPr marL="57150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lvl="1" indent="-514350">
              <a:buFont typeface="+mj-lt"/>
              <a:buAutoNum type="arabicPeriod" startAt="7"/>
            </a:pPr>
            <a:r>
              <a:rPr lang="fr-FR" dirty="0" smtClean="0"/>
              <a:t>Relie </a:t>
            </a:r>
            <a:r>
              <a:rPr lang="fr-FR" sz="2400" dirty="0" smtClean="0">
                <a:solidFill>
                  <a:srgbClr val="000000"/>
                </a:solidFill>
              </a:rPr>
              <a:t>l’output </a:t>
            </a:r>
            <a:r>
              <a:rPr lang="fr-FR" sz="2400" dirty="0" err="1" smtClean="0">
                <a:solidFill>
                  <a:srgbClr val="FF6600"/>
                </a:solidFill>
              </a:rPr>
              <a:t>output_then</a:t>
            </a:r>
            <a:r>
              <a:rPr lang="fr-FR" sz="2400" dirty="0" smtClean="0">
                <a:solidFill>
                  <a:srgbClr val="000000"/>
                </a:solidFill>
              </a:rPr>
              <a:t> de la boîte </a:t>
            </a:r>
            <a:r>
              <a:rPr lang="fr-FR" sz="2400" dirty="0" smtClean="0">
                <a:solidFill>
                  <a:srgbClr val="FF6600"/>
                </a:solidFill>
              </a:rPr>
              <a:t>IF</a:t>
            </a:r>
            <a:r>
              <a:rPr lang="fr-FR" sz="2400" dirty="0" smtClean="0">
                <a:solidFill>
                  <a:srgbClr val="000000"/>
                </a:solidFill>
              </a:rPr>
              <a:t> à l’ </a:t>
            </a:r>
            <a:r>
              <a:rPr lang="fr-FR" sz="2400" dirty="0" smtClean="0">
                <a:solidFill>
                  <a:srgbClr val="FF6600"/>
                </a:solidFill>
              </a:rPr>
              <a:t>Input</a:t>
            </a:r>
            <a:r>
              <a:rPr lang="fr-FR" sz="2400" dirty="0" smtClean="0">
                <a:solidFill>
                  <a:srgbClr val="000000"/>
                </a:solidFill>
              </a:rPr>
              <a:t> :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 err="1" smtClean="0">
                <a:solidFill>
                  <a:srgbClr val="FF6600"/>
                </a:solidFill>
              </a:rPr>
              <a:t>onStop</a:t>
            </a:r>
            <a:r>
              <a:rPr lang="fr-FR" dirty="0" smtClean="0">
                <a:solidFill>
                  <a:srgbClr val="000000"/>
                </a:solidFill>
              </a:rPr>
              <a:t>     </a:t>
            </a:r>
            <a:r>
              <a:rPr lang="fr-FR" dirty="0">
                <a:solidFill>
                  <a:srgbClr val="000000"/>
                </a:solidFill>
              </a:rPr>
              <a:t>des </a:t>
            </a:r>
            <a:r>
              <a:rPr lang="fr-FR" dirty="0" smtClean="0">
                <a:solidFill>
                  <a:srgbClr val="000000"/>
                </a:solidFill>
              </a:rPr>
              <a:t>boîtes </a:t>
            </a:r>
            <a:r>
              <a:rPr lang="fr-FR" dirty="0" err="1" smtClean="0">
                <a:solidFill>
                  <a:srgbClr val="FF6600"/>
                </a:solidFill>
              </a:rPr>
              <a:t>Wait</a:t>
            </a:r>
            <a:r>
              <a:rPr lang="fr-FR" dirty="0" smtClean="0">
                <a:solidFill>
                  <a:srgbClr val="000000"/>
                </a:solidFill>
              </a:rPr>
              <a:t>, </a:t>
            </a:r>
            <a:r>
              <a:rPr lang="fr-FR" dirty="0">
                <a:solidFill>
                  <a:srgbClr val="FF6600"/>
                </a:solidFill>
              </a:rPr>
              <a:t>Move Head </a:t>
            </a:r>
            <a:r>
              <a:rPr lang="fr-FR" dirty="0" err="1" smtClean="0">
                <a:solidFill>
                  <a:srgbClr val="FF6600"/>
                </a:solidFill>
              </a:rPr>
              <a:t>Left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FF6600"/>
                </a:solidFill>
              </a:rPr>
              <a:t>Move </a:t>
            </a:r>
            <a:r>
              <a:rPr lang="fr-FR" dirty="0">
                <a:solidFill>
                  <a:srgbClr val="FF6600"/>
                </a:solidFill>
              </a:rPr>
              <a:t>Head </a:t>
            </a:r>
            <a:r>
              <a:rPr lang="fr-FR" dirty="0" smtClean="0">
                <a:solidFill>
                  <a:srgbClr val="FF6600"/>
                </a:solidFill>
              </a:rPr>
              <a:t>Right</a:t>
            </a:r>
          </a:p>
          <a:p>
            <a:pPr marL="971550" lvl="2" indent="-514350">
              <a:buFont typeface="+mj-lt"/>
              <a:buAutoNum type="arabicPeriod"/>
            </a:pPr>
            <a:r>
              <a:rPr lang="fr-FR" dirty="0" smtClean="0"/>
              <a:t> </a:t>
            </a:r>
            <a:r>
              <a:rPr lang="fr-FR" dirty="0" err="1" smtClean="0"/>
              <a:t>onStart</a:t>
            </a:r>
            <a:r>
              <a:rPr lang="fr-FR" dirty="0" smtClean="0"/>
              <a:t>       d’une boîte </a:t>
            </a:r>
            <a:r>
              <a:rPr lang="fr-FR" dirty="0" smtClean="0">
                <a:solidFill>
                  <a:srgbClr val="FF6600"/>
                </a:solidFill>
              </a:rPr>
              <a:t>Say </a:t>
            </a:r>
          </a:p>
          <a:p>
            <a:pPr marL="1428750" lvl="3" indent="-514350">
              <a:buFont typeface="+mj-lt"/>
              <a:buAutoNum type="arabicPeriod"/>
            </a:pPr>
            <a:r>
              <a:rPr lang="fr-FR" dirty="0" smtClean="0"/>
              <a:t>Boîte </a:t>
            </a:r>
            <a:r>
              <a:rPr lang="fr-FR" dirty="0" smtClean="0">
                <a:solidFill>
                  <a:srgbClr val="FF6600"/>
                </a:solidFill>
              </a:rPr>
              <a:t>Say</a:t>
            </a:r>
            <a:r>
              <a:rPr lang="fr-FR" dirty="0" smtClean="0"/>
              <a:t> pour dire que NAO a trouvé la boîte où déposer la balle</a:t>
            </a:r>
          </a:p>
          <a:p>
            <a:pPr marL="1428750" lvl="3" indent="-514350">
              <a:buFont typeface="+mj-lt"/>
              <a:buAutoNum type="arabicPeriod"/>
            </a:pPr>
            <a:r>
              <a:rPr lang="fr-FR" dirty="0" smtClean="0"/>
              <a:t>N’oublies pas de faire dire à NAO qu’il n’a pas trouvé la boîte ! A toi de trouver comment !</a:t>
            </a:r>
          </a:p>
          <a:p>
            <a:pPr marL="514350" lvl="1" indent="-457200">
              <a:buFont typeface="+mj-lt"/>
              <a:buAutoNum type="arabicPeriod" startAt="7"/>
            </a:pPr>
            <a:r>
              <a:rPr lang="fr-FR" sz="2400" dirty="0" smtClean="0"/>
              <a:t>Ensuite reviens au plan principal et fait la même chose pour la </a:t>
            </a:r>
            <a:r>
              <a:rPr lang="fr-FR" sz="2400" dirty="0" smtClean="0">
                <a:solidFill>
                  <a:srgbClr val="FF6600"/>
                </a:solidFill>
              </a:rPr>
              <a:t>chaise</a:t>
            </a:r>
            <a:r>
              <a:rPr lang="fr-FR" sz="2400" dirty="0" smtClean="0"/>
              <a:t> (copier/coller + modification).</a:t>
            </a:r>
            <a:endParaRPr lang="fr-FR" sz="2400" dirty="0"/>
          </a:p>
          <a:p>
            <a:pPr marL="57150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7" name="Picture 6" descr="Screenshot_24_08_13_11_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12" y="2091395"/>
            <a:ext cx="241300" cy="215900"/>
          </a:xfrm>
          <a:prstGeom prst="rect">
            <a:avLst/>
          </a:prstGeom>
        </p:spPr>
      </p:pic>
      <p:pic>
        <p:nvPicPr>
          <p:cNvPr id="9" name="Picture 8" descr="Screenshot_24_08_13_11_3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826287"/>
            <a:ext cx="355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 smtClean="0"/>
              <a:t>NAO se rend à l’endroit demandé pour y déposer la balle.</a:t>
            </a:r>
          </a:p>
          <a:p>
            <a:pPr lvl="1"/>
            <a:r>
              <a:rPr lang="fr-FR" dirty="0" smtClean="0"/>
              <a:t>Avance vers la boîte ou la chaise 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rgbClr val="FF6600"/>
                </a:solidFill>
              </a:rPr>
              <a:t>NAOMARK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Senseurs des pieds </a:t>
            </a:r>
            <a:r>
              <a:rPr lang="fr-FR" dirty="0" smtClean="0"/>
              <a:t>pour éviter de heurter la chaise ou la boîte </a:t>
            </a:r>
          </a:p>
          <a:p>
            <a:pPr lvl="1"/>
            <a:r>
              <a:rPr lang="fr-FR" dirty="0" smtClean="0"/>
              <a:t>Dépose la balle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4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4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fr-FR" dirty="0"/>
              <a:t>Créer un nouvelle boîte dans le plan principal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Changer le nom : </a:t>
            </a:r>
            <a:r>
              <a:rPr lang="fr-FR" dirty="0" smtClean="0">
                <a:solidFill>
                  <a:srgbClr val="FF6600"/>
                </a:solidFill>
              </a:rPr>
              <a:t>Marche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6600"/>
                </a:solidFill>
              </a:rPr>
              <a:t>Vers </a:t>
            </a:r>
            <a:r>
              <a:rPr lang="fr-FR" dirty="0" err="1" smtClean="0">
                <a:solidFill>
                  <a:srgbClr val="FF6600"/>
                </a:solidFill>
              </a:rPr>
              <a:t>NAOMark</a:t>
            </a:r>
            <a:endParaRPr lang="fr-FR" dirty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Type: </a:t>
            </a:r>
            <a:r>
              <a:rPr lang="fr-FR" dirty="0">
                <a:solidFill>
                  <a:srgbClr val="FF6600"/>
                </a:solidFill>
              </a:rPr>
              <a:t>Flow </a:t>
            </a:r>
            <a:r>
              <a:rPr lang="fr-FR" dirty="0" err="1" smtClean="0">
                <a:solidFill>
                  <a:srgbClr val="FF6600"/>
                </a:solidFill>
              </a:rPr>
              <a:t>Diagram</a:t>
            </a:r>
            <a:endParaRPr lang="fr-FR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27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Présentation de NAO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Laissons le se présenter tout seul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940" y="2263314"/>
            <a:ext cx="4252171" cy="3826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48" y="2263314"/>
            <a:ext cx="2226892" cy="38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</a:t>
            </a:r>
            <a:r>
              <a:rPr lang="fr-FR" dirty="0" smtClean="0"/>
              <a:t>4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2"/>
            </a:pPr>
            <a:r>
              <a:rPr lang="fr-FR" sz="2400" dirty="0" smtClean="0"/>
              <a:t>Dans la nouvelle boîte, place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Une boîte </a:t>
            </a:r>
            <a:r>
              <a:rPr lang="fr-FR" sz="2400" dirty="0">
                <a:solidFill>
                  <a:srgbClr val="FF6600"/>
                </a:solidFill>
              </a:rPr>
              <a:t>Mark </a:t>
            </a:r>
            <a:r>
              <a:rPr lang="fr-FR" sz="2400" dirty="0" err="1">
                <a:solidFill>
                  <a:srgbClr val="FF6600"/>
                </a:solidFill>
              </a:rPr>
              <a:t>Walk</a:t>
            </a:r>
            <a:r>
              <a:rPr lang="fr-FR" sz="2400" dirty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Tracker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Une bo</a:t>
            </a:r>
            <a:r>
              <a:rPr lang="fr-FR" sz="2400" dirty="0"/>
              <a:t>îte </a:t>
            </a:r>
            <a:r>
              <a:rPr lang="fr-FR" sz="2400" dirty="0">
                <a:solidFill>
                  <a:srgbClr val="FF6600"/>
                </a:solidFill>
              </a:rPr>
              <a:t>NAO </a:t>
            </a:r>
            <a:r>
              <a:rPr lang="fr-FR" sz="2400" dirty="0" err="1">
                <a:solidFill>
                  <a:srgbClr val="FF6600"/>
                </a:solidFill>
              </a:rPr>
              <a:t>facing</a:t>
            </a:r>
            <a:r>
              <a:rPr lang="fr-FR" sz="2400" dirty="0">
                <a:solidFill>
                  <a:srgbClr val="FF6600"/>
                </a:solidFill>
              </a:rPr>
              <a:t> Mark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Une boîte </a:t>
            </a:r>
            <a:r>
              <a:rPr lang="fr-FR" sz="2400" dirty="0" err="1" smtClean="0">
                <a:solidFill>
                  <a:srgbClr val="FF6600"/>
                </a:solidFill>
              </a:rPr>
              <a:t>Bumpers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/>
              <a:t>Une boîte </a:t>
            </a:r>
            <a:r>
              <a:rPr lang="fr-FR" sz="2400" dirty="0">
                <a:solidFill>
                  <a:srgbClr val="FF6600"/>
                </a:solidFill>
              </a:rPr>
              <a:t>Move </a:t>
            </a:r>
            <a:r>
              <a:rPr lang="fr-FR" sz="2400" dirty="0" smtClean="0">
                <a:solidFill>
                  <a:srgbClr val="FF6600"/>
                </a:solidFill>
              </a:rPr>
              <a:t>To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Une boîte </a:t>
            </a:r>
            <a:r>
              <a:rPr lang="fr-FR" sz="2400" dirty="0" smtClean="0">
                <a:solidFill>
                  <a:srgbClr val="FF6600"/>
                </a:solidFill>
              </a:rPr>
              <a:t>Say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solidFill>
                  <a:srgbClr val="000000"/>
                </a:solidFill>
              </a:rPr>
              <a:t>Deux boîtes</a:t>
            </a:r>
            <a:r>
              <a:rPr lang="fr-FR" sz="2400" dirty="0">
                <a:solidFill>
                  <a:srgbClr val="FF6600"/>
                </a:solidFill>
              </a:rPr>
              <a:t> </a:t>
            </a:r>
            <a:r>
              <a:rPr lang="fr-FR" sz="2400" dirty="0" err="1">
                <a:solidFill>
                  <a:srgbClr val="FF6600"/>
                </a:solidFill>
              </a:rPr>
              <a:t>Wait</a:t>
            </a:r>
            <a:r>
              <a:rPr lang="fr-FR" sz="2400" dirty="0">
                <a:solidFill>
                  <a:srgbClr val="FF6600"/>
                </a:solidFill>
              </a:rPr>
              <a:t> </a:t>
            </a:r>
            <a:r>
              <a:rPr lang="fr-FR" sz="2400" dirty="0">
                <a:solidFill>
                  <a:srgbClr val="000000"/>
                </a:solidFill>
              </a:rPr>
              <a:t>(Change le timeout à 0,500000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solidFill>
                  <a:srgbClr val="000000"/>
                </a:solidFill>
              </a:rPr>
              <a:t>Deux </a:t>
            </a:r>
            <a:r>
              <a:rPr lang="fr-FR" sz="2400" dirty="0" err="1" smtClean="0">
                <a:solidFill>
                  <a:srgbClr val="FF6600"/>
                </a:solidFill>
              </a:rPr>
              <a:t>Eye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LEDs</a:t>
            </a:r>
            <a:endParaRPr lang="fr-FR" sz="2400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solidFill>
                  <a:srgbClr val="000000"/>
                </a:solidFill>
              </a:rPr>
              <a:t>Une bo</a:t>
            </a:r>
            <a:r>
              <a:rPr lang="fr-FR" sz="2400" dirty="0">
                <a:solidFill>
                  <a:srgbClr val="000000"/>
                </a:solidFill>
              </a:rPr>
              <a:t>îte </a:t>
            </a:r>
            <a:r>
              <a:rPr lang="fr-FR" sz="2400" dirty="0">
                <a:solidFill>
                  <a:srgbClr val="FF6600"/>
                </a:solidFill>
              </a:rPr>
              <a:t>Drop Ball Move Back and </a:t>
            </a:r>
            <a:r>
              <a:rPr lang="fr-FR" sz="2400" dirty="0" err="1">
                <a:solidFill>
                  <a:srgbClr val="FF6600"/>
                </a:solidFill>
              </a:rPr>
              <a:t>Sit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12" name="Picture 11" descr="Screenshot_24_08_13_11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760" y="5407158"/>
            <a:ext cx="1066800" cy="1079500"/>
          </a:xfrm>
          <a:prstGeom prst="rect">
            <a:avLst/>
          </a:prstGeom>
        </p:spPr>
      </p:pic>
      <p:pic>
        <p:nvPicPr>
          <p:cNvPr id="13" name="Picture 12" descr="Screenshot_24_08_13_11_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60" y="5407158"/>
            <a:ext cx="876300" cy="1054100"/>
          </a:xfrm>
          <a:prstGeom prst="rect">
            <a:avLst/>
          </a:prstGeom>
        </p:spPr>
      </p:pic>
      <p:pic>
        <p:nvPicPr>
          <p:cNvPr id="9" name="Picture 8" descr="Screenshot_24_08_13_16_2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3" y="5458371"/>
            <a:ext cx="1508747" cy="936084"/>
          </a:xfrm>
          <a:prstGeom prst="rect">
            <a:avLst/>
          </a:prstGeom>
        </p:spPr>
      </p:pic>
      <p:pic>
        <p:nvPicPr>
          <p:cNvPr id="14" name="Picture 13" descr="Screenshot_24_08_13_16_2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56" y="5407158"/>
            <a:ext cx="2008090" cy="1144507"/>
          </a:xfrm>
          <a:prstGeom prst="rect">
            <a:avLst/>
          </a:prstGeom>
        </p:spPr>
      </p:pic>
      <p:pic>
        <p:nvPicPr>
          <p:cNvPr id="15" name="Picture 14" descr="Screenshot_24_08_13_16_2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46" y="5427279"/>
            <a:ext cx="1253414" cy="1124386"/>
          </a:xfrm>
          <a:prstGeom prst="rect">
            <a:avLst/>
          </a:prstGeom>
        </p:spPr>
      </p:pic>
      <p:pic>
        <p:nvPicPr>
          <p:cNvPr id="16" name="Picture 15" descr="Screenshot_17_08_13_18_16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05" y="5407158"/>
            <a:ext cx="1093065" cy="1010396"/>
          </a:xfrm>
          <a:prstGeom prst="rect">
            <a:avLst/>
          </a:prstGeom>
        </p:spPr>
      </p:pic>
      <p:pic>
        <p:nvPicPr>
          <p:cNvPr id="17" name="Picture 16" descr="Screenshot_24_08_13_16_2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8371"/>
            <a:ext cx="1284070" cy="1002887"/>
          </a:xfrm>
          <a:prstGeom prst="rect">
            <a:avLst/>
          </a:prstGeom>
        </p:spPr>
      </p:pic>
      <p:pic>
        <p:nvPicPr>
          <p:cNvPr id="6" name="Picture 5" descr="Screenshot_28_08_13_17_40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40" y="4502169"/>
            <a:ext cx="1073359" cy="9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5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</a:t>
            </a:r>
            <a:r>
              <a:rPr lang="fr-FR" dirty="0" smtClean="0"/>
              <a:t>4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fr-FR" sz="2400" dirty="0"/>
              <a:t>Relie le point de démarrage de la </a:t>
            </a:r>
            <a:r>
              <a:rPr lang="fr-FR" sz="2400" dirty="0" smtClean="0"/>
              <a:t>boîte </a:t>
            </a:r>
            <a:r>
              <a:rPr lang="fr-FR" sz="2400" dirty="0">
                <a:solidFill>
                  <a:srgbClr val="FF6600"/>
                </a:solidFill>
              </a:rPr>
              <a:t>Marche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6600"/>
                </a:solidFill>
              </a:rPr>
              <a:t>Vers </a:t>
            </a:r>
            <a:r>
              <a:rPr lang="fr-FR" sz="2400" dirty="0" err="1" smtClean="0">
                <a:solidFill>
                  <a:srgbClr val="FF6600"/>
                </a:solidFill>
              </a:rPr>
              <a:t>NAOMark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000000"/>
                </a:solidFill>
              </a:rPr>
              <a:t>à l’input de </a:t>
            </a:r>
            <a:r>
              <a:rPr lang="fr-FR" sz="2400" dirty="0">
                <a:solidFill>
                  <a:srgbClr val="FF6600"/>
                </a:solidFill>
              </a:rPr>
              <a:t>NAO </a:t>
            </a:r>
            <a:r>
              <a:rPr lang="fr-FR" sz="2400" dirty="0" err="1">
                <a:solidFill>
                  <a:srgbClr val="FF6600"/>
                </a:solidFill>
              </a:rPr>
              <a:t>facing</a:t>
            </a:r>
            <a:r>
              <a:rPr lang="fr-FR" sz="2400" dirty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FF6600"/>
                </a:solidFill>
              </a:rPr>
              <a:t>Mark</a:t>
            </a:r>
          </a:p>
          <a:p>
            <a:pPr marL="571500" indent="-514350">
              <a:buFont typeface="+mj-lt"/>
              <a:buAutoNum type="arabicPeriod" startAt="3"/>
            </a:pPr>
            <a:r>
              <a:rPr lang="fr-FR" sz="2400" dirty="0" smtClean="0">
                <a:solidFill>
                  <a:srgbClr val="000000"/>
                </a:solidFill>
              </a:rPr>
              <a:t>Relie l’output de </a:t>
            </a:r>
            <a:r>
              <a:rPr lang="fr-FR" sz="2400" dirty="0">
                <a:solidFill>
                  <a:srgbClr val="FF6600"/>
                </a:solidFill>
              </a:rPr>
              <a:t>NAO </a:t>
            </a:r>
            <a:r>
              <a:rPr lang="fr-FR" sz="2400" dirty="0" err="1">
                <a:solidFill>
                  <a:srgbClr val="FF6600"/>
                </a:solidFill>
              </a:rPr>
              <a:t>facing</a:t>
            </a:r>
            <a:r>
              <a:rPr lang="fr-FR" sz="2400" dirty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FF6600"/>
                </a:solidFill>
              </a:rPr>
              <a:t>Mark </a:t>
            </a:r>
            <a:r>
              <a:rPr lang="fr-FR" sz="2400" dirty="0" smtClean="0">
                <a:solidFill>
                  <a:srgbClr val="000000"/>
                </a:solidFill>
              </a:rPr>
              <a:t>à l’</a:t>
            </a:r>
            <a:r>
              <a:rPr lang="fr-FR" sz="2400" dirty="0" err="1" smtClean="0">
                <a:solidFill>
                  <a:srgbClr val="000000"/>
                </a:solidFill>
              </a:rPr>
              <a:t>imput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err="1" smtClean="0">
                <a:solidFill>
                  <a:srgbClr val="FF6600"/>
                </a:solidFill>
              </a:rPr>
              <a:t>onStart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000000"/>
                </a:solidFill>
              </a:rPr>
              <a:t>de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 smtClean="0">
                <a:solidFill>
                  <a:srgbClr val="FF6600"/>
                </a:solidFill>
              </a:rPr>
              <a:t>Bumpers</a:t>
            </a:r>
            <a:r>
              <a:rPr lang="fr-FR" sz="2000" dirty="0" smtClean="0">
                <a:solidFill>
                  <a:srgbClr val="FF6600"/>
                </a:solidFill>
              </a:rPr>
              <a:t> 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fr-FR" sz="1600" dirty="0" smtClean="0">
                <a:solidFill>
                  <a:srgbClr val="000000"/>
                </a:solidFill>
              </a:rPr>
              <a:t>NAO doit faire 2 pas en arrière</a:t>
            </a:r>
          </a:p>
          <a:p>
            <a:pPr marL="1371600" lvl="2" indent="-514350">
              <a:buFont typeface="+mj-lt"/>
              <a:buAutoNum type="arabicPeriod"/>
            </a:pPr>
            <a:r>
              <a:rPr lang="fr-FR" sz="1600" dirty="0" smtClean="0">
                <a:solidFill>
                  <a:srgbClr val="000000"/>
                </a:solidFill>
              </a:rPr>
              <a:t>Arrêter les autres boîtes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fr-FR" sz="1600" dirty="0" smtClean="0">
                <a:solidFill>
                  <a:srgbClr val="000000"/>
                </a:solidFill>
              </a:rPr>
              <a:t>NAO doit dire qu’il est arrivé à l’endroit. « J’y suis »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smtClean="0">
                <a:solidFill>
                  <a:srgbClr val="FF6600"/>
                </a:solidFill>
              </a:rPr>
              <a:t>Mark </a:t>
            </a:r>
            <a:r>
              <a:rPr lang="fr-FR" sz="2000" dirty="0" err="1" smtClean="0">
                <a:solidFill>
                  <a:srgbClr val="FF6600"/>
                </a:solidFill>
              </a:rPr>
              <a:t>Walk</a:t>
            </a:r>
            <a:r>
              <a:rPr lang="fr-FR" sz="2000" dirty="0" smtClean="0">
                <a:solidFill>
                  <a:srgbClr val="FF6600"/>
                </a:solidFill>
              </a:rPr>
              <a:t> </a:t>
            </a:r>
            <a:r>
              <a:rPr lang="fr-FR" sz="2000" dirty="0" err="1" smtClean="0">
                <a:solidFill>
                  <a:srgbClr val="FF6600"/>
                </a:solidFill>
              </a:rPr>
              <a:t>Tracker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fr-FR" sz="1800" dirty="0" smtClean="0">
                <a:solidFill>
                  <a:srgbClr val="000000"/>
                </a:solidFill>
              </a:rPr>
              <a:t>Couleurs des yeux Bleu si plus de </a:t>
            </a:r>
            <a:r>
              <a:rPr lang="fr-FR" sz="1800" dirty="0" err="1" smtClean="0">
                <a:solidFill>
                  <a:srgbClr val="000000"/>
                </a:solidFill>
              </a:rPr>
              <a:t>NAOMark</a:t>
            </a:r>
            <a:r>
              <a:rPr lang="fr-FR" sz="1800" dirty="0" smtClean="0">
                <a:solidFill>
                  <a:srgbClr val="000000"/>
                </a:solidFill>
              </a:rPr>
              <a:t> détecté</a:t>
            </a:r>
          </a:p>
          <a:p>
            <a:pPr marL="1828800" lvl="3" indent="-514350">
              <a:buFont typeface="+mj-lt"/>
              <a:buAutoNum type="arabicPeriod"/>
            </a:pPr>
            <a:r>
              <a:rPr lang="fr-FR" sz="1400" dirty="0" smtClean="0">
                <a:solidFill>
                  <a:srgbClr val="FF6600"/>
                </a:solidFill>
              </a:rPr>
              <a:t>Output</a:t>
            </a:r>
            <a:r>
              <a:rPr lang="fr-FR" sz="1400" dirty="0" smtClean="0">
                <a:solidFill>
                  <a:srgbClr val="000000"/>
                </a:solidFill>
              </a:rPr>
              <a:t>: </a:t>
            </a:r>
            <a:r>
              <a:rPr lang="fr-FR" sz="1400" dirty="0" err="1" smtClean="0">
                <a:solidFill>
                  <a:srgbClr val="000000"/>
                </a:solidFill>
              </a:rPr>
              <a:t>onLost</a:t>
            </a:r>
            <a:r>
              <a:rPr lang="fr-FR" sz="1400" dirty="0" smtClean="0">
                <a:solidFill>
                  <a:srgbClr val="000000"/>
                </a:solidFill>
              </a:rPr>
              <a:t> relié à </a:t>
            </a:r>
            <a:r>
              <a:rPr lang="fr-FR" sz="1400" dirty="0" smtClean="0">
                <a:solidFill>
                  <a:srgbClr val="E46C0A"/>
                </a:solidFill>
              </a:rPr>
              <a:t>Input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</a:rPr>
              <a:t>onStop</a:t>
            </a:r>
            <a:endParaRPr lang="fr-FR" sz="1400" dirty="0" smtClean="0">
              <a:solidFill>
                <a:srgbClr val="000000"/>
              </a:solidFill>
            </a:endParaRPr>
          </a:p>
          <a:p>
            <a:pPr marL="1828800" lvl="3" indent="-514350">
              <a:buFont typeface="+mj-lt"/>
              <a:buAutoNum type="arabicPeriod"/>
            </a:pPr>
            <a:r>
              <a:rPr lang="fr-FR" sz="1400" dirty="0" smtClean="0">
                <a:solidFill>
                  <a:srgbClr val="000000"/>
                </a:solidFill>
              </a:rPr>
              <a:t>NAO avance encore un petit peu</a:t>
            </a:r>
          </a:p>
          <a:p>
            <a:pPr marL="1828800" lvl="3" indent="-514350">
              <a:buFont typeface="+mj-lt"/>
              <a:buAutoNum type="arabicPeriod"/>
            </a:pPr>
            <a:r>
              <a:rPr lang="fr-FR" sz="1400" dirty="0">
                <a:solidFill>
                  <a:srgbClr val="000000"/>
                </a:solidFill>
              </a:rPr>
              <a:t>NAO doit dire qu’il est arrivé à l’endroit. « J’y </a:t>
            </a:r>
            <a:r>
              <a:rPr lang="fr-FR" sz="1400" dirty="0" smtClean="0">
                <a:solidFill>
                  <a:srgbClr val="000000"/>
                </a:solidFill>
              </a:rPr>
              <a:t>suis »</a:t>
            </a:r>
          </a:p>
          <a:p>
            <a:pPr marL="1371600" lvl="2" indent="-514350">
              <a:buFont typeface="+mj-lt"/>
              <a:buAutoNum type="arabicPeriod"/>
            </a:pPr>
            <a:r>
              <a:rPr lang="fr-FR" sz="1800" dirty="0">
                <a:solidFill>
                  <a:srgbClr val="000000"/>
                </a:solidFill>
              </a:rPr>
              <a:t>Couleurs des yeux </a:t>
            </a:r>
            <a:r>
              <a:rPr lang="fr-FR" sz="1800" dirty="0" smtClean="0">
                <a:solidFill>
                  <a:srgbClr val="000000"/>
                </a:solidFill>
              </a:rPr>
              <a:t>Vert si </a:t>
            </a:r>
            <a:r>
              <a:rPr lang="fr-FR" sz="1800" dirty="0" err="1" smtClean="0">
                <a:solidFill>
                  <a:srgbClr val="000000"/>
                </a:solidFill>
              </a:rPr>
              <a:t>NAOMark</a:t>
            </a:r>
            <a:r>
              <a:rPr lang="fr-FR" sz="1800" dirty="0" smtClean="0">
                <a:solidFill>
                  <a:srgbClr val="000000"/>
                </a:solidFill>
              </a:rPr>
              <a:t> </a:t>
            </a:r>
            <a:r>
              <a:rPr lang="fr-FR" sz="1800" dirty="0">
                <a:solidFill>
                  <a:srgbClr val="000000"/>
                </a:solidFill>
              </a:rPr>
              <a:t>détecté</a:t>
            </a:r>
          </a:p>
          <a:p>
            <a:pPr marL="571500" lvl="1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56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</a:t>
            </a:r>
            <a:r>
              <a:rPr lang="fr-FR" dirty="0" smtClean="0"/>
              <a:t>4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 startAt="5"/>
            </a:pPr>
            <a:r>
              <a:rPr lang="fr-FR" sz="2400" dirty="0" smtClean="0"/>
              <a:t>Dans le plan principal place la boîte </a:t>
            </a:r>
            <a:r>
              <a:rPr lang="fr-FR" sz="2400" dirty="0">
                <a:solidFill>
                  <a:srgbClr val="FF6600"/>
                </a:solidFill>
              </a:rPr>
              <a:t>Drop Ball Move Back and </a:t>
            </a:r>
            <a:r>
              <a:rPr lang="fr-FR" sz="2400" dirty="0" err="1" smtClean="0">
                <a:solidFill>
                  <a:srgbClr val="FF6600"/>
                </a:solidFill>
              </a:rPr>
              <a:t>Sit</a:t>
            </a:r>
            <a:r>
              <a:rPr lang="fr-FR" sz="2400" dirty="0" smtClean="0">
                <a:solidFill>
                  <a:srgbClr val="FF6600"/>
                </a:solidFill>
              </a:rPr>
              <a:t> </a:t>
            </a:r>
            <a:r>
              <a:rPr lang="fr-FR" sz="2400" dirty="0" smtClean="0">
                <a:solidFill>
                  <a:srgbClr val="000000"/>
                </a:solidFill>
              </a:rPr>
              <a:t>et relie la avec la boîte </a:t>
            </a:r>
            <a:r>
              <a:rPr lang="fr-FR" sz="2400" dirty="0">
                <a:solidFill>
                  <a:srgbClr val="FF6600"/>
                </a:solidFill>
              </a:rPr>
              <a:t>Marche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6600"/>
                </a:solidFill>
              </a:rPr>
              <a:t>Vers </a:t>
            </a:r>
            <a:r>
              <a:rPr lang="fr-FR" sz="2400" dirty="0" err="1" smtClean="0">
                <a:solidFill>
                  <a:srgbClr val="FF6600"/>
                </a:solidFill>
              </a:rPr>
              <a:t>NAOMark</a:t>
            </a:r>
            <a:endParaRPr lang="fr-FR" sz="2400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7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5" y="4428318"/>
            <a:ext cx="2883461" cy="1808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de</a:t>
            </a:r>
            <a:br>
              <a:rPr lang="en-US" dirty="0" smtClean="0"/>
            </a:br>
            <a:r>
              <a:rPr lang="en-US" dirty="0" err="1" smtClean="0"/>
              <a:t>Chorégraphe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85325" cy="4525963"/>
          </a:xfrm>
        </p:spPr>
        <p:txBody>
          <a:bodyPr/>
          <a:lstStyle/>
          <a:p>
            <a:pPr algn="just"/>
            <a:r>
              <a:rPr lang="fr-FR" dirty="0" smtClean="0"/>
              <a:t>Logiciel de programmation </a:t>
            </a:r>
          </a:p>
          <a:p>
            <a:pPr lvl="1" algn="just"/>
            <a:r>
              <a:rPr lang="fr-FR" dirty="0" smtClean="0"/>
              <a:t>Permet aux utilisateurs de NAO de créer et d'éditer de façon simple des mouvements et comportements interactifs.</a:t>
            </a:r>
          </a:p>
          <a:p>
            <a:pPr algn="just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934" y="513498"/>
            <a:ext cx="578062" cy="1002727"/>
          </a:xfrm>
          <a:prstGeom prst="rect">
            <a:avLst/>
          </a:prstGeom>
        </p:spPr>
      </p:pic>
      <p:pic>
        <p:nvPicPr>
          <p:cNvPr id="9" name="Picture 8" descr="Screenshot_24_08_13_11_3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4" y="3652432"/>
            <a:ext cx="3309509" cy="17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2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03" y="1436315"/>
            <a:ext cx="7208751" cy="443588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Faire </a:t>
            </a:r>
            <a:r>
              <a:rPr lang="fr-FR" sz="2800" dirty="0" smtClean="0">
                <a:solidFill>
                  <a:srgbClr val="FF6600"/>
                </a:solidFill>
              </a:rPr>
              <a:t>avancer</a:t>
            </a:r>
            <a:r>
              <a:rPr lang="fr-FR" sz="2800" dirty="0" smtClean="0"/>
              <a:t> NAO </a:t>
            </a:r>
            <a:r>
              <a:rPr lang="fr-FR" sz="2800" dirty="0" smtClean="0">
                <a:solidFill>
                  <a:srgbClr val="FF6600"/>
                </a:solidFill>
              </a:rPr>
              <a:t>vers toi</a:t>
            </a:r>
            <a:r>
              <a:rPr lang="fr-FR" sz="2800" dirty="0" smtClean="0"/>
              <a:t> et le faire </a:t>
            </a:r>
            <a:r>
              <a:rPr lang="fr-FR" sz="2800" dirty="0" smtClean="0">
                <a:solidFill>
                  <a:srgbClr val="FF6600"/>
                </a:solidFill>
              </a:rPr>
              <a:t>s’arrêter devant toi</a:t>
            </a:r>
            <a:r>
              <a:rPr lang="fr-FR" sz="28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NAO te </a:t>
            </a:r>
            <a:r>
              <a:rPr lang="fr-FR" sz="2800" dirty="0" smtClean="0">
                <a:solidFill>
                  <a:srgbClr val="FF6600"/>
                </a:solidFill>
              </a:rPr>
              <a:t>demande</a:t>
            </a:r>
            <a:r>
              <a:rPr lang="fr-FR" sz="2800" dirty="0" smtClean="0"/>
              <a:t> de lui donner la balle et te </a:t>
            </a:r>
            <a:r>
              <a:rPr lang="fr-FR" sz="2800" dirty="0" smtClean="0">
                <a:solidFill>
                  <a:srgbClr val="FF6600"/>
                </a:solidFill>
              </a:rPr>
              <a:t>demande où </a:t>
            </a:r>
            <a:r>
              <a:rPr lang="fr-FR" sz="2800" dirty="0" smtClean="0"/>
              <a:t>il doit mettre la balle.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sz="2800" dirty="0" smtClean="0"/>
              <a:t>NAO </a:t>
            </a:r>
            <a:r>
              <a:rPr lang="fr-FR" sz="2800" dirty="0" smtClean="0">
                <a:solidFill>
                  <a:srgbClr val="FF6600"/>
                </a:solidFill>
              </a:rPr>
              <a:t>recherche</a:t>
            </a:r>
            <a:r>
              <a:rPr lang="fr-FR" sz="2800" dirty="0" smtClean="0"/>
              <a:t> et trouve l’endroit indiqué</a:t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endParaRPr lang="fr-FR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fr-FR" sz="2800" dirty="0" smtClean="0"/>
              <a:t>NAO </a:t>
            </a:r>
            <a:r>
              <a:rPr lang="fr-FR" sz="2800" dirty="0" smtClean="0">
                <a:solidFill>
                  <a:srgbClr val="FF6600"/>
                </a:solidFill>
              </a:rPr>
              <a:t>se rend à l’endroit,</a:t>
            </a:r>
            <a:r>
              <a:rPr lang="fr-FR" sz="2800" dirty="0" smtClean="0"/>
              <a:t> dépose la balle et s’assied.</a:t>
            </a:r>
            <a:endParaRPr lang="fr-F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29" y="4250726"/>
            <a:ext cx="1348002" cy="1348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But de l’excercice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" y="2442834"/>
            <a:ext cx="1126432" cy="16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4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Préparation	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Chorégraphe</a:t>
            </a:r>
          </a:p>
          <a:p>
            <a:r>
              <a:rPr lang="fr-FR" dirty="0" smtClean="0"/>
              <a:t>Créer un nouveau projet</a:t>
            </a:r>
          </a:p>
          <a:p>
            <a:r>
              <a:rPr lang="fr-FR" dirty="0" smtClean="0"/>
              <a:t>Charger la Librairie: </a:t>
            </a:r>
            <a:r>
              <a:rPr lang="fr-FR" dirty="0" smtClean="0">
                <a:solidFill>
                  <a:srgbClr val="FF6600"/>
                </a:solidFill>
              </a:rPr>
              <a:t>Devoxx4Kids.cbl</a:t>
            </a:r>
          </a:p>
          <a:p>
            <a:r>
              <a:rPr lang="fr-FR" dirty="0" smtClean="0"/>
              <a:t>Placer et configurer les boîtes</a:t>
            </a: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Set Speech </a:t>
            </a:r>
            <a:r>
              <a:rPr lang="fr-FR" dirty="0" err="1" smtClean="0">
                <a:solidFill>
                  <a:srgbClr val="FF6600"/>
                </a:solidFill>
              </a:rPr>
              <a:t>Language</a:t>
            </a:r>
            <a:endParaRPr lang="fr-FR" dirty="0" smtClean="0">
              <a:solidFill>
                <a:srgbClr val="FF6600"/>
              </a:solidFill>
            </a:endParaRP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Set </a:t>
            </a:r>
            <a:r>
              <a:rPr lang="fr-FR" dirty="0" err="1" smtClean="0">
                <a:solidFill>
                  <a:srgbClr val="FF6600"/>
                </a:solidFill>
              </a:rPr>
              <a:t>Reco</a:t>
            </a:r>
            <a:r>
              <a:rPr lang="fr-FR" dirty="0" smtClean="0">
                <a:solidFill>
                  <a:srgbClr val="FF6600"/>
                </a:solidFill>
              </a:rPr>
              <a:t>. Lang.</a:t>
            </a: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Tactile Head</a:t>
            </a:r>
          </a:p>
          <a:p>
            <a:r>
              <a:rPr lang="fr-FR" dirty="0" smtClean="0"/>
              <a:t>Relier les boîtes au point de départ.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41" y="1079835"/>
            <a:ext cx="1637785" cy="1590991"/>
          </a:xfrm>
          <a:prstGeom prst="rect">
            <a:avLst/>
          </a:prstGeom>
        </p:spPr>
      </p:pic>
      <p:pic>
        <p:nvPicPr>
          <p:cNvPr id="7" name="Picture 6" descr="Screenshot_17_08_13_13_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41" y="4034255"/>
            <a:ext cx="1219699" cy="1088347"/>
          </a:xfrm>
          <a:prstGeom prst="rect">
            <a:avLst/>
          </a:prstGeom>
        </p:spPr>
      </p:pic>
      <p:pic>
        <p:nvPicPr>
          <p:cNvPr id="8" name="Picture 7" descr="Screenshot_17_08_13_13_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01" y="4034255"/>
            <a:ext cx="1400280" cy="1192130"/>
          </a:xfrm>
          <a:prstGeom prst="rect">
            <a:avLst/>
          </a:prstGeom>
        </p:spPr>
      </p:pic>
      <p:pic>
        <p:nvPicPr>
          <p:cNvPr id="9" name="Picture 8" descr="Screenshot_17_08_13_13_1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81" y="4034255"/>
            <a:ext cx="1292412" cy="10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 smtClean="0"/>
              <a:t>Faire </a:t>
            </a:r>
            <a:r>
              <a:rPr lang="fr-FR" dirty="0" smtClean="0">
                <a:solidFill>
                  <a:srgbClr val="FF6600"/>
                </a:solidFill>
              </a:rPr>
              <a:t>Avancer</a:t>
            </a:r>
            <a:r>
              <a:rPr lang="fr-FR" dirty="0" smtClean="0"/>
              <a:t> NAO vers toi</a:t>
            </a:r>
          </a:p>
          <a:p>
            <a:pPr lvl="1"/>
            <a:r>
              <a:rPr lang="fr-FR" dirty="0" smtClean="0"/>
              <a:t>Senseur Infrarouge (Yeux) </a:t>
            </a:r>
          </a:p>
          <a:p>
            <a:pPr lvl="1"/>
            <a:r>
              <a:rPr lang="fr-FR" dirty="0" smtClean="0"/>
              <a:t>Sonar</a:t>
            </a:r>
          </a:p>
          <a:p>
            <a:pPr lvl="1"/>
            <a:r>
              <a:rPr lang="fr-FR" dirty="0" smtClean="0"/>
              <a:t>Couleur des yeux</a:t>
            </a:r>
          </a:p>
          <a:p>
            <a:pPr marL="571500" indent="-514350">
              <a:buFont typeface="+mj-lt"/>
              <a:buAutoNum type="arabicPeriod"/>
            </a:pPr>
            <a:r>
              <a:rPr lang="fr-FR" dirty="0" smtClean="0"/>
              <a:t>Créer un nouvelle boîte dans le plan principal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Changer le nom : </a:t>
            </a:r>
            <a:r>
              <a:rPr lang="fr-FR" dirty="0" smtClean="0">
                <a:solidFill>
                  <a:srgbClr val="FF6600"/>
                </a:solidFill>
              </a:rPr>
              <a:t>Avance vers Personne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Changer l’image: </a:t>
            </a:r>
            <a:r>
              <a:rPr lang="fr-FR" dirty="0" err="1">
                <a:solidFill>
                  <a:srgbClr val="FF6600"/>
                </a:solidFill>
              </a:rPr>
              <a:t>move.png</a:t>
            </a:r>
            <a:endParaRPr lang="fr-FR" dirty="0" smtClean="0">
              <a:solidFill>
                <a:srgbClr val="FF66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Type: </a:t>
            </a:r>
            <a:r>
              <a:rPr lang="fr-FR" dirty="0" smtClean="0">
                <a:solidFill>
                  <a:srgbClr val="FF6600"/>
                </a:solidFill>
              </a:rPr>
              <a:t>Flow </a:t>
            </a:r>
            <a:r>
              <a:rPr lang="fr-FR" dirty="0" err="1" smtClean="0">
                <a:solidFill>
                  <a:srgbClr val="FF6600"/>
                </a:solidFill>
              </a:rPr>
              <a:t>Diagram</a:t>
            </a:r>
            <a:endParaRPr lang="fr-FR" dirty="0" smtClean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72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sz="2800" dirty="0" smtClean="0"/>
              <a:t>Dans la nouvelle boîte </a:t>
            </a:r>
            <a:r>
              <a:rPr lang="fr-FR" sz="2800" dirty="0">
                <a:solidFill>
                  <a:srgbClr val="FF6600"/>
                </a:solidFill>
              </a:rPr>
              <a:t>Avance vers Personne</a:t>
            </a:r>
            <a:endParaRPr lang="fr-FR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Mettre NAO debout (</a:t>
            </a:r>
            <a:r>
              <a:rPr lang="fr-FR" sz="2400" dirty="0" smtClean="0">
                <a:solidFill>
                  <a:srgbClr val="FF6600"/>
                </a:solidFill>
              </a:rPr>
              <a:t>Stand Up</a:t>
            </a:r>
            <a:r>
              <a:rPr lang="fr-FR" sz="24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err="1">
                <a:solidFill>
                  <a:srgbClr val="FF6600"/>
                </a:solidFill>
              </a:rPr>
              <a:t>Walk</a:t>
            </a:r>
            <a:r>
              <a:rPr lang="fr-FR" sz="2400" dirty="0">
                <a:solidFill>
                  <a:srgbClr val="FF6600"/>
                </a:solidFill>
              </a:rPr>
              <a:t> </a:t>
            </a:r>
            <a:r>
              <a:rPr lang="fr-FR" sz="2400" dirty="0" err="1">
                <a:solidFill>
                  <a:srgbClr val="FF6600"/>
                </a:solidFill>
              </a:rPr>
              <a:t>Tracker</a:t>
            </a:r>
            <a:endParaRPr lang="fr-FR" sz="2400" dirty="0">
              <a:solidFill>
                <a:srgbClr val="FF6600"/>
              </a:solidFill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fr-FR" sz="2000" dirty="0"/>
              <a:t>Yeux Vert quand NAO t’a </a:t>
            </a:r>
            <a:r>
              <a:rPr lang="fr-FR" sz="2000" dirty="0" smtClean="0"/>
              <a:t>trouvé </a:t>
            </a:r>
            <a:r>
              <a:rPr lang="fr-FR" sz="1800" dirty="0" smtClean="0"/>
              <a:t>(</a:t>
            </a:r>
            <a:r>
              <a:rPr lang="fr-FR" sz="1800" dirty="0" err="1" smtClean="0">
                <a:solidFill>
                  <a:srgbClr val="FF6600"/>
                </a:solidFill>
              </a:rPr>
              <a:t>Eye</a:t>
            </a:r>
            <a:r>
              <a:rPr lang="fr-FR" sz="1800" dirty="0" smtClean="0">
                <a:solidFill>
                  <a:srgbClr val="FF6600"/>
                </a:solidFill>
              </a:rPr>
              <a:t> </a:t>
            </a:r>
            <a:r>
              <a:rPr lang="fr-FR" sz="1800" dirty="0" err="1" smtClean="0">
                <a:solidFill>
                  <a:srgbClr val="FF6600"/>
                </a:solidFill>
              </a:rPr>
              <a:t>Leds</a:t>
            </a:r>
            <a:r>
              <a:rPr lang="fr-FR" sz="1800" dirty="0" smtClean="0"/>
              <a:t>)</a:t>
            </a:r>
            <a:endParaRPr lang="fr-FR" sz="1800" dirty="0"/>
          </a:p>
          <a:p>
            <a:pPr marL="1371600" lvl="2" indent="-514350">
              <a:buFont typeface="+mj-lt"/>
              <a:buAutoNum type="arabicPeriod"/>
            </a:pPr>
            <a:r>
              <a:rPr lang="fr-FR" sz="2000" dirty="0" smtClean="0"/>
              <a:t>Yeux Rouge quand il t’a perdu de vue </a:t>
            </a:r>
            <a:r>
              <a:rPr lang="fr-FR" sz="1800" dirty="0" smtClean="0"/>
              <a:t>(</a:t>
            </a:r>
            <a:r>
              <a:rPr lang="fr-FR" sz="1800" dirty="0" err="1">
                <a:solidFill>
                  <a:srgbClr val="FF6600"/>
                </a:solidFill>
              </a:rPr>
              <a:t>Eye</a:t>
            </a:r>
            <a:r>
              <a:rPr lang="fr-FR" sz="1800" dirty="0">
                <a:solidFill>
                  <a:srgbClr val="FF6600"/>
                </a:solidFill>
              </a:rPr>
              <a:t> </a:t>
            </a:r>
            <a:r>
              <a:rPr lang="fr-FR" sz="1800" dirty="0" err="1">
                <a:solidFill>
                  <a:srgbClr val="FF6600"/>
                </a:solidFill>
              </a:rPr>
              <a:t>Leds</a:t>
            </a:r>
            <a:r>
              <a:rPr lang="fr-FR" sz="1800" dirty="0" smtClean="0"/>
              <a:t>)</a:t>
            </a:r>
            <a:endParaRPr lang="fr-FR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/>
              <a:t>Utiliser le </a:t>
            </a:r>
            <a:r>
              <a:rPr lang="fr-FR" sz="2400" dirty="0" smtClean="0">
                <a:solidFill>
                  <a:srgbClr val="FF6600"/>
                </a:solidFill>
              </a:rPr>
              <a:t>Sonar</a:t>
            </a:r>
            <a:r>
              <a:rPr lang="fr-FR" sz="2400" dirty="0" smtClean="0"/>
              <a:t> de NAO</a:t>
            </a:r>
          </a:p>
          <a:p>
            <a:pPr marL="1371600" lvl="2" indent="-514350">
              <a:buFont typeface="+mj-lt"/>
              <a:buAutoNum type="arabicPeriod"/>
            </a:pPr>
            <a:r>
              <a:rPr lang="fr-FR" sz="2000" dirty="0" smtClean="0"/>
              <a:t>Détecte un obstacle (toi)</a:t>
            </a:r>
          </a:p>
          <a:p>
            <a:pPr marL="1371600" lvl="2" indent="-514350">
              <a:buFont typeface="+mj-lt"/>
              <a:buAutoNum type="arabicPeriod"/>
            </a:pPr>
            <a:r>
              <a:rPr lang="fr-FR" sz="2000" dirty="0" smtClean="0"/>
              <a:t>Arrête le </a:t>
            </a:r>
            <a:r>
              <a:rPr lang="fr-FR" sz="2000" dirty="0" err="1" smtClean="0">
                <a:solidFill>
                  <a:srgbClr val="FF6600"/>
                </a:solidFill>
              </a:rPr>
              <a:t>Walk</a:t>
            </a:r>
            <a:r>
              <a:rPr lang="fr-FR" sz="2000" dirty="0" smtClean="0">
                <a:solidFill>
                  <a:srgbClr val="FF6600"/>
                </a:solidFill>
              </a:rPr>
              <a:t> </a:t>
            </a:r>
            <a:r>
              <a:rPr lang="fr-FR" sz="2000" dirty="0" err="1" smtClean="0">
                <a:solidFill>
                  <a:srgbClr val="FF6600"/>
                </a:solidFill>
              </a:rPr>
              <a:t>Tracker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571500" indent="-514350">
              <a:buFont typeface="+mj-lt"/>
              <a:buAutoNum type="arabicPeriod" startAt="2"/>
            </a:pPr>
            <a:r>
              <a:rPr lang="fr-FR" sz="2800" dirty="0" smtClean="0"/>
              <a:t>Relier le senseur sur la tête de NAO à la nouvelle boîte</a:t>
            </a:r>
          </a:p>
        </p:txBody>
      </p:sp>
      <p:pic>
        <p:nvPicPr>
          <p:cNvPr id="7" name="Picture 6" descr="Screenshot_17_08_13_18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8461"/>
            <a:ext cx="1025494" cy="963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 </a:t>
            </a:r>
            <a:r>
              <a:rPr lang="fr-FR" sz="2800" dirty="0" smtClean="0"/>
              <a:t>(suite)</a:t>
            </a:r>
            <a:endParaRPr lang="fr-F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6" name="Picture 5" descr="Screenshot_17_08_13_18_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85" y="1837111"/>
            <a:ext cx="1249353" cy="1151578"/>
          </a:xfrm>
          <a:prstGeom prst="rect">
            <a:avLst/>
          </a:prstGeom>
        </p:spPr>
      </p:pic>
      <p:pic>
        <p:nvPicPr>
          <p:cNvPr id="8" name="Picture 7" descr="Screenshot_17_08_13_18_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81" y="3059161"/>
            <a:ext cx="1093065" cy="1010396"/>
          </a:xfrm>
          <a:prstGeom prst="rect">
            <a:avLst/>
          </a:prstGeom>
        </p:spPr>
      </p:pic>
      <p:pic>
        <p:nvPicPr>
          <p:cNvPr id="9" name="Picture 8" descr="Screenshot_17_08_13_18_1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40" y="3518033"/>
            <a:ext cx="1192320" cy="11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dirty="0" smtClean="0"/>
              <a:t>Demander la balle</a:t>
            </a: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Lever le bras</a:t>
            </a:r>
            <a:r>
              <a:rPr lang="fr-FR" dirty="0" smtClean="0"/>
              <a:t> droit et ouvrir la main</a:t>
            </a:r>
          </a:p>
          <a:p>
            <a:pPr lvl="1"/>
            <a:r>
              <a:rPr lang="fr-FR" dirty="0" smtClean="0"/>
              <a:t>Faire </a:t>
            </a:r>
            <a:r>
              <a:rPr lang="fr-FR" dirty="0" smtClean="0">
                <a:solidFill>
                  <a:srgbClr val="FF6600"/>
                </a:solidFill>
              </a:rPr>
              <a:t>parler</a:t>
            </a:r>
            <a:r>
              <a:rPr lang="fr-FR" dirty="0" smtClean="0"/>
              <a:t> NAO</a:t>
            </a: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Comprendre</a:t>
            </a:r>
            <a:r>
              <a:rPr lang="fr-FR" dirty="0" smtClean="0"/>
              <a:t> ce que tu lui dis</a:t>
            </a:r>
          </a:p>
          <a:p>
            <a:pPr lvl="2"/>
            <a:r>
              <a:rPr lang="fr-FR" dirty="0" smtClean="0"/>
              <a:t>NAO pose une question avec 2 réponses possibles</a:t>
            </a:r>
          </a:p>
          <a:p>
            <a:pPr lvl="1"/>
            <a:r>
              <a:rPr lang="fr-FR" dirty="0" smtClean="0"/>
              <a:t>Baisser le bras et </a:t>
            </a:r>
            <a:r>
              <a:rPr lang="fr-FR" dirty="0" smtClean="0">
                <a:solidFill>
                  <a:srgbClr val="FF6600"/>
                </a:solidFill>
              </a:rPr>
              <a:t>fermer la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140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 </a:t>
            </a:r>
            <a:r>
              <a:rPr lang="fr-FR" sz="2800" dirty="0" smtClean="0"/>
              <a:t>(suite)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315"/>
            <a:ext cx="8229600" cy="4510593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fr-FR" dirty="0"/>
              <a:t>Créer un nouvelle boîte dans le plan principal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Changer le nom : </a:t>
            </a:r>
            <a:r>
              <a:rPr lang="fr-FR" sz="2000" dirty="0"/>
              <a:t>(A toi de choisir maintenant)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Type: </a:t>
            </a:r>
            <a:r>
              <a:rPr lang="fr-FR" dirty="0">
                <a:solidFill>
                  <a:srgbClr val="FF6600"/>
                </a:solidFill>
              </a:rPr>
              <a:t>Flow </a:t>
            </a:r>
            <a:r>
              <a:rPr lang="fr-FR" dirty="0" err="1" smtClean="0">
                <a:solidFill>
                  <a:srgbClr val="FF6600"/>
                </a:solidFill>
              </a:rPr>
              <a:t>Diagram</a:t>
            </a:r>
            <a:endParaRPr lang="fr-FR" dirty="0" smtClean="0">
              <a:solidFill>
                <a:srgbClr val="FF6600"/>
              </a:solidFill>
            </a:endParaRPr>
          </a:p>
          <a:p>
            <a:pPr marL="571500" indent="-514350">
              <a:buFont typeface="+mj-lt"/>
              <a:buAutoNum type="arabicPeriod"/>
            </a:pPr>
            <a:r>
              <a:rPr lang="fr-FR" dirty="0" smtClean="0"/>
              <a:t>Ajoute 2 </a:t>
            </a:r>
            <a:r>
              <a:rPr lang="fr-FR" dirty="0" smtClean="0">
                <a:solidFill>
                  <a:srgbClr val="FF6600"/>
                </a:solidFill>
              </a:rPr>
              <a:t>output </a:t>
            </a:r>
            <a:r>
              <a:rPr lang="fr-FR" dirty="0" smtClean="0">
                <a:solidFill>
                  <a:srgbClr val="000000"/>
                </a:solidFill>
              </a:rPr>
              <a:t>(sorties/résultats)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Double-click</a:t>
            </a:r>
            <a:r>
              <a:rPr lang="fr-FR" dirty="0" smtClean="0"/>
              <a:t> sur la nouvelle boîte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Clique sur le        en haut à droite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Nom output 1 : Chaise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Nom output 2: Boîte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/>
          </a:p>
        </p:txBody>
      </p:sp>
      <p:pic>
        <p:nvPicPr>
          <p:cNvPr id="9" name="Picture 8" descr="Screenshot_17_08_13_18_53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99" y="4596449"/>
            <a:ext cx="508254" cy="5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6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995</Words>
  <Application>Microsoft Macintosh PowerPoint</Application>
  <PresentationFormat>On-screen Show (4:3)</PresentationFormat>
  <Paragraphs>185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Devoxx4Kids-pptx-template (2)</vt:lpstr>
      <vt:lpstr>NAO</vt:lpstr>
      <vt:lpstr>Présentation de NAO</vt:lpstr>
      <vt:lpstr>Présentation de Chorégraphe</vt:lpstr>
      <vt:lpstr>But de l’excercice</vt:lpstr>
      <vt:lpstr>Préparation </vt:lpstr>
      <vt:lpstr>Exercice 1</vt:lpstr>
      <vt:lpstr>Exercice 1 (suite)</vt:lpstr>
      <vt:lpstr>Exercice 2</vt:lpstr>
      <vt:lpstr>Exercice 2 (suite)</vt:lpstr>
      <vt:lpstr>Exercice 2 (suite)</vt:lpstr>
      <vt:lpstr>Exercice 2 (suite)</vt:lpstr>
      <vt:lpstr>Exercice 2 (suite)</vt:lpstr>
      <vt:lpstr>Exercice 3</vt:lpstr>
      <vt:lpstr>Exercice 3 (suite)</vt:lpstr>
      <vt:lpstr>Exercice 3 (suite)</vt:lpstr>
      <vt:lpstr>Exercice 3 (suite)</vt:lpstr>
      <vt:lpstr>Exercice 3 (suite)</vt:lpstr>
      <vt:lpstr>Exercice 4</vt:lpstr>
      <vt:lpstr>Exercice 4 (suite)</vt:lpstr>
      <vt:lpstr>Exercice 4 (suite)</vt:lpstr>
      <vt:lpstr>Exercice 4 (suite)</vt:lpstr>
      <vt:lpstr>Exercice 4 (suite)</vt:lpstr>
    </vt:vector>
  </TitlesOfParts>
  <Manager/>
  <Company>www.devoxx4kids.com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Daniel De Luca</cp:lastModifiedBy>
  <cp:revision>43</cp:revision>
  <dcterms:created xsi:type="dcterms:W3CDTF">2012-11-17T11:43:16Z</dcterms:created>
  <dcterms:modified xsi:type="dcterms:W3CDTF">2013-11-26T09:51:14Z</dcterms:modified>
  <cp:category/>
</cp:coreProperties>
</file>