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7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0" d="100"/>
          <a:sy n="130" d="100"/>
        </p:scale>
        <p:origin x="-5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240AD-D0E5-8743-BED0-4875EEDE37D1}" type="datetimeFigureOut">
              <a:rPr lang="en-US" smtClean="0"/>
              <a:t>18/04/15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E9EA6-BBB3-1E40-BFD1-2E852B61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623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1AF83-5EC3-2645-9357-E8053F4E6264}" type="datetimeFigureOut">
              <a:rPr lang="en-US" smtClean="0"/>
              <a:t>18/04/15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186DE-8459-354D-92FA-6DAD5BD2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653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Play on</a:t>
            </a:r>
            <a:r>
              <a:rPr lang="en-US" baseline="0" dirty="0" smtClean="0"/>
              <a:t> NAO the </a:t>
            </a:r>
            <a:r>
              <a:rPr lang="en-US" baseline="0" dirty="0" err="1" smtClean="0"/>
              <a:t>presentation.crg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Choregraphe</a:t>
            </a:r>
            <a:r>
              <a:rPr lang="en-US" baseline="0" dirty="0" smtClean="0"/>
              <a:t> project, make sure the translation in your language is present.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186DE-8459-354D-92FA-6DAD5BD2E4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64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omic Sans MS"/>
                <a:cs typeface="Comic Sans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3399" y="86845"/>
            <a:ext cx="4877203" cy="1716775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06933" y="6356350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3460005" y="6356350"/>
            <a:ext cx="252904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</a:p>
          <a:p>
            <a:endParaRPr lang="en-US" sz="1800" dirty="0">
              <a:latin typeface="+mn-lt"/>
            </a:endParaRPr>
          </a:p>
        </p:txBody>
      </p:sp>
      <p:pic>
        <p:nvPicPr>
          <p:cNvPr id="11" name="Picture 10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108" y="6323330"/>
            <a:ext cx="1117600" cy="398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737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omic Sans MS"/>
                <a:cs typeface="Comic Sans MS"/>
              </a:defRPr>
            </a:lvl1pPr>
            <a:lvl2pPr>
              <a:defRPr>
                <a:latin typeface="Comic Sans MS"/>
                <a:cs typeface="Comic Sans MS"/>
              </a:defRPr>
            </a:lvl2pPr>
            <a:lvl3pPr>
              <a:defRPr>
                <a:latin typeface="Comic Sans MS"/>
                <a:cs typeface="Comic Sans MS"/>
              </a:defRPr>
            </a:lvl3pPr>
            <a:lvl4pPr>
              <a:defRPr>
                <a:latin typeface="Comic Sans MS"/>
                <a:cs typeface="Comic Sans MS"/>
              </a:defRPr>
            </a:lvl4pPr>
            <a:lvl5pPr>
              <a:defRPr>
                <a:latin typeface="Comic Sans MS"/>
                <a:cs typeface="Comic Sans MS"/>
              </a:defRPr>
            </a:lvl5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nl-BE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457199" y="6342982"/>
            <a:ext cx="2417011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078281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12" name="Picture 11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108" y="6323330"/>
            <a:ext cx="1117600" cy="398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541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  <a:lvl2pPr>
              <a:defRPr>
                <a:latin typeface="Comic Sans MS"/>
                <a:cs typeface="Comic Sans MS"/>
              </a:defRPr>
            </a:lvl2pPr>
            <a:lvl3pPr>
              <a:defRPr>
                <a:latin typeface="Comic Sans MS"/>
                <a:cs typeface="Comic Sans MS"/>
              </a:defRPr>
            </a:lvl3pPr>
            <a:lvl4pPr>
              <a:defRPr>
                <a:latin typeface="Comic Sans MS"/>
                <a:cs typeface="Comic Sans MS"/>
              </a:defRPr>
            </a:lvl4pPr>
            <a:lvl5pPr>
              <a:defRPr>
                <a:latin typeface="Comic Sans MS"/>
                <a:cs typeface="Comic Sans MS"/>
              </a:defRPr>
            </a:lvl5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457199" y="6356350"/>
            <a:ext cx="2443747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078281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10" name="Picture 9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108" y="6323330"/>
            <a:ext cx="1117600" cy="398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219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omic Sans MS"/>
                <a:cs typeface="Comic Sans MS"/>
              </a:defRPr>
            </a:lvl1pPr>
          </a:lstStyle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Comic Sans MS"/>
                <a:cs typeface="Comic Sans M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3399" y="86845"/>
            <a:ext cx="4877203" cy="1716775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 userDrawn="1"/>
        </p:nvSpPr>
        <p:spPr>
          <a:xfrm>
            <a:off x="457200" y="6356350"/>
            <a:ext cx="2470484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078281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11" name="Picture 10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108" y="6323330"/>
            <a:ext cx="1117600" cy="398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774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omic Sans MS"/>
                <a:cs typeface="Comic Sans MS"/>
              </a:defRPr>
            </a:lvl1pPr>
            <a:lvl2pPr>
              <a:defRPr sz="2400">
                <a:latin typeface="Comic Sans MS"/>
                <a:cs typeface="Comic Sans MS"/>
              </a:defRPr>
            </a:lvl2pPr>
            <a:lvl3pPr>
              <a:defRPr sz="2000">
                <a:latin typeface="Comic Sans MS"/>
                <a:cs typeface="Comic Sans MS"/>
              </a:defRPr>
            </a:lvl3pPr>
            <a:lvl4pPr>
              <a:defRPr sz="1800">
                <a:latin typeface="Comic Sans MS"/>
                <a:cs typeface="Comic Sans MS"/>
              </a:defRPr>
            </a:lvl4pPr>
            <a:lvl5pPr>
              <a:defRPr sz="1800">
                <a:latin typeface="Comic Sans MS"/>
                <a:cs typeface="Comic Sans M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omic Sans MS"/>
                <a:cs typeface="Comic Sans MS"/>
              </a:defRPr>
            </a:lvl1pPr>
            <a:lvl2pPr>
              <a:defRPr sz="2400">
                <a:latin typeface="Comic Sans MS"/>
                <a:cs typeface="Comic Sans MS"/>
              </a:defRPr>
            </a:lvl2pPr>
            <a:lvl3pPr>
              <a:defRPr sz="2000">
                <a:latin typeface="Comic Sans MS"/>
                <a:cs typeface="Comic Sans MS"/>
              </a:defRPr>
            </a:lvl3pPr>
            <a:lvl4pPr>
              <a:defRPr sz="1800">
                <a:latin typeface="Comic Sans MS"/>
                <a:cs typeface="Comic Sans MS"/>
              </a:defRPr>
            </a:lvl4pPr>
            <a:lvl5pPr>
              <a:defRPr sz="1800">
                <a:latin typeface="Comic Sans MS"/>
                <a:cs typeface="Comic Sans M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nl-BE" smtClean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457199" y="6356350"/>
            <a:ext cx="2497221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078281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13" name="Picture 12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108" y="6323330"/>
            <a:ext cx="1117600" cy="398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456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omic Sans MS"/>
                <a:cs typeface="Comic Sans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omic Sans MS"/>
                <a:cs typeface="Comic Sans MS"/>
              </a:defRPr>
            </a:lvl1pPr>
            <a:lvl2pPr>
              <a:defRPr sz="2000">
                <a:latin typeface="Comic Sans MS"/>
                <a:cs typeface="Comic Sans MS"/>
              </a:defRPr>
            </a:lvl2pPr>
            <a:lvl3pPr>
              <a:defRPr sz="1800">
                <a:latin typeface="Comic Sans MS"/>
                <a:cs typeface="Comic Sans MS"/>
              </a:defRPr>
            </a:lvl3pPr>
            <a:lvl4pPr>
              <a:defRPr sz="1600">
                <a:latin typeface="Comic Sans MS"/>
                <a:cs typeface="Comic Sans MS"/>
              </a:defRPr>
            </a:lvl4pPr>
            <a:lvl5pPr>
              <a:defRPr sz="1600">
                <a:latin typeface="Comic Sans MS"/>
                <a:cs typeface="Comic Sans M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omic Sans MS"/>
                <a:cs typeface="Comic Sans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omic Sans MS"/>
                <a:cs typeface="Comic Sans MS"/>
              </a:defRPr>
            </a:lvl1pPr>
            <a:lvl2pPr>
              <a:defRPr sz="2000">
                <a:latin typeface="Comic Sans MS"/>
                <a:cs typeface="Comic Sans MS"/>
              </a:defRPr>
            </a:lvl2pPr>
            <a:lvl3pPr>
              <a:defRPr sz="1800">
                <a:latin typeface="Comic Sans MS"/>
                <a:cs typeface="Comic Sans MS"/>
              </a:defRPr>
            </a:lvl3pPr>
            <a:lvl4pPr>
              <a:defRPr sz="1600">
                <a:latin typeface="Comic Sans MS"/>
                <a:cs typeface="Comic Sans MS"/>
              </a:defRPr>
            </a:lvl4pPr>
            <a:lvl5pPr>
              <a:defRPr sz="1600">
                <a:latin typeface="Comic Sans MS"/>
                <a:cs typeface="Comic Sans M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nl-BE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 userDrawn="1"/>
        </p:nvSpPr>
        <p:spPr>
          <a:xfrm>
            <a:off x="457199" y="6356350"/>
            <a:ext cx="2443747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078281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16" name="Picture 15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108" y="6323330"/>
            <a:ext cx="1117600" cy="398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394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nl-BE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457200" y="6356350"/>
            <a:ext cx="2390274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078281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12" name="Picture 11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108" y="6323330"/>
            <a:ext cx="1117600" cy="398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704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457200" y="6356350"/>
            <a:ext cx="2403642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078281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9" name="Picture 8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108" y="6323330"/>
            <a:ext cx="1117600" cy="398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29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296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omic Sans MS"/>
                <a:cs typeface="Comic Sans MS"/>
              </a:defRPr>
            </a:lvl1pPr>
          </a:lstStyle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omic Sans MS"/>
                <a:cs typeface="Comic Sans MS"/>
              </a:defRPr>
            </a:lvl1pPr>
            <a:lvl2pPr>
              <a:defRPr sz="2800">
                <a:latin typeface="Comic Sans MS"/>
                <a:cs typeface="Comic Sans MS"/>
              </a:defRPr>
            </a:lvl2pPr>
            <a:lvl3pPr>
              <a:defRPr sz="2400">
                <a:latin typeface="Comic Sans MS"/>
                <a:cs typeface="Comic Sans MS"/>
              </a:defRPr>
            </a:lvl3pPr>
            <a:lvl4pPr>
              <a:defRPr sz="2000">
                <a:latin typeface="Comic Sans MS"/>
                <a:cs typeface="Comic Sans MS"/>
              </a:defRPr>
            </a:lvl4pPr>
            <a:lvl5pPr>
              <a:defRPr sz="2000">
                <a:latin typeface="Comic Sans MS"/>
                <a:cs typeface="Comic Sans M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99079"/>
            <a:ext cx="3008313" cy="3727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omic Sans MS"/>
                <a:cs typeface="Comic Sans M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457199" y="6356350"/>
            <a:ext cx="2430379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078281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12" name="Picture 11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108" y="6323330"/>
            <a:ext cx="1117600" cy="398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29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11864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omic Sans MS"/>
                <a:cs typeface="Comic Sans MS"/>
              </a:defRPr>
            </a:lvl1pPr>
          </a:lstStyle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66124" y="1268759"/>
            <a:ext cx="4611753" cy="34588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78602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omic Sans MS"/>
                <a:cs typeface="Comic Sans M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457200" y="6356350"/>
            <a:ext cx="2390274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078281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11" name="Picture 10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108" y="6323330"/>
            <a:ext cx="1117600" cy="398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510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224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Relationship Id="rId3" Type="http://schemas.openxmlformats.org/officeDocument/2006/relationships/image" Target="../media/image2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Relationship Id="rId3" Type="http://schemas.openxmlformats.org/officeDocument/2006/relationships/image" Target="../media/image25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4" Type="http://schemas.openxmlformats.org/officeDocument/2006/relationships/image" Target="../media/image28.jpg"/><Relationship Id="rId5" Type="http://schemas.openxmlformats.org/officeDocument/2006/relationships/image" Target="../media/image29.jpg"/><Relationship Id="rId6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Relationship Id="rId3" Type="http://schemas.openxmlformats.org/officeDocument/2006/relationships/image" Target="../media/image31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4" Type="http://schemas.openxmlformats.org/officeDocument/2006/relationships/image" Target="../media/image32.jpg"/><Relationship Id="rId5" Type="http://schemas.openxmlformats.org/officeDocument/2006/relationships/image" Target="../media/image33.jpg"/><Relationship Id="rId6" Type="http://schemas.openxmlformats.org/officeDocument/2006/relationships/image" Target="../media/image15.jpg"/><Relationship Id="rId7" Type="http://schemas.openxmlformats.org/officeDocument/2006/relationships/image" Target="../media/image34.jpg"/><Relationship Id="rId8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hyperlink" Target="/Applications/Nao/Choregraphe.ap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5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4" Type="http://schemas.openxmlformats.org/officeDocument/2006/relationships/image" Target="../media/image16.jpg"/><Relationship Id="rId5" Type="http://schemas.openxmlformats.org/officeDocument/2006/relationships/image" Target="../media/image17.jpg"/><Relationship Id="rId6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89384"/>
            <a:ext cx="6400800" cy="1487365"/>
          </a:xfrm>
        </p:spPr>
        <p:txBody>
          <a:bodyPr/>
          <a:lstStyle/>
          <a:p>
            <a:r>
              <a:rPr lang="en-US" dirty="0" smtClean="0"/>
              <a:t>Programming a humanoid robot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604" y="3927922"/>
            <a:ext cx="5195212" cy="233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757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shot_17_08_13_18_1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390" y="4561733"/>
            <a:ext cx="1371600" cy="1295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 </a:t>
            </a:r>
            <a:r>
              <a:rPr lang="en-US" sz="2800" dirty="0" smtClean="0"/>
              <a:t>(continued)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5570"/>
            <a:ext cx="8229600" cy="4510593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Change the color of the eyes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Raise NAO’s </a:t>
            </a:r>
            <a:r>
              <a:rPr lang="en-US" dirty="0" smtClean="0"/>
              <a:t>hand </a:t>
            </a:r>
            <a:r>
              <a:rPr lang="en-US" sz="2800" dirty="0" smtClean="0"/>
              <a:t>(</a:t>
            </a:r>
            <a:r>
              <a:rPr lang="en-US" sz="2800" dirty="0" smtClean="0"/>
              <a:t>library</a:t>
            </a:r>
            <a:r>
              <a:rPr lang="en-US" sz="2800" dirty="0" smtClean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Box :</a:t>
            </a:r>
            <a:r>
              <a:rPr lang="en-US" sz="2400" dirty="0" smtClean="0">
                <a:solidFill>
                  <a:srgbClr val="FF6600"/>
                </a:solidFill>
              </a:rPr>
              <a:t> Raise </a:t>
            </a:r>
            <a:r>
              <a:rPr lang="en-US" sz="2400" dirty="0" smtClean="0">
                <a:solidFill>
                  <a:srgbClr val="FF6600"/>
                </a:solidFill>
              </a:rPr>
              <a:t>Hand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Box :</a:t>
            </a:r>
            <a:r>
              <a:rPr lang="en-US" sz="2400" dirty="0" smtClean="0">
                <a:solidFill>
                  <a:srgbClr val="FF6600"/>
                </a:solidFill>
              </a:rPr>
              <a:t> Hands 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</a:rPr>
              <a:t>Edit </a:t>
            </a:r>
            <a:r>
              <a:rPr lang="en-US" sz="2000" dirty="0" err="1" smtClean="0">
                <a:solidFill>
                  <a:srgbClr val="000000"/>
                </a:solidFill>
              </a:rPr>
              <a:t>Param</a:t>
            </a:r>
            <a:r>
              <a:rPr lang="en-US" sz="2000" dirty="0" smtClean="0">
                <a:solidFill>
                  <a:srgbClr val="000000"/>
                </a:solidFill>
              </a:rPr>
              <a:t>: Left, Open</a:t>
            </a:r>
            <a:endParaRPr lang="en-US" sz="2000" dirty="0" smtClean="0">
              <a:solidFill>
                <a:srgbClr val="000000"/>
              </a:solidFill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Make NAO speak with the </a:t>
            </a:r>
            <a:r>
              <a:rPr lang="en-US" dirty="0" smtClean="0">
                <a:solidFill>
                  <a:srgbClr val="FF6600"/>
                </a:solidFill>
              </a:rPr>
              <a:t>Say </a:t>
            </a:r>
            <a:r>
              <a:rPr lang="en-US" dirty="0" smtClean="0"/>
              <a:t>box</a:t>
            </a:r>
            <a:endParaRPr lang="en-US" dirty="0" smtClean="0">
              <a:solidFill>
                <a:srgbClr val="FF66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NAO must ask for the ball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7" name="Picture 6" descr="Screenshot_18_04_15_21_0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190" y="1826846"/>
            <a:ext cx="1421098" cy="1136878"/>
          </a:xfrm>
          <a:prstGeom prst="rect">
            <a:avLst/>
          </a:prstGeom>
        </p:spPr>
      </p:pic>
      <p:pic>
        <p:nvPicPr>
          <p:cNvPr id="8" name="Picture 7" descr="Screenshot_18_04_15_21_1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048" y="2823307"/>
            <a:ext cx="1148976" cy="98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950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 </a:t>
            </a:r>
            <a:r>
              <a:rPr lang="en-US" sz="2800" dirty="0" smtClean="0"/>
              <a:t>(continued)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40362"/>
          </a:xfrm>
        </p:spPr>
        <p:txBody>
          <a:bodyPr/>
          <a:lstStyle/>
          <a:p>
            <a:pPr marL="457200" indent="-457200">
              <a:buFont typeface="+mj-lt"/>
              <a:buAutoNum type="arabicPeriod" startAt="6"/>
            </a:pPr>
            <a:r>
              <a:rPr lang="en-US" sz="2400" dirty="0" smtClean="0"/>
              <a:t>NAO asks where he should place the ball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Create a </a:t>
            </a:r>
            <a:r>
              <a:rPr lang="en-US" sz="2000" dirty="0" err="1" smtClean="0"/>
              <a:t>nex</a:t>
            </a:r>
            <a:r>
              <a:rPr lang="en-US" sz="2000" dirty="0" smtClean="0"/>
              <a:t> box</a:t>
            </a:r>
          </a:p>
          <a:p>
            <a:pPr lvl="2"/>
            <a:r>
              <a:rPr lang="en-US" sz="1800" dirty="0" smtClean="0"/>
              <a:t>Type : </a:t>
            </a:r>
            <a:r>
              <a:rPr lang="en-US" sz="1800" dirty="0" smtClean="0">
                <a:solidFill>
                  <a:srgbClr val="FF6600"/>
                </a:solidFill>
              </a:rPr>
              <a:t>Flow Diagram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Add a </a:t>
            </a:r>
            <a:r>
              <a:rPr lang="en-US" sz="2000" dirty="0" smtClean="0">
                <a:solidFill>
                  <a:srgbClr val="FF6600"/>
                </a:solidFill>
              </a:rPr>
              <a:t>Choice </a:t>
            </a:r>
            <a:r>
              <a:rPr lang="en-US" sz="2000" dirty="0" smtClean="0"/>
              <a:t>box </a:t>
            </a:r>
            <a:endParaRPr lang="en-US" sz="2000" dirty="0" smtClean="0">
              <a:solidFill>
                <a:srgbClr val="FF6600"/>
              </a:solidFill>
            </a:endParaRPr>
          </a:p>
          <a:p>
            <a:pPr lvl="2"/>
            <a:r>
              <a:rPr lang="en-US" sz="1800" dirty="0" smtClean="0"/>
              <a:t>Edit the output of the box</a:t>
            </a:r>
          </a:p>
          <a:p>
            <a:pPr lvl="3"/>
            <a:r>
              <a:rPr lang="en-US" sz="1600" dirty="0" smtClean="0"/>
              <a:t>Rename the </a:t>
            </a:r>
            <a:r>
              <a:rPr lang="en-US" sz="1600" dirty="0" smtClean="0">
                <a:solidFill>
                  <a:srgbClr val="FF6600"/>
                </a:solidFill>
              </a:rPr>
              <a:t>output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3366FF"/>
                </a:solidFill>
              </a:rPr>
              <a:t>answer </a:t>
            </a:r>
            <a:r>
              <a:rPr lang="en-US" sz="1600" dirty="0" smtClean="0"/>
              <a:t>into </a:t>
            </a:r>
            <a:r>
              <a:rPr lang="en-US" sz="1600" dirty="0" smtClean="0">
                <a:solidFill>
                  <a:srgbClr val="FFD70B"/>
                </a:solidFill>
              </a:rPr>
              <a:t>answer1</a:t>
            </a:r>
          </a:p>
          <a:p>
            <a:pPr lvl="4"/>
            <a:r>
              <a:rPr lang="en-US" sz="1600" dirty="0" smtClean="0"/>
              <a:t>Type : </a:t>
            </a:r>
            <a:r>
              <a:rPr lang="en-US" sz="1600" dirty="0" smtClean="0">
                <a:solidFill>
                  <a:srgbClr val="FF6600"/>
                </a:solidFill>
              </a:rPr>
              <a:t>Number </a:t>
            </a:r>
            <a:r>
              <a:rPr lang="en-US" sz="1600" dirty="0" smtClean="0"/>
              <a:t>: </a:t>
            </a:r>
            <a:r>
              <a:rPr lang="en-US" sz="1600" dirty="0" smtClean="0">
                <a:solidFill>
                  <a:srgbClr val="FF6600"/>
                </a:solidFill>
              </a:rPr>
              <a:t>1</a:t>
            </a:r>
          </a:p>
          <a:p>
            <a:pPr lvl="4"/>
            <a:r>
              <a:rPr lang="en-US" sz="1600" dirty="0" smtClean="0"/>
              <a:t>Naturel : </a:t>
            </a:r>
            <a:r>
              <a:rPr lang="en-US" sz="1600" dirty="0" smtClean="0">
                <a:solidFill>
                  <a:srgbClr val="FF6600"/>
                </a:solidFill>
              </a:rPr>
              <a:t>Punctual</a:t>
            </a:r>
          </a:p>
          <a:p>
            <a:pPr lvl="3"/>
            <a:r>
              <a:rPr lang="en-US" sz="1600" dirty="0" smtClean="0"/>
              <a:t>Add a second </a:t>
            </a:r>
            <a:r>
              <a:rPr lang="en-US" sz="1600" dirty="0" smtClean="0">
                <a:solidFill>
                  <a:srgbClr val="FF6600"/>
                </a:solidFill>
              </a:rPr>
              <a:t>output : </a:t>
            </a:r>
            <a:r>
              <a:rPr lang="en-US" sz="1600" dirty="0" smtClean="0">
                <a:solidFill>
                  <a:srgbClr val="FFD70B"/>
                </a:solidFill>
              </a:rPr>
              <a:t>answer2</a:t>
            </a:r>
          </a:p>
          <a:p>
            <a:pPr lvl="4"/>
            <a:r>
              <a:rPr lang="en-US" sz="1600" dirty="0" smtClean="0"/>
              <a:t>Type : </a:t>
            </a:r>
            <a:r>
              <a:rPr lang="en-US" sz="1600" dirty="0" smtClean="0">
                <a:solidFill>
                  <a:srgbClr val="FF6600"/>
                </a:solidFill>
              </a:rPr>
              <a:t>Number </a:t>
            </a:r>
            <a:r>
              <a:rPr lang="en-US" sz="1600" dirty="0" smtClean="0"/>
              <a:t>: </a:t>
            </a:r>
            <a:r>
              <a:rPr lang="en-US" sz="1600" dirty="0" smtClean="0">
                <a:solidFill>
                  <a:srgbClr val="FF6600"/>
                </a:solidFill>
              </a:rPr>
              <a:t>1</a:t>
            </a:r>
          </a:p>
          <a:p>
            <a:pPr lvl="4"/>
            <a:r>
              <a:rPr lang="en-US" sz="1600" dirty="0" smtClean="0"/>
              <a:t>Naturel : </a:t>
            </a:r>
            <a:r>
              <a:rPr lang="en-US" sz="1600" dirty="0" smtClean="0">
                <a:solidFill>
                  <a:srgbClr val="FF6600"/>
                </a:solidFill>
              </a:rPr>
              <a:t>Punctual</a:t>
            </a:r>
          </a:p>
          <a:p>
            <a:pPr lvl="2"/>
            <a:r>
              <a:rPr lang="en-US" sz="1800" dirty="0" smtClean="0"/>
              <a:t>Double-click </a:t>
            </a:r>
            <a:r>
              <a:rPr lang="en-US" sz="2000" dirty="0" smtClean="0"/>
              <a:t>on the box to enter the question and the answers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Make NAO repeat the answer you gave him</a:t>
            </a:r>
          </a:p>
          <a:p>
            <a:pPr lvl="4"/>
            <a:endParaRPr lang="en-US" sz="1800" dirty="0" smtClean="0"/>
          </a:p>
          <a:p>
            <a:pPr lvl="4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7" name="Picture 6" descr="Screenshot_17_08_13_18_2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293197"/>
            <a:ext cx="1612900" cy="1371600"/>
          </a:xfrm>
          <a:prstGeom prst="rect">
            <a:avLst/>
          </a:prstGeom>
        </p:spPr>
      </p:pic>
      <p:pic>
        <p:nvPicPr>
          <p:cNvPr id="8" name="Picture 7" descr="Screenshot_17_08_13_18_3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3664797"/>
            <a:ext cx="14351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478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 </a:t>
            </a:r>
            <a:r>
              <a:rPr lang="en-US" sz="2800" dirty="0" smtClean="0"/>
              <a:t>(continued)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40362"/>
          </a:xfrm>
        </p:spPr>
        <p:txBody>
          <a:bodyPr/>
          <a:lstStyle/>
          <a:p>
            <a:pPr marL="457200" indent="-457200">
              <a:buFont typeface="+mj-lt"/>
              <a:buAutoNum type="arabicPeriod" startAt="7"/>
            </a:pPr>
            <a:r>
              <a:rPr lang="en-US" sz="2400" dirty="0" smtClean="0"/>
              <a:t>NAO lower his arm and close his hand</a:t>
            </a:r>
          </a:p>
          <a:p>
            <a:pPr lvl="1"/>
            <a:r>
              <a:rPr lang="en-US" sz="2400" dirty="0" smtClean="0"/>
              <a:t>Go back to root plane.</a:t>
            </a:r>
          </a:p>
          <a:p>
            <a:pPr lvl="1"/>
            <a:r>
              <a:rPr lang="en-US" sz="2400" dirty="0" smtClean="0"/>
              <a:t>Add a </a:t>
            </a:r>
            <a:r>
              <a:rPr lang="en-US" sz="2400" dirty="0" smtClean="0">
                <a:solidFill>
                  <a:srgbClr val="FF6600"/>
                </a:solidFill>
              </a:rPr>
              <a:t>Hands </a:t>
            </a:r>
            <a:r>
              <a:rPr lang="en-US" sz="2400" dirty="0" smtClean="0"/>
              <a:t>box</a:t>
            </a:r>
            <a:endParaRPr lang="en-US" sz="2400" dirty="0" smtClean="0">
              <a:solidFill>
                <a:srgbClr val="FF6600"/>
              </a:solidFill>
            </a:endParaRPr>
          </a:p>
          <a:p>
            <a:pPr lvl="2"/>
            <a:r>
              <a:rPr lang="en-US" sz="2000" dirty="0" smtClean="0"/>
              <a:t>Link both </a:t>
            </a:r>
            <a:r>
              <a:rPr lang="en-US" dirty="0" smtClean="0">
                <a:solidFill>
                  <a:srgbClr val="FF6600"/>
                </a:solidFill>
              </a:rPr>
              <a:t>outputs </a:t>
            </a:r>
            <a:r>
              <a:rPr lang="en-US" dirty="0" smtClean="0"/>
              <a:t>to the </a:t>
            </a:r>
            <a:r>
              <a:rPr lang="en-US" dirty="0" smtClean="0"/>
              <a:t>box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Edit </a:t>
            </a:r>
            <a:r>
              <a:rPr lang="en-US" dirty="0" err="1">
                <a:solidFill>
                  <a:srgbClr val="000000"/>
                </a:solidFill>
              </a:rPr>
              <a:t>Param</a:t>
            </a:r>
            <a:r>
              <a:rPr lang="en-US" dirty="0">
                <a:solidFill>
                  <a:srgbClr val="000000"/>
                </a:solidFill>
              </a:rPr>
              <a:t>: Left, </a:t>
            </a:r>
            <a:r>
              <a:rPr lang="en-US" dirty="0" smtClean="0">
                <a:solidFill>
                  <a:srgbClr val="000000"/>
                </a:solidFill>
              </a:rPr>
              <a:t>Close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Add a </a:t>
            </a:r>
            <a:r>
              <a:rPr lang="en-US" sz="2400" dirty="0" err="1" smtClean="0">
                <a:solidFill>
                  <a:srgbClr val="FF6600"/>
                </a:solidFill>
              </a:rPr>
              <a:t>LowerHand</a:t>
            </a:r>
            <a:r>
              <a:rPr lang="en-US" sz="2400" dirty="0" smtClean="0">
                <a:solidFill>
                  <a:srgbClr val="FF66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box</a:t>
            </a:r>
            <a:endParaRPr lang="en-US" sz="2400" dirty="0">
              <a:solidFill>
                <a:srgbClr val="000000"/>
              </a:solidFill>
            </a:endParaRPr>
          </a:p>
          <a:p>
            <a:pPr lvl="2"/>
            <a:endParaRPr lang="en-US" sz="2000" dirty="0" smtClean="0"/>
          </a:p>
          <a:p>
            <a:pPr lvl="2"/>
            <a:endParaRPr lang="en-US" sz="2000" dirty="0" smtClean="0"/>
          </a:p>
          <a:p>
            <a:pPr lvl="2"/>
            <a:endParaRPr lang="en-US" sz="2000" dirty="0" smtClean="0"/>
          </a:p>
          <a:p>
            <a:pPr lvl="2"/>
            <a:endParaRPr lang="en-US" sz="2000" dirty="0" smtClean="0"/>
          </a:p>
          <a:p>
            <a:pPr lvl="2"/>
            <a:endParaRPr lang="en-US" sz="2000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7" name="Picture 6" descr="Screenshot_18_04_15_21_1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780" y="2066436"/>
            <a:ext cx="1148976" cy="986204"/>
          </a:xfrm>
          <a:prstGeom prst="rect">
            <a:avLst/>
          </a:prstGeom>
        </p:spPr>
      </p:pic>
      <p:pic>
        <p:nvPicPr>
          <p:cNvPr id="8" name="Picture 7" descr="Screenshot_18_04_15_21_1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177" y="3575537"/>
            <a:ext cx="1220579" cy="105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177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dirty="0" smtClean="0"/>
              <a:t>NAO looks for the right place where to drop the ball</a:t>
            </a:r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Turns his head</a:t>
            </a:r>
            <a:endParaRPr lang="en-US" dirty="0" smtClean="0"/>
          </a:p>
          <a:p>
            <a:pPr lvl="1"/>
            <a:r>
              <a:rPr lang="en-US" dirty="0" smtClean="0"/>
              <a:t>Looks for the right </a:t>
            </a:r>
            <a:r>
              <a:rPr lang="en-US" dirty="0" smtClean="0">
                <a:solidFill>
                  <a:srgbClr val="FF6600"/>
                </a:solidFill>
              </a:rPr>
              <a:t>NAOMARK</a:t>
            </a:r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Says </a:t>
            </a:r>
            <a:r>
              <a:rPr lang="en-US" dirty="0" smtClean="0">
                <a:solidFill>
                  <a:srgbClr val="000000"/>
                </a:solidFill>
              </a:rPr>
              <a:t>he found the right place</a:t>
            </a:r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Says </a:t>
            </a:r>
            <a:r>
              <a:rPr lang="en-US" dirty="0" smtClean="0">
                <a:solidFill>
                  <a:srgbClr val="000000"/>
                </a:solidFill>
              </a:rPr>
              <a:t>he hasn’t find the right place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03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 </a:t>
            </a:r>
            <a:r>
              <a:rPr lang="en-US" sz="2800" dirty="0" smtClean="0"/>
              <a:t>(continued)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6315"/>
            <a:ext cx="8229600" cy="4510593"/>
          </a:xfrm>
        </p:spPr>
        <p:txBody>
          <a:bodyPr/>
          <a:lstStyle/>
          <a:p>
            <a:pPr marL="571500" indent="-514350">
              <a:buFont typeface="+mj-lt"/>
              <a:buAutoNum type="arabicPeriod"/>
            </a:pPr>
            <a:r>
              <a:rPr lang="en-US" dirty="0" smtClean="0"/>
              <a:t>Create a new box in the main place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Change name : </a:t>
            </a:r>
            <a:r>
              <a:rPr lang="en-US" dirty="0" smtClean="0">
                <a:solidFill>
                  <a:srgbClr val="FF6600"/>
                </a:solidFill>
              </a:rPr>
              <a:t>Research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Type: </a:t>
            </a:r>
            <a:r>
              <a:rPr lang="en-US" dirty="0" smtClean="0">
                <a:solidFill>
                  <a:srgbClr val="FF6600"/>
                </a:solidFill>
              </a:rPr>
              <a:t>Flow Diagram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Add 1 </a:t>
            </a:r>
            <a:r>
              <a:rPr lang="en-US" dirty="0" smtClean="0">
                <a:solidFill>
                  <a:srgbClr val="FF6600"/>
                </a:solidFill>
              </a:rPr>
              <a:t>output</a:t>
            </a:r>
            <a:endParaRPr lang="en-US" dirty="0" smtClean="0">
              <a:solidFill>
                <a:srgbClr val="0000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Double-click on the new box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Click the        (top right corner)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Name for the output : Found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9" name="Picture 8" descr="Screenshot_17_08_13_18_53-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143" y="4124927"/>
            <a:ext cx="508254" cy="58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243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 </a:t>
            </a:r>
            <a:r>
              <a:rPr lang="en-US" sz="2800" dirty="0" smtClean="0"/>
              <a:t>(continued)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6315"/>
            <a:ext cx="8229600" cy="4510593"/>
          </a:xfrm>
        </p:spPr>
        <p:txBody>
          <a:bodyPr/>
          <a:lstStyle/>
          <a:p>
            <a:pPr marL="571500" indent="-514350">
              <a:buFont typeface="+mj-lt"/>
              <a:buAutoNum type="arabicPeriod" startAt="3"/>
            </a:pPr>
            <a:r>
              <a:rPr lang="en-US" sz="2800" dirty="0" smtClean="0"/>
              <a:t>In the new box, add: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A </a:t>
            </a:r>
            <a:r>
              <a:rPr lang="en-US" sz="2400" dirty="0" err="1" smtClean="0">
                <a:solidFill>
                  <a:srgbClr val="FF6600"/>
                </a:solidFill>
              </a:rPr>
              <a:t>NAOMark</a:t>
            </a:r>
            <a:r>
              <a:rPr lang="en-US" sz="2400" dirty="0" smtClean="0">
                <a:solidFill>
                  <a:srgbClr val="FF6600"/>
                </a:solidFill>
              </a:rPr>
              <a:t> </a:t>
            </a:r>
            <a:r>
              <a:rPr lang="en-US" sz="2400" dirty="0" smtClean="0"/>
              <a:t>box</a:t>
            </a:r>
            <a:endParaRPr lang="en-US" sz="2400" dirty="0" smtClean="0">
              <a:solidFill>
                <a:srgbClr val="FF66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A </a:t>
            </a:r>
            <a:r>
              <a:rPr lang="en-US" sz="2400" dirty="0" err="1" smtClean="0">
                <a:solidFill>
                  <a:srgbClr val="FF6600"/>
                </a:solidFill>
              </a:rPr>
              <a:t>LookAround</a:t>
            </a:r>
            <a:r>
              <a:rPr lang="en-US" sz="2400" dirty="0" smtClean="0">
                <a:solidFill>
                  <a:srgbClr val="FF6600"/>
                </a:solidFill>
              </a:rPr>
              <a:t> </a:t>
            </a:r>
            <a:r>
              <a:rPr lang="en-US" sz="2400" dirty="0" smtClean="0"/>
              <a:t>box</a:t>
            </a:r>
            <a:endParaRPr lang="en-US" sz="2400" dirty="0" smtClean="0">
              <a:solidFill>
                <a:srgbClr val="FF66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An </a:t>
            </a:r>
            <a:r>
              <a:rPr lang="en-US" sz="2400" dirty="0" smtClean="0">
                <a:solidFill>
                  <a:srgbClr val="FF6600"/>
                </a:solidFill>
              </a:rPr>
              <a:t>IF </a:t>
            </a:r>
            <a:r>
              <a:rPr lang="en-US" sz="2400" dirty="0"/>
              <a:t>box</a:t>
            </a:r>
            <a:endParaRPr lang="en-US" sz="2400" dirty="0" smtClean="0">
              <a:solidFill>
                <a:srgbClr val="FF66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Two </a:t>
            </a:r>
            <a:r>
              <a:rPr lang="en-US" sz="2400" dirty="0" smtClean="0">
                <a:solidFill>
                  <a:srgbClr val="FF6600"/>
                </a:solidFill>
              </a:rPr>
              <a:t>Say </a:t>
            </a:r>
            <a:r>
              <a:rPr lang="en-US" sz="2400" dirty="0" smtClean="0"/>
              <a:t>boxes</a:t>
            </a:r>
            <a:endParaRPr lang="en-US" sz="2400" dirty="0" smtClean="0">
              <a:solidFill>
                <a:srgbClr val="FF66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Three </a:t>
            </a:r>
            <a:r>
              <a:rPr lang="en-US" sz="2400" dirty="0" smtClean="0">
                <a:solidFill>
                  <a:srgbClr val="FF6600"/>
                </a:solidFill>
              </a:rPr>
              <a:t>Wait </a:t>
            </a:r>
            <a:r>
              <a:rPr lang="en-US" sz="2000" dirty="0" smtClean="0"/>
              <a:t>boxes </a:t>
            </a:r>
            <a:r>
              <a:rPr lang="en-US" sz="2000" dirty="0" smtClean="0">
                <a:solidFill>
                  <a:srgbClr val="000000"/>
                </a:solidFill>
              </a:rPr>
              <a:t>(Change timeout to 4,000000)</a:t>
            </a:r>
            <a:endParaRPr 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5" descr="Screenshot_24_08_13_11_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38" y="5367449"/>
            <a:ext cx="1104900" cy="901700"/>
          </a:xfrm>
          <a:prstGeom prst="rect">
            <a:avLst/>
          </a:prstGeom>
        </p:spPr>
      </p:pic>
      <p:pic>
        <p:nvPicPr>
          <p:cNvPr id="11" name="Picture 10" descr="Screenshot_24_08_13_11_1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985" y="5265849"/>
            <a:ext cx="1117600" cy="1054100"/>
          </a:xfrm>
          <a:prstGeom prst="rect">
            <a:avLst/>
          </a:prstGeom>
        </p:spPr>
      </p:pic>
      <p:pic>
        <p:nvPicPr>
          <p:cNvPr id="12" name="Picture 11" descr="Screenshot_24_08_13_11_1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342" y="5215049"/>
            <a:ext cx="1066800" cy="1079500"/>
          </a:xfrm>
          <a:prstGeom prst="rect">
            <a:avLst/>
          </a:prstGeom>
        </p:spPr>
      </p:pic>
      <p:pic>
        <p:nvPicPr>
          <p:cNvPr id="13" name="Picture 12" descr="Screenshot_24_08_13_11_19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596" y="5265849"/>
            <a:ext cx="876300" cy="1054100"/>
          </a:xfrm>
          <a:prstGeom prst="rect">
            <a:avLst/>
          </a:prstGeom>
        </p:spPr>
      </p:pic>
      <p:pic>
        <p:nvPicPr>
          <p:cNvPr id="14" name="Picture 13" descr="Screenshot_18_04_15_20_58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866" y="5367449"/>
            <a:ext cx="997438" cy="87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802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 </a:t>
            </a:r>
            <a:r>
              <a:rPr lang="en-US" sz="2800" dirty="0" smtClean="0"/>
              <a:t>(continued)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6315"/>
            <a:ext cx="8229600" cy="4510593"/>
          </a:xfrm>
        </p:spPr>
        <p:txBody>
          <a:bodyPr/>
          <a:lstStyle/>
          <a:p>
            <a:pPr marL="571500" lvl="1" indent="-514350">
              <a:buFont typeface="+mj-lt"/>
              <a:buAutoNum type="arabicPeriod" startAt="4"/>
            </a:pPr>
            <a:r>
              <a:rPr lang="en-US" dirty="0" smtClean="0"/>
              <a:t>Connect the starting input of </a:t>
            </a:r>
            <a:r>
              <a:rPr lang="en-US" dirty="0" smtClean="0">
                <a:solidFill>
                  <a:srgbClr val="FF6600"/>
                </a:solidFill>
              </a:rPr>
              <a:t>Research</a:t>
            </a:r>
            <a:r>
              <a:rPr lang="en-US" dirty="0" smtClean="0"/>
              <a:t> box to:</a:t>
            </a:r>
          </a:p>
          <a:p>
            <a:pPr marL="971550" lvl="2" indent="-514350">
              <a:buFont typeface="+mj-lt"/>
              <a:buAutoNum type="arabicPeriod"/>
            </a:pPr>
            <a:r>
              <a:rPr lang="en-US" dirty="0" err="1" smtClean="0">
                <a:solidFill>
                  <a:srgbClr val="FF6600"/>
                </a:solidFill>
              </a:rPr>
              <a:t>LookAround</a:t>
            </a:r>
            <a:endParaRPr lang="en-US" dirty="0" smtClean="0">
              <a:solidFill>
                <a:srgbClr val="FF6600"/>
              </a:solidFill>
            </a:endParaRPr>
          </a:p>
          <a:p>
            <a:pPr marL="971550" lvl="2" indent="-514350">
              <a:buFont typeface="+mj-lt"/>
              <a:buAutoNum type="arabicPeriod"/>
            </a:pPr>
            <a:r>
              <a:rPr lang="en-US" dirty="0" err="1" smtClean="0">
                <a:solidFill>
                  <a:srgbClr val="FF6600"/>
                </a:solidFill>
              </a:rPr>
              <a:t>NAOMark</a:t>
            </a:r>
            <a:endParaRPr lang="en-US" dirty="0" smtClean="0">
              <a:solidFill>
                <a:srgbClr val="FF6600"/>
              </a:solidFill>
            </a:endParaRPr>
          </a:p>
          <a:p>
            <a:pPr marL="971550" lvl="2" indent="-51435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 smtClean="0">
                <a:solidFill>
                  <a:srgbClr val="FF6600"/>
                </a:solidFill>
              </a:rPr>
              <a:t>wait </a:t>
            </a:r>
            <a:r>
              <a:rPr lang="en-US" dirty="0" smtClean="0"/>
              <a:t>box</a:t>
            </a:r>
            <a:endParaRPr lang="en-US" dirty="0" smtClean="0">
              <a:solidFill>
                <a:srgbClr val="FF6600"/>
              </a:solidFill>
            </a:endParaRPr>
          </a:p>
          <a:p>
            <a:pPr marL="571500" lvl="1" indent="-514350">
              <a:buFont typeface="+mj-lt"/>
              <a:buAutoNum type="arabicPeriod" startAt="4"/>
            </a:pPr>
            <a:r>
              <a:rPr lang="en-US" dirty="0" smtClean="0"/>
              <a:t>Make NAO’s head </a:t>
            </a:r>
            <a:r>
              <a:rPr lang="en-US" dirty="0" smtClean="0"/>
              <a:t>look around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571500" lvl="1" indent="-514350">
              <a:buFont typeface="+mj-lt"/>
              <a:buAutoNum type="arabicPeriod" startAt="4"/>
            </a:pPr>
            <a:r>
              <a:rPr lang="en-US" sz="2400" dirty="0" smtClean="0">
                <a:solidFill>
                  <a:srgbClr val="000000"/>
                </a:solidFill>
              </a:rPr>
              <a:t>Connect the </a:t>
            </a:r>
            <a:r>
              <a:rPr lang="en-US" sz="2400" dirty="0" err="1" smtClean="0">
                <a:solidFill>
                  <a:srgbClr val="000000"/>
                </a:solidFill>
              </a:rPr>
              <a:t>NAOMark</a:t>
            </a:r>
            <a:r>
              <a:rPr lang="en-US" sz="2400" dirty="0" smtClean="0">
                <a:solidFill>
                  <a:srgbClr val="000000"/>
                </a:solidFill>
              </a:rPr>
              <a:t> to the IF box</a:t>
            </a:r>
          </a:p>
          <a:p>
            <a:pPr marL="971550" lvl="2" indent="-514350"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</a:rPr>
              <a:t>Configure the IF box : </a:t>
            </a:r>
          </a:p>
          <a:p>
            <a:pPr marL="1428750" lvl="3" indent="-514350"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</a:rPr>
              <a:t>Condition Operator : </a:t>
            </a:r>
            <a:r>
              <a:rPr lang="en-US" sz="1600" dirty="0" smtClean="0">
                <a:solidFill>
                  <a:srgbClr val="FF6600"/>
                </a:solidFill>
              </a:rPr>
              <a:t>=</a:t>
            </a:r>
          </a:p>
          <a:p>
            <a:pPr marL="1428750" lvl="3" indent="-514350"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</a:rPr>
              <a:t>Value to compare : </a:t>
            </a:r>
            <a:r>
              <a:rPr lang="en-US" sz="1600" dirty="0" smtClean="0">
                <a:solidFill>
                  <a:srgbClr val="FF6600"/>
                </a:solidFill>
              </a:rPr>
              <a:t>68</a:t>
            </a:r>
          </a:p>
          <a:p>
            <a:pPr marL="971550" lvl="2" indent="-514350">
              <a:buFont typeface="+mj-lt"/>
              <a:buAutoNum type="arabicPeriod"/>
            </a:pPr>
            <a:endParaRPr lang="en-US" dirty="0" smtClean="0"/>
          </a:p>
          <a:p>
            <a:pPr marL="571500" indent="-51435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303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 </a:t>
            </a:r>
            <a:r>
              <a:rPr lang="en-US" sz="2800" dirty="0" smtClean="0"/>
              <a:t>(continued)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6315"/>
            <a:ext cx="8229600" cy="4510593"/>
          </a:xfrm>
        </p:spPr>
        <p:txBody>
          <a:bodyPr/>
          <a:lstStyle/>
          <a:p>
            <a:pPr marL="571500" lvl="1" indent="-514350">
              <a:buFont typeface="+mj-lt"/>
              <a:buAutoNum type="arabicPeriod" startAt="7"/>
            </a:pPr>
            <a:r>
              <a:rPr lang="en-US" dirty="0" err="1" smtClean="0"/>
              <a:t>Conect</a:t>
            </a:r>
            <a:r>
              <a:rPr lang="en-US" dirty="0" smtClean="0"/>
              <a:t> the out</a:t>
            </a:r>
            <a:r>
              <a:rPr lang="en-US" sz="2400" dirty="0" smtClean="0">
                <a:solidFill>
                  <a:srgbClr val="000000"/>
                </a:solidFill>
              </a:rPr>
              <a:t>put </a:t>
            </a:r>
            <a:r>
              <a:rPr lang="en-US" sz="2400" dirty="0" err="1" smtClean="0">
                <a:solidFill>
                  <a:srgbClr val="FF6600"/>
                </a:solidFill>
              </a:rPr>
              <a:t>output_then</a:t>
            </a:r>
            <a:r>
              <a:rPr lang="en-US" sz="2400" dirty="0" smtClean="0">
                <a:solidFill>
                  <a:srgbClr val="000000"/>
                </a:solidFill>
              </a:rPr>
              <a:t> of the </a:t>
            </a:r>
            <a:r>
              <a:rPr lang="en-US" sz="2400" dirty="0" smtClean="0">
                <a:solidFill>
                  <a:srgbClr val="FF6600"/>
                </a:solidFill>
              </a:rPr>
              <a:t>IF</a:t>
            </a:r>
            <a:r>
              <a:rPr lang="en-US" sz="2400" dirty="0" smtClean="0">
                <a:solidFill>
                  <a:srgbClr val="000000"/>
                </a:solidFill>
              </a:rPr>
              <a:t> box to the </a:t>
            </a:r>
            <a:r>
              <a:rPr lang="en-US" sz="2400" dirty="0" smtClean="0">
                <a:solidFill>
                  <a:srgbClr val="FF6600"/>
                </a:solidFill>
              </a:rPr>
              <a:t>Input</a:t>
            </a:r>
            <a:r>
              <a:rPr lang="en-US" sz="2400" dirty="0" smtClean="0">
                <a:solidFill>
                  <a:srgbClr val="000000"/>
                </a:solidFill>
              </a:rPr>
              <a:t> :</a:t>
            </a:r>
          </a:p>
          <a:p>
            <a:pPr marL="971550" lvl="2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err="1" smtClean="0">
                <a:solidFill>
                  <a:srgbClr val="FF6600"/>
                </a:solidFill>
              </a:rPr>
              <a:t>onStop</a:t>
            </a:r>
            <a:r>
              <a:rPr lang="en-US" dirty="0" smtClean="0">
                <a:solidFill>
                  <a:srgbClr val="000000"/>
                </a:solidFill>
              </a:rPr>
              <a:t>     of boxes </a:t>
            </a:r>
            <a:r>
              <a:rPr lang="en-US" dirty="0" smtClean="0">
                <a:solidFill>
                  <a:srgbClr val="FF6600"/>
                </a:solidFill>
              </a:rPr>
              <a:t>Wait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err="1" smtClean="0">
                <a:solidFill>
                  <a:srgbClr val="FF6600"/>
                </a:solidFill>
              </a:rPr>
              <a:t>LookAround</a:t>
            </a:r>
            <a:endParaRPr lang="en-US" dirty="0" smtClean="0">
              <a:solidFill>
                <a:srgbClr val="FF6600"/>
              </a:solidFill>
            </a:endParaRPr>
          </a:p>
          <a:p>
            <a:pPr marL="971550" lvl="2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err="1" smtClean="0"/>
              <a:t>onStart</a:t>
            </a:r>
            <a:r>
              <a:rPr lang="en-US" dirty="0" smtClean="0"/>
              <a:t>       of a </a:t>
            </a:r>
            <a:r>
              <a:rPr lang="en-US" dirty="0" smtClean="0">
                <a:solidFill>
                  <a:srgbClr val="FF6600"/>
                </a:solidFill>
              </a:rPr>
              <a:t>Say </a:t>
            </a:r>
            <a:r>
              <a:rPr lang="en-US" dirty="0" smtClean="0"/>
              <a:t>box</a:t>
            </a:r>
            <a:endParaRPr lang="en-US" dirty="0" smtClean="0">
              <a:solidFill>
                <a:srgbClr val="FF6600"/>
              </a:solidFill>
            </a:endParaRPr>
          </a:p>
          <a:p>
            <a:pPr marL="1428750" lvl="3" indent="-51435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dirty="0" smtClean="0">
                <a:solidFill>
                  <a:srgbClr val="FF6600"/>
                </a:solidFill>
              </a:rPr>
              <a:t>Say</a:t>
            </a:r>
            <a:r>
              <a:rPr lang="en-US" dirty="0" smtClean="0"/>
              <a:t> box to say that NAO has found a box to drop the ball</a:t>
            </a:r>
          </a:p>
          <a:p>
            <a:pPr marL="1428750" lvl="3" indent="-514350">
              <a:buFont typeface="+mj-lt"/>
              <a:buAutoNum type="arabicPeriod"/>
            </a:pPr>
            <a:r>
              <a:rPr lang="en-US" dirty="0" smtClean="0"/>
              <a:t>Don’t forget to make NAO say he hasn’t find any box where to drop the ball. It’s up to you to find out how to do!</a:t>
            </a:r>
          </a:p>
          <a:p>
            <a:pPr marL="514350" lvl="1" indent="-457200">
              <a:buFont typeface="+mj-lt"/>
              <a:buAutoNum type="arabicPeriod" startAt="7"/>
            </a:pPr>
            <a:r>
              <a:rPr lang="en-US" sz="2400" dirty="0" smtClean="0"/>
              <a:t>Then get back to main plane and do the same thing for the </a:t>
            </a:r>
            <a:r>
              <a:rPr lang="en-US" sz="2400" dirty="0" smtClean="0">
                <a:solidFill>
                  <a:srgbClr val="FF6600"/>
                </a:solidFill>
              </a:rPr>
              <a:t>chair</a:t>
            </a:r>
            <a:r>
              <a:rPr lang="en-US" sz="2400" dirty="0" smtClean="0"/>
              <a:t> (copy/paste + modifications).</a:t>
            </a:r>
          </a:p>
          <a:p>
            <a:pPr marL="571500" indent="-51435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7" name="Picture 6" descr="Screenshot_24_08_13_11_2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617" y="2502065"/>
            <a:ext cx="241300" cy="215900"/>
          </a:xfrm>
          <a:prstGeom prst="rect">
            <a:avLst/>
          </a:prstGeom>
        </p:spPr>
      </p:pic>
      <p:pic>
        <p:nvPicPr>
          <p:cNvPr id="9" name="Picture 8" descr="Screenshot_24_08_13_11_3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770" y="2812491"/>
            <a:ext cx="3556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77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dirty="0" smtClean="0"/>
              <a:t>NAO goes to the required place to drop the ball</a:t>
            </a:r>
          </a:p>
          <a:p>
            <a:pPr lvl="1"/>
            <a:r>
              <a:rPr lang="en-US" dirty="0" smtClean="0"/>
              <a:t>Walk to the box or the chair </a:t>
            </a:r>
            <a:r>
              <a:rPr lang="en-US" sz="2400" dirty="0" smtClean="0"/>
              <a:t>using </a:t>
            </a:r>
            <a:r>
              <a:rPr lang="en-US" sz="2400" dirty="0" err="1" smtClean="0">
                <a:solidFill>
                  <a:srgbClr val="FF6600"/>
                </a:solidFill>
              </a:rPr>
              <a:t>LandMark</a:t>
            </a:r>
            <a:r>
              <a:rPr lang="en-US" sz="2400" dirty="0" smtClean="0">
                <a:solidFill>
                  <a:srgbClr val="FF6600"/>
                </a:solidFill>
              </a:rPr>
              <a:t> Tracker</a:t>
            </a:r>
            <a:endParaRPr lang="en-US" sz="2400" dirty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Bumper Sensor </a:t>
            </a:r>
            <a:r>
              <a:rPr lang="en-US" dirty="0" smtClean="0"/>
              <a:t>to </a:t>
            </a:r>
            <a:r>
              <a:rPr lang="en-US" dirty="0" smtClean="0"/>
              <a:t>avoid collision with box or chair </a:t>
            </a:r>
          </a:p>
          <a:p>
            <a:pPr lvl="1"/>
            <a:r>
              <a:rPr lang="en-US" dirty="0" smtClean="0"/>
              <a:t>Drop the ball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240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 </a:t>
            </a:r>
            <a:r>
              <a:rPr lang="en-US" sz="2800" dirty="0" smtClean="0"/>
              <a:t>(continued)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6315"/>
            <a:ext cx="8229600" cy="4510593"/>
          </a:xfrm>
        </p:spPr>
        <p:txBody>
          <a:bodyPr/>
          <a:lstStyle/>
          <a:p>
            <a:pPr marL="571500" indent="-514350">
              <a:buFont typeface="+mj-lt"/>
              <a:buAutoNum type="arabicPeriod"/>
            </a:pPr>
            <a:r>
              <a:rPr lang="en-US" dirty="0" smtClean="0"/>
              <a:t>Create a new box in root plane: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Edit name: </a:t>
            </a:r>
            <a:r>
              <a:rPr lang="en-US" dirty="0" smtClean="0">
                <a:solidFill>
                  <a:srgbClr val="FF6600"/>
                </a:solidFill>
              </a:rPr>
              <a:t>Walk to</a:t>
            </a: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NAOMark</a:t>
            </a:r>
            <a:endParaRPr lang="en-US" dirty="0" smtClean="0">
              <a:solidFill>
                <a:srgbClr val="FF66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Type: </a:t>
            </a:r>
            <a:r>
              <a:rPr lang="en-US" dirty="0" smtClean="0">
                <a:solidFill>
                  <a:srgbClr val="FF6600"/>
                </a:solidFill>
              </a:rPr>
              <a:t>Flow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78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NAO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I'll let him introduce himself!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8940" y="2263314"/>
            <a:ext cx="4252171" cy="38269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2048" y="2263314"/>
            <a:ext cx="2226892" cy="386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612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 </a:t>
            </a:r>
            <a:r>
              <a:rPr lang="en-US" sz="2800" dirty="0" smtClean="0"/>
              <a:t>(continued)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6315"/>
            <a:ext cx="8229600" cy="4510593"/>
          </a:xfrm>
        </p:spPr>
        <p:txBody>
          <a:bodyPr/>
          <a:lstStyle/>
          <a:p>
            <a:pPr marL="571500" indent="-514350">
              <a:buFont typeface="+mj-lt"/>
              <a:buAutoNum type="arabicPeriod" startAt="2"/>
            </a:pPr>
            <a:r>
              <a:rPr lang="en-US" sz="2400" dirty="0" smtClean="0"/>
              <a:t>In the new box, add: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A </a:t>
            </a:r>
            <a:r>
              <a:rPr lang="en-US" sz="2400" dirty="0" err="1" smtClean="0">
                <a:solidFill>
                  <a:srgbClr val="FF6600"/>
                </a:solidFill>
              </a:rPr>
              <a:t>LandMarkTracker</a:t>
            </a:r>
            <a:r>
              <a:rPr lang="en-US" sz="2400" dirty="0" smtClean="0">
                <a:solidFill>
                  <a:srgbClr val="FF6600"/>
                </a:solidFill>
              </a:rPr>
              <a:t> </a:t>
            </a:r>
            <a:r>
              <a:rPr lang="en-US" sz="2400" dirty="0" smtClean="0"/>
              <a:t>box</a:t>
            </a:r>
            <a:endParaRPr lang="en-US" sz="2400" dirty="0" smtClean="0">
              <a:solidFill>
                <a:srgbClr val="FF66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FF6600"/>
                </a:solidFill>
              </a:rPr>
              <a:t>Bumpers </a:t>
            </a:r>
            <a:r>
              <a:rPr lang="en-US" sz="2400" dirty="0"/>
              <a:t>box</a:t>
            </a:r>
            <a:endParaRPr lang="en-US" sz="2400" dirty="0" smtClean="0">
              <a:solidFill>
                <a:srgbClr val="FF66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FF6600"/>
                </a:solidFill>
              </a:rPr>
              <a:t>Move To </a:t>
            </a:r>
            <a:r>
              <a:rPr lang="en-US" sz="2400" dirty="0"/>
              <a:t>box</a:t>
            </a:r>
            <a:endParaRPr lang="en-US" sz="2400" dirty="0" smtClean="0">
              <a:solidFill>
                <a:srgbClr val="FF66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FF6600"/>
                </a:solidFill>
              </a:rPr>
              <a:t>Say </a:t>
            </a:r>
            <a:r>
              <a:rPr lang="en-US" sz="2400" dirty="0"/>
              <a:t>box</a:t>
            </a:r>
            <a:endParaRPr lang="en-US" sz="2400" dirty="0" smtClean="0">
              <a:solidFill>
                <a:srgbClr val="FF66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2 </a:t>
            </a:r>
            <a:r>
              <a:rPr lang="en-US" sz="2400" dirty="0" smtClean="0">
                <a:solidFill>
                  <a:srgbClr val="FF6600"/>
                </a:solidFill>
              </a:rPr>
              <a:t>Wait </a:t>
            </a:r>
            <a:r>
              <a:rPr lang="en-US" sz="2400" dirty="0" smtClean="0"/>
              <a:t>boxes </a:t>
            </a:r>
            <a:r>
              <a:rPr lang="en-US" sz="2400" dirty="0" smtClean="0">
                <a:solidFill>
                  <a:srgbClr val="000000"/>
                </a:solidFill>
              </a:rPr>
              <a:t>(Change timeout to 0,500000)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2 </a:t>
            </a:r>
            <a:r>
              <a:rPr lang="en-US" sz="2400" dirty="0" smtClean="0">
                <a:solidFill>
                  <a:srgbClr val="FF6600"/>
                </a:solidFill>
              </a:rPr>
              <a:t>Eye LEDs </a:t>
            </a:r>
            <a:r>
              <a:rPr lang="en-US" sz="2400" dirty="0" smtClean="0"/>
              <a:t>boxes</a:t>
            </a:r>
            <a:endParaRPr lang="en-US" sz="2400" dirty="0" smtClean="0">
              <a:solidFill>
                <a:srgbClr val="FF66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A </a:t>
            </a:r>
            <a:r>
              <a:rPr lang="en-US" sz="2400" dirty="0" smtClean="0">
                <a:solidFill>
                  <a:srgbClr val="FF6600"/>
                </a:solidFill>
              </a:rPr>
              <a:t>Drop Ball Move Back and Sit </a:t>
            </a:r>
            <a:r>
              <a:rPr lang="en-US" sz="2400" dirty="0"/>
              <a:t>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12" name="Picture 11" descr="Screenshot_24_08_13_11_1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760" y="5023529"/>
            <a:ext cx="1066800" cy="1079500"/>
          </a:xfrm>
          <a:prstGeom prst="rect">
            <a:avLst/>
          </a:prstGeom>
        </p:spPr>
      </p:pic>
      <p:pic>
        <p:nvPicPr>
          <p:cNvPr id="13" name="Picture 12" descr="Screenshot_24_08_13_11_1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769" y="5048929"/>
            <a:ext cx="876300" cy="1054100"/>
          </a:xfrm>
          <a:prstGeom prst="rect">
            <a:avLst/>
          </a:prstGeom>
        </p:spPr>
      </p:pic>
      <p:pic>
        <p:nvPicPr>
          <p:cNvPr id="9" name="Picture 8" descr="Screenshot_24_08_13_16_2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51" y="5087140"/>
            <a:ext cx="1508747" cy="936084"/>
          </a:xfrm>
          <a:prstGeom prst="rect">
            <a:avLst/>
          </a:prstGeom>
        </p:spPr>
      </p:pic>
      <p:pic>
        <p:nvPicPr>
          <p:cNvPr id="15" name="Picture 14" descr="Screenshot_24_08_13_16_22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192" y="5023529"/>
            <a:ext cx="1253414" cy="1124386"/>
          </a:xfrm>
          <a:prstGeom prst="rect">
            <a:avLst/>
          </a:prstGeom>
        </p:spPr>
      </p:pic>
      <p:pic>
        <p:nvPicPr>
          <p:cNvPr id="16" name="Picture 15" descr="Screenshot_17_08_13_18_16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100" y="5023529"/>
            <a:ext cx="1093065" cy="1010396"/>
          </a:xfrm>
          <a:prstGeom prst="rect">
            <a:avLst/>
          </a:prstGeom>
        </p:spPr>
      </p:pic>
      <p:pic>
        <p:nvPicPr>
          <p:cNvPr id="6" name="Picture 5" descr="Screenshot_28_08_13_17_40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133" y="5128936"/>
            <a:ext cx="1073359" cy="904989"/>
          </a:xfrm>
          <a:prstGeom prst="rect">
            <a:avLst/>
          </a:prstGeom>
        </p:spPr>
      </p:pic>
      <p:pic>
        <p:nvPicPr>
          <p:cNvPr id="18" name="Picture 17" descr="Screenshot_18_04_15_21_27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969" y="5088308"/>
            <a:ext cx="1133231" cy="93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751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 </a:t>
            </a:r>
            <a:r>
              <a:rPr lang="en-US" sz="2800" dirty="0" smtClean="0"/>
              <a:t>(continued)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6315"/>
            <a:ext cx="8229600" cy="4510593"/>
          </a:xfrm>
        </p:spPr>
        <p:txBody>
          <a:bodyPr/>
          <a:lstStyle/>
          <a:p>
            <a:pPr marL="571500" indent="-514350">
              <a:buFont typeface="+mj-lt"/>
              <a:buAutoNum type="arabicPeriod" startAt="3"/>
            </a:pPr>
            <a:r>
              <a:rPr lang="en-US" sz="2400" dirty="0" smtClean="0"/>
              <a:t>Connect the starting point of </a:t>
            </a:r>
            <a:r>
              <a:rPr lang="en-US" sz="2400" dirty="0" smtClean="0">
                <a:solidFill>
                  <a:srgbClr val="FF6600"/>
                </a:solidFill>
              </a:rPr>
              <a:t>Walk to </a:t>
            </a:r>
            <a:r>
              <a:rPr lang="en-US" sz="2400" dirty="0" err="1" smtClean="0">
                <a:solidFill>
                  <a:srgbClr val="FF6600"/>
                </a:solidFill>
              </a:rPr>
              <a:t>NAOMark</a:t>
            </a:r>
            <a:r>
              <a:rPr lang="en-US" sz="2400" dirty="0" smtClean="0">
                <a:solidFill>
                  <a:srgbClr val="FF66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box to the input of </a:t>
            </a:r>
            <a:r>
              <a:rPr lang="en-US" sz="2400" dirty="0" smtClean="0">
                <a:solidFill>
                  <a:srgbClr val="FF6600"/>
                </a:solidFill>
              </a:rPr>
              <a:t>NAO facing Mark</a:t>
            </a:r>
          </a:p>
          <a:p>
            <a:pPr marL="571500" indent="-514350">
              <a:buFont typeface="+mj-lt"/>
              <a:buAutoNum type="arabicPeriod" startAt="3"/>
            </a:pPr>
            <a:r>
              <a:rPr lang="en-US" sz="2400" dirty="0" smtClean="0">
                <a:solidFill>
                  <a:srgbClr val="000000"/>
                </a:solidFill>
              </a:rPr>
              <a:t>Connect the output of </a:t>
            </a:r>
            <a:r>
              <a:rPr lang="en-US" sz="2400" dirty="0" smtClean="0">
                <a:solidFill>
                  <a:srgbClr val="FF6600"/>
                </a:solidFill>
              </a:rPr>
              <a:t>NAO facing Mark </a:t>
            </a:r>
            <a:r>
              <a:rPr lang="en-US" sz="2400" dirty="0" err="1" smtClean="0">
                <a:solidFill>
                  <a:srgbClr val="000000"/>
                </a:solidFill>
              </a:rPr>
              <a:t>àto</a:t>
            </a:r>
            <a:r>
              <a:rPr lang="en-US" sz="2400" dirty="0" smtClean="0">
                <a:solidFill>
                  <a:srgbClr val="000000"/>
                </a:solidFill>
              </a:rPr>
              <a:t> the input</a:t>
            </a:r>
            <a:r>
              <a:rPr lang="en-US" sz="2400" dirty="0" smtClean="0">
                <a:solidFill>
                  <a:srgbClr val="FF6600"/>
                </a:solidFill>
              </a:rPr>
              <a:t> </a:t>
            </a:r>
            <a:r>
              <a:rPr lang="en-US" sz="2400" dirty="0" err="1" smtClean="0">
                <a:solidFill>
                  <a:srgbClr val="FF6600"/>
                </a:solidFill>
              </a:rPr>
              <a:t>onStart</a:t>
            </a:r>
            <a:r>
              <a:rPr lang="en-US" sz="2400" dirty="0" smtClean="0">
                <a:solidFill>
                  <a:srgbClr val="FF66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of:</a:t>
            </a:r>
            <a:r>
              <a:rPr lang="en-US" sz="2400" dirty="0" smtClean="0">
                <a:solidFill>
                  <a:srgbClr val="FF6600"/>
                </a:solidFill>
              </a:rPr>
              <a:t>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>
                <a:solidFill>
                  <a:srgbClr val="FF6600"/>
                </a:solidFill>
              </a:rPr>
              <a:t>Bumpers : 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</a:rPr>
              <a:t>NAO must walk 2 steps backward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</a:rPr>
              <a:t>Stop all other boxes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</a:rPr>
              <a:t>NAO must say he found the place « </a:t>
            </a:r>
            <a:r>
              <a:rPr lang="en-US" sz="1600" dirty="0" err="1" smtClean="0">
                <a:solidFill>
                  <a:srgbClr val="000000"/>
                </a:solidFill>
              </a:rPr>
              <a:t>Im</a:t>
            </a:r>
            <a:r>
              <a:rPr lang="en-US" sz="1600" dirty="0" smtClean="0">
                <a:solidFill>
                  <a:srgbClr val="000000"/>
                </a:solidFill>
              </a:rPr>
              <a:t> in! »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>
                <a:solidFill>
                  <a:srgbClr val="FF6600"/>
                </a:solidFill>
              </a:rPr>
              <a:t>Mark Walk Tracker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sz="1800" dirty="0" smtClean="0">
                <a:solidFill>
                  <a:srgbClr val="000000"/>
                </a:solidFill>
              </a:rPr>
              <a:t>Eyes turn to blue if </a:t>
            </a:r>
            <a:r>
              <a:rPr lang="en-US" sz="1800" dirty="0" err="1" smtClean="0">
                <a:solidFill>
                  <a:srgbClr val="000000"/>
                </a:solidFill>
              </a:rPr>
              <a:t>NAOMark</a:t>
            </a:r>
            <a:r>
              <a:rPr lang="en-US" sz="1800" dirty="0" smtClean="0">
                <a:solidFill>
                  <a:srgbClr val="000000"/>
                </a:solidFill>
              </a:rPr>
              <a:t> is no longer detected</a:t>
            </a:r>
          </a:p>
          <a:p>
            <a:pPr marL="1828800" lvl="3" indent="-514350">
              <a:buFont typeface="+mj-lt"/>
              <a:buAutoNum type="arabicPeriod"/>
            </a:pPr>
            <a:r>
              <a:rPr lang="en-US" sz="1400" dirty="0" smtClean="0">
                <a:solidFill>
                  <a:srgbClr val="FF6600"/>
                </a:solidFill>
              </a:rPr>
              <a:t>Output</a:t>
            </a:r>
            <a:r>
              <a:rPr lang="en-US" sz="1400" dirty="0" smtClean="0">
                <a:solidFill>
                  <a:srgbClr val="000000"/>
                </a:solidFill>
              </a:rPr>
              <a:t>: </a:t>
            </a:r>
            <a:r>
              <a:rPr lang="en-US" sz="1400" dirty="0" err="1" smtClean="0">
                <a:solidFill>
                  <a:srgbClr val="000000"/>
                </a:solidFill>
              </a:rPr>
              <a:t>onLost</a:t>
            </a:r>
            <a:r>
              <a:rPr lang="en-US" sz="1400" dirty="0" smtClean="0">
                <a:solidFill>
                  <a:srgbClr val="000000"/>
                </a:solidFill>
              </a:rPr>
              <a:t> connected to </a:t>
            </a:r>
            <a:r>
              <a:rPr lang="en-US" sz="1400" dirty="0" smtClean="0">
                <a:solidFill>
                  <a:srgbClr val="E46C0A"/>
                </a:solidFill>
              </a:rPr>
              <a:t>Input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onStop</a:t>
            </a:r>
            <a:endParaRPr lang="en-US" sz="1400" dirty="0" smtClean="0">
              <a:solidFill>
                <a:srgbClr val="000000"/>
              </a:solidFill>
            </a:endParaRPr>
          </a:p>
          <a:p>
            <a:pPr marL="1828800" lvl="3" indent="-514350">
              <a:buFont typeface="+mj-lt"/>
              <a:buAutoNum type="arabicPeriod"/>
            </a:pPr>
            <a:r>
              <a:rPr lang="en-US" sz="1400" dirty="0" smtClean="0">
                <a:solidFill>
                  <a:srgbClr val="000000"/>
                </a:solidFill>
              </a:rPr>
              <a:t>NAO take a step</a:t>
            </a:r>
          </a:p>
          <a:p>
            <a:pPr marL="1828800" lvl="3" indent="-514350">
              <a:buFont typeface="+mj-lt"/>
              <a:buAutoNum type="arabicPeriod"/>
            </a:pPr>
            <a:r>
              <a:rPr lang="en-US" sz="1400" dirty="0" smtClean="0">
                <a:solidFill>
                  <a:srgbClr val="000000"/>
                </a:solidFill>
              </a:rPr>
              <a:t>NAO must say he has arrived « </a:t>
            </a:r>
            <a:r>
              <a:rPr lang="en-US" sz="1400" dirty="0" err="1" smtClean="0">
                <a:solidFill>
                  <a:srgbClr val="000000"/>
                </a:solidFill>
              </a:rPr>
              <a:t>Im</a:t>
            </a:r>
            <a:r>
              <a:rPr lang="en-US" sz="1400" dirty="0" smtClean="0">
                <a:solidFill>
                  <a:srgbClr val="000000"/>
                </a:solidFill>
              </a:rPr>
              <a:t> in »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sz="1800" dirty="0" smtClean="0">
                <a:solidFill>
                  <a:srgbClr val="000000"/>
                </a:solidFill>
              </a:rPr>
              <a:t>Green eyes if </a:t>
            </a:r>
            <a:r>
              <a:rPr lang="en-US" sz="1800" dirty="0" err="1" smtClean="0">
                <a:solidFill>
                  <a:srgbClr val="000000"/>
                </a:solidFill>
              </a:rPr>
              <a:t>NAOMark</a:t>
            </a:r>
            <a:r>
              <a:rPr lang="en-US" sz="1800" dirty="0" smtClean="0">
                <a:solidFill>
                  <a:srgbClr val="000000"/>
                </a:solidFill>
              </a:rPr>
              <a:t> is detected</a:t>
            </a:r>
          </a:p>
          <a:p>
            <a:pPr marL="571500" lvl="1" indent="-51435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567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 </a:t>
            </a:r>
            <a:r>
              <a:rPr lang="en-US" sz="2800" dirty="0" smtClean="0"/>
              <a:t>(continued)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6315"/>
            <a:ext cx="8229600" cy="4510593"/>
          </a:xfrm>
        </p:spPr>
        <p:txBody>
          <a:bodyPr/>
          <a:lstStyle/>
          <a:p>
            <a:pPr marL="571500" indent="-514350">
              <a:buFont typeface="+mj-lt"/>
              <a:buAutoNum type="arabicPeriod" startAt="5"/>
            </a:pPr>
            <a:r>
              <a:rPr lang="en-US" sz="2400" dirty="0" smtClean="0"/>
              <a:t>In the root plane, add the </a:t>
            </a:r>
            <a:r>
              <a:rPr lang="en-US" sz="2400" dirty="0" smtClean="0">
                <a:solidFill>
                  <a:srgbClr val="FF6600"/>
                </a:solidFill>
              </a:rPr>
              <a:t>Drop Ball Move Back and Sit </a:t>
            </a:r>
            <a:r>
              <a:rPr lang="en-US" sz="2400" dirty="0" smtClean="0">
                <a:solidFill>
                  <a:srgbClr val="000000"/>
                </a:solidFill>
              </a:rPr>
              <a:t>box and connect it to the </a:t>
            </a:r>
            <a:r>
              <a:rPr lang="en-US" sz="2400" dirty="0" smtClean="0">
                <a:solidFill>
                  <a:srgbClr val="FF6600"/>
                </a:solidFill>
              </a:rPr>
              <a:t>Walk to </a:t>
            </a:r>
            <a:r>
              <a:rPr lang="en-US" sz="2400" dirty="0" err="1" smtClean="0">
                <a:solidFill>
                  <a:srgbClr val="FF6600"/>
                </a:solidFill>
              </a:rPr>
              <a:t>NAOMark</a:t>
            </a:r>
            <a:r>
              <a:rPr lang="en-US" sz="2400" dirty="0" smtClean="0">
                <a:solidFill>
                  <a:srgbClr val="FF66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box</a:t>
            </a:r>
            <a:endParaRPr lang="en-US" sz="2400" dirty="0" smtClean="0">
              <a:solidFill>
                <a:srgbClr val="FF66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75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hlinkClick r:id="rId2" action="ppaction://program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95" y="4428318"/>
            <a:ext cx="2883461" cy="18082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190" y="213091"/>
            <a:ext cx="6005609" cy="1143000"/>
          </a:xfrm>
        </p:spPr>
        <p:txBody>
          <a:bodyPr/>
          <a:lstStyle/>
          <a:p>
            <a:r>
              <a:rPr lang="en-US" dirty="0" err="1" smtClean="0"/>
              <a:t>Choregraphe</a:t>
            </a:r>
            <a:r>
              <a:rPr lang="en-US" dirty="0" smtClean="0"/>
              <a:t>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85325" cy="4525963"/>
          </a:xfrm>
        </p:spPr>
        <p:txBody>
          <a:bodyPr/>
          <a:lstStyle/>
          <a:p>
            <a:pPr algn="just"/>
            <a:r>
              <a:rPr lang="en-US" dirty="0" smtClean="0"/>
              <a:t>NAO Visual Programming</a:t>
            </a:r>
          </a:p>
          <a:p>
            <a:pPr lvl="1"/>
            <a:r>
              <a:rPr lang="en-US" dirty="0" smtClean="0"/>
              <a:t>Allows users of NAO to create and edit simple movements and interactive behaviors.</a:t>
            </a:r>
          </a:p>
          <a:p>
            <a:pPr algn="just"/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934" y="513498"/>
            <a:ext cx="578062" cy="1002727"/>
          </a:xfrm>
          <a:prstGeom prst="rect">
            <a:avLst/>
          </a:prstGeom>
        </p:spPr>
      </p:pic>
      <p:pic>
        <p:nvPicPr>
          <p:cNvPr id="9" name="Picture 8" descr="Screenshot_24_08_13_11_30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204" y="3652432"/>
            <a:ext cx="3309509" cy="175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429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217" y="4250726"/>
            <a:ext cx="1348002" cy="13480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4503" y="1436315"/>
            <a:ext cx="7208751" cy="443588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Make NAO </a:t>
            </a:r>
            <a:r>
              <a:rPr lang="en-US" sz="2800" dirty="0" smtClean="0">
                <a:solidFill>
                  <a:srgbClr val="FF6600"/>
                </a:solidFill>
              </a:rPr>
              <a:t>walk towards you </a:t>
            </a:r>
            <a:r>
              <a:rPr lang="en-US" sz="2800" dirty="0" smtClean="0"/>
              <a:t>and </a:t>
            </a:r>
            <a:r>
              <a:rPr lang="en-US" sz="2800" dirty="0" smtClean="0">
                <a:solidFill>
                  <a:srgbClr val="FF6600"/>
                </a:solidFill>
              </a:rPr>
              <a:t>stop in front of you</a:t>
            </a:r>
            <a:r>
              <a:rPr lang="en-US" sz="2800" dirty="0" smtClean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NAO </a:t>
            </a:r>
            <a:r>
              <a:rPr lang="en-US" sz="2800" dirty="0" smtClean="0">
                <a:solidFill>
                  <a:srgbClr val="FF6600"/>
                </a:solidFill>
              </a:rPr>
              <a:t>asks</a:t>
            </a:r>
            <a:r>
              <a:rPr lang="en-US" sz="2800" dirty="0" smtClean="0"/>
              <a:t> you to give him the ball and </a:t>
            </a:r>
            <a:r>
              <a:rPr lang="en-US" sz="2800" dirty="0" smtClean="0">
                <a:solidFill>
                  <a:srgbClr val="FF6600"/>
                </a:solidFill>
              </a:rPr>
              <a:t>asks you where </a:t>
            </a:r>
            <a:r>
              <a:rPr lang="en-US" sz="2800" dirty="0" smtClean="0"/>
              <a:t>to put the ball.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NAO </a:t>
            </a:r>
            <a:r>
              <a:rPr lang="en-US" sz="2800" dirty="0" smtClean="0">
                <a:solidFill>
                  <a:srgbClr val="FF6600"/>
                </a:solidFill>
              </a:rPr>
              <a:t>looks around </a:t>
            </a:r>
            <a:r>
              <a:rPr lang="en-US" sz="2800" dirty="0" smtClean="0"/>
              <a:t>and finds the place you identified.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/>
              <a:t>NAO </a:t>
            </a:r>
            <a:r>
              <a:rPr lang="en-US" sz="2800" dirty="0" smtClean="0">
                <a:solidFill>
                  <a:srgbClr val="FF6600"/>
                </a:solidFill>
              </a:rPr>
              <a:t>goes       there,</a:t>
            </a:r>
            <a:r>
              <a:rPr lang="en-US" sz="2800" dirty="0" smtClean="0"/>
              <a:t> and places the ball down.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190" y="426128"/>
            <a:ext cx="6320767" cy="991510"/>
          </a:xfrm>
        </p:spPr>
        <p:txBody>
          <a:bodyPr/>
          <a:lstStyle/>
          <a:p>
            <a:r>
              <a:rPr lang="en-US" sz="4000" dirty="0" smtClean="0"/>
              <a:t>NAO's Mission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8" y="2442834"/>
            <a:ext cx="1126432" cy="168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249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</a:t>
            </a:r>
            <a:r>
              <a:rPr lang="en-US" dirty="0" err="1" smtClean="0"/>
              <a:t>Choregraphe</a:t>
            </a:r>
            <a:endParaRPr lang="en-US" dirty="0" smtClean="0"/>
          </a:p>
          <a:p>
            <a:r>
              <a:rPr lang="en-US" dirty="0" smtClean="0"/>
              <a:t>Create a new project</a:t>
            </a:r>
          </a:p>
          <a:p>
            <a:r>
              <a:rPr lang="en-US" dirty="0" smtClean="0"/>
              <a:t>Load the Library: </a:t>
            </a:r>
            <a:r>
              <a:rPr lang="en-US" sz="2400" dirty="0">
                <a:solidFill>
                  <a:srgbClr val="FF6600"/>
                </a:solidFill>
              </a:rPr>
              <a:t>Devoxx4KIds_NAO_2_X.cbl</a:t>
            </a:r>
            <a:endParaRPr lang="en-US" sz="2400" dirty="0" smtClean="0">
              <a:solidFill>
                <a:srgbClr val="FF6600"/>
              </a:solidFill>
            </a:endParaRPr>
          </a:p>
          <a:p>
            <a:r>
              <a:rPr lang="en-US" dirty="0" smtClean="0"/>
              <a:t>Place and configure boxes</a:t>
            </a:r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Set Speech Language</a:t>
            </a:r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Set </a:t>
            </a:r>
            <a:r>
              <a:rPr lang="en-US" dirty="0" err="1" smtClean="0">
                <a:solidFill>
                  <a:srgbClr val="FF6600"/>
                </a:solidFill>
              </a:rPr>
              <a:t>Reco</a:t>
            </a:r>
            <a:r>
              <a:rPr lang="en-US" dirty="0" smtClean="0">
                <a:solidFill>
                  <a:srgbClr val="FF6600"/>
                </a:solidFill>
              </a:rPr>
              <a:t>. Lang.</a:t>
            </a:r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Tactile Head</a:t>
            </a:r>
          </a:p>
          <a:p>
            <a:r>
              <a:rPr lang="en-US" dirty="0" smtClean="0"/>
              <a:t>Connect the boxes to the starting point.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141" y="1079835"/>
            <a:ext cx="1637785" cy="1590991"/>
          </a:xfrm>
          <a:prstGeom prst="rect">
            <a:avLst/>
          </a:prstGeom>
        </p:spPr>
      </p:pic>
      <p:pic>
        <p:nvPicPr>
          <p:cNvPr id="7" name="Picture 6" descr="Screenshot_17_08_13_13_1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341" y="4034255"/>
            <a:ext cx="1219699" cy="1088347"/>
          </a:xfrm>
          <a:prstGeom prst="rect">
            <a:avLst/>
          </a:prstGeom>
        </p:spPr>
      </p:pic>
      <p:pic>
        <p:nvPicPr>
          <p:cNvPr id="8" name="Picture 7" descr="Screenshot_17_08_13_13_16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001" y="4034255"/>
            <a:ext cx="1400280" cy="1192130"/>
          </a:xfrm>
          <a:prstGeom prst="rect">
            <a:avLst/>
          </a:prstGeom>
        </p:spPr>
      </p:pic>
      <p:pic>
        <p:nvPicPr>
          <p:cNvPr id="9" name="Picture 8" descr="Screenshot_17_08_13_13_19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281" y="4034255"/>
            <a:ext cx="1292412" cy="108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084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r>
              <a:rPr lang="fr-FR" dirty="0" smtClean="0"/>
              <a:t> </a:t>
            </a:r>
            <a:r>
              <a:rPr lang="fr-FR" dirty="0"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dirty="0" smtClean="0"/>
              <a:t>Make NAO </a:t>
            </a:r>
            <a:r>
              <a:rPr lang="en-US" dirty="0" smtClean="0">
                <a:solidFill>
                  <a:srgbClr val="FF6600"/>
                </a:solidFill>
              </a:rPr>
              <a:t>walk </a:t>
            </a:r>
            <a:r>
              <a:rPr lang="en-US" dirty="0" smtClean="0"/>
              <a:t>towards you</a:t>
            </a:r>
          </a:p>
          <a:p>
            <a:pPr lvl="1"/>
            <a:r>
              <a:rPr lang="en-US" dirty="0" smtClean="0"/>
              <a:t>Infrared Sensor (Eyes)</a:t>
            </a:r>
          </a:p>
          <a:p>
            <a:pPr lvl="1"/>
            <a:r>
              <a:rPr lang="en-US" dirty="0" smtClean="0"/>
              <a:t>Sonar</a:t>
            </a:r>
          </a:p>
          <a:p>
            <a:pPr lvl="1"/>
            <a:r>
              <a:rPr lang="en-US" dirty="0" smtClean="0"/>
              <a:t>Eye Color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Create a new box in the root plane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Change the Name: </a:t>
            </a:r>
            <a:r>
              <a:rPr lang="en-US" dirty="0" smtClean="0">
                <a:solidFill>
                  <a:srgbClr val="FF6600"/>
                </a:solidFill>
              </a:rPr>
              <a:t>Walk to Person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Change the Image: </a:t>
            </a:r>
            <a:r>
              <a:rPr lang="en-US" dirty="0" smtClean="0">
                <a:solidFill>
                  <a:srgbClr val="FF6600"/>
                </a:solidFill>
              </a:rPr>
              <a:t>move.png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Type: </a:t>
            </a:r>
            <a:r>
              <a:rPr lang="en-US" dirty="0" smtClean="0">
                <a:solidFill>
                  <a:srgbClr val="FF6600"/>
                </a:solidFill>
              </a:rPr>
              <a:t>Flow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fr-FR" smtClean="0"/>
              <a:pPr algn="r"/>
              <a:t>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0720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dirty="0" smtClean="0"/>
              <a:t>In the new box </a:t>
            </a:r>
            <a:r>
              <a:rPr lang="en-US" sz="2800" dirty="0" smtClean="0">
                <a:solidFill>
                  <a:srgbClr val="FF6600"/>
                </a:solidFill>
              </a:rPr>
              <a:t>Walk to Person</a:t>
            </a:r>
            <a:endParaRPr lang="en-US" sz="28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Make NAO stand (</a:t>
            </a:r>
            <a:r>
              <a:rPr lang="en-US" sz="2400" dirty="0" smtClean="0">
                <a:solidFill>
                  <a:srgbClr val="FF6600"/>
                </a:solidFill>
              </a:rPr>
              <a:t>Stand Up</a:t>
            </a:r>
            <a:r>
              <a:rPr lang="en-US" sz="2400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err="1" smtClean="0">
                <a:solidFill>
                  <a:srgbClr val="FF6600"/>
                </a:solidFill>
              </a:rPr>
              <a:t>LookAround</a:t>
            </a:r>
            <a:endParaRPr lang="en-US" sz="2400" dirty="0" smtClean="0">
              <a:solidFill>
                <a:srgbClr val="FF6600"/>
              </a:solidFill>
            </a:endParaRPr>
          </a:p>
          <a:p>
            <a:pPr marL="1371600" lvl="2" indent="-514350">
              <a:buFont typeface="+mj-lt"/>
              <a:buAutoNum type="arabicPeriod"/>
            </a:pPr>
            <a:r>
              <a:rPr lang="en-US" sz="2000" dirty="0" smtClean="0"/>
              <a:t>Green eyes when NAO finds you </a:t>
            </a:r>
            <a:r>
              <a:rPr lang="en-US" sz="1800" dirty="0" smtClean="0"/>
              <a:t>(</a:t>
            </a:r>
            <a:r>
              <a:rPr lang="en-US" sz="1800" dirty="0" smtClean="0">
                <a:solidFill>
                  <a:srgbClr val="FF6600"/>
                </a:solidFill>
              </a:rPr>
              <a:t>Eye </a:t>
            </a:r>
            <a:r>
              <a:rPr lang="en-US" sz="1800" dirty="0" err="1" smtClean="0">
                <a:solidFill>
                  <a:srgbClr val="FF6600"/>
                </a:solidFill>
              </a:rPr>
              <a:t>Leds</a:t>
            </a:r>
            <a:r>
              <a:rPr lang="en-US" sz="1800" dirty="0" smtClean="0"/>
              <a:t>)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sz="2000" dirty="0" smtClean="0"/>
              <a:t>Red eyes when he doesn’t find you </a:t>
            </a:r>
            <a:r>
              <a:rPr lang="en-US" sz="1800" dirty="0" smtClean="0"/>
              <a:t>(</a:t>
            </a:r>
            <a:r>
              <a:rPr lang="en-US" sz="1800" dirty="0" smtClean="0">
                <a:solidFill>
                  <a:srgbClr val="FF6600"/>
                </a:solidFill>
              </a:rPr>
              <a:t>Eye </a:t>
            </a:r>
            <a:r>
              <a:rPr lang="en-US" sz="1800" dirty="0" err="1" smtClean="0">
                <a:solidFill>
                  <a:srgbClr val="FF6600"/>
                </a:solidFill>
              </a:rPr>
              <a:t>Leds</a:t>
            </a:r>
            <a:r>
              <a:rPr lang="en-US" sz="1800" dirty="0" smtClean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Stop Looking Aroun</a:t>
            </a:r>
            <a:r>
              <a:rPr lang="en-US" sz="2400" dirty="0" smtClean="0"/>
              <a:t>d upon </a:t>
            </a:r>
            <a:r>
              <a:rPr lang="en-US" sz="2400" dirty="0" smtClean="0">
                <a:solidFill>
                  <a:srgbClr val="FF6600"/>
                </a:solidFill>
              </a:rPr>
              <a:t>Face Detection</a:t>
            </a:r>
            <a:endParaRPr lang="en-US" sz="2400" dirty="0" smtClean="0">
              <a:solidFill>
                <a:srgbClr val="FF66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Use </a:t>
            </a:r>
            <a:r>
              <a:rPr lang="en-US" sz="2400" dirty="0" smtClean="0">
                <a:solidFill>
                  <a:srgbClr val="FF6600"/>
                </a:solidFill>
              </a:rPr>
              <a:t>Face Tracker</a:t>
            </a:r>
            <a:endParaRPr lang="en-US" sz="2400" dirty="0" smtClean="0">
              <a:solidFill>
                <a:srgbClr val="FF6600"/>
              </a:solidFill>
            </a:endParaRPr>
          </a:p>
          <a:p>
            <a:pPr marL="1371600" lvl="2" indent="-514350">
              <a:buFont typeface="+mj-lt"/>
              <a:buAutoNum type="arabicPeriod"/>
            </a:pPr>
            <a:r>
              <a:rPr lang="en-US" sz="2000" dirty="0" smtClean="0"/>
              <a:t>Edit </a:t>
            </a:r>
            <a:r>
              <a:rPr lang="en-US" sz="2000" dirty="0" err="1" smtClean="0"/>
              <a:t>Param</a:t>
            </a:r>
            <a:r>
              <a:rPr lang="en-US" sz="2000" dirty="0" smtClean="0"/>
              <a:t>: Mode = “Move”</a:t>
            </a:r>
            <a:endParaRPr lang="en-US" sz="2000" dirty="0" smtClean="0"/>
          </a:p>
          <a:p>
            <a:pPr marL="1371600" lvl="2" indent="-514350">
              <a:buFont typeface="+mj-lt"/>
              <a:buAutoNum type="arabicPeriod"/>
            </a:pPr>
            <a:r>
              <a:rPr lang="en-US" sz="2000" dirty="0" smtClean="0"/>
              <a:t>Stop </a:t>
            </a:r>
            <a:r>
              <a:rPr lang="en-US" sz="2000" dirty="0" smtClean="0"/>
              <a:t>by itself when target is reached</a:t>
            </a:r>
            <a:endParaRPr lang="en-US" sz="2000" dirty="0" smtClean="0">
              <a:solidFill>
                <a:srgbClr val="FF66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 </a:t>
            </a:r>
            <a:r>
              <a:rPr lang="en-US" sz="2800" dirty="0" smtClean="0"/>
              <a:t>(continued)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5" descr="Screenshot_17_08_13_18_1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417638"/>
            <a:ext cx="1249353" cy="1151578"/>
          </a:xfrm>
          <a:prstGeom prst="rect">
            <a:avLst/>
          </a:prstGeom>
        </p:spPr>
      </p:pic>
      <p:pic>
        <p:nvPicPr>
          <p:cNvPr id="8" name="Picture 7" descr="Screenshot_17_08_13_18_1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711" y="1978293"/>
            <a:ext cx="1093065" cy="1010396"/>
          </a:xfrm>
          <a:prstGeom prst="rect">
            <a:avLst/>
          </a:prstGeom>
        </p:spPr>
      </p:pic>
      <p:pic>
        <p:nvPicPr>
          <p:cNvPr id="10" name="Picture 9" descr="Screenshot_18_04_15_20_58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3" y="2749438"/>
            <a:ext cx="997438" cy="874946"/>
          </a:xfrm>
          <a:prstGeom prst="rect">
            <a:avLst/>
          </a:prstGeom>
        </p:spPr>
      </p:pic>
      <p:pic>
        <p:nvPicPr>
          <p:cNvPr id="11" name="Picture 10" descr="Screenshot_18_04_15_21_02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587" y="3102970"/>
            <a:ext cx="1381369" cy="1147755"/>
          </a:xfrm>
          <a:prstGeom prst="rect">
            <a:avLst/>
          </a:prstGeom>
        </p:spPr>
      </p:pic>
      <p:pic>
        <p:nvPicPr>
          <p:cNvPr id="12" name="Picture 11" descr="Screenshot_18_04_15_21_07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696" y="4386383"/>
            <a:ext cx="1365612" cy="118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653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dirty="0" smtClean="0"/>
              <a:t>Ask the ball</a:t>
            </a:r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Raise </a:t>
            </a:r>
            <a:r>
              <a:rPr lang="en-US" dirty="0" smtClean="0">
                <a:solidFill>
                  <a:srgbClr val="FF6600"/>
                </a:solidFill>
              </a:rPr>
              <a:t>arm</a:t>
            </a:r>
            <a:r>
              <a:rPr lang="en-US" dirty="0" smtClean="0"/>
              <a:t> </a:t>
            </a:r>
            <a:r>
              <a:rPr lang="en-US" dirty="0" smtClean="0"/>
              <a:t>and open the hand</a:t>
            </a:r>
          </a:p>
          <a:p>
            <a:pPr lvl="1"/>
            <a:r>
              <a:rPr lang="en-US" dirty="0" smtClean="0"/>
              <a:t>Make NAO </a:t>
            </a:r>
            <a:r>
              <a:rPr lang="en-US" dirty="0" smtClean="0">
                <a:solidFill>
                  <a:srgbClr val="FF6600"/>
                </a:solidFill>
              </a:rPr>
              <a:t>speak</a:t>
            </a:r>
          </a:p>
          <a:p>
            <a:pPr lvl="1"/>
            <a:r>
              <a:rPr lang="en-US" dirty="0" smtClean="0"/>
              <a:t>Make him </a:t>
            </a:r>
            <a:r>
              <a:rPr lang="en-US" dirty="0" smtClean="0">
                <a:solidFill>
                  <a:srgbClr val="FF6600"/>
                </a:solidFill>
              </a:rPr>
              <a:t>understand </a:t>
            </a:r>
            <a:r>
              <a:rPr lang="en-US" dirty="0" smtClean="0"/>
              <a:t>what you say</a:t>
            </a:r>
          </a:p>
          <a:p>
            <a:pPr lvl="2"/>
            <a:r>
              <a:rPr lang="en-US" dirty="0" smtClean="0"/>
              <a:t>NAO ask a question with 2 possible answers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ower the arm and </a:t>
            </a:r>
            <a:r>
              <a:rPr lang="en-US" dirty="0" smtClean="0">
                <a:solidFill>
                  <a:srgbClr val="FF6600"/>
                </a:solidFill>
              </a:rPr>
              <a:t>close the hand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140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 </a:t>
            </a:r>
            <a:r>
              <a:rPr lang="en-US" sz="2800" dirty="0" smtClean="0"/>
              <a:t>(continued)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6315"/>
            <a:ext cx="8229600" cy="4510593"/>
          </a:xfrm>
        </p:spPr>
        <p:txBody>
          <a:bodyPr/>
          <a:lstStyle/>
          <a:p>
            <a:pPr marL="571500" indent="-514350">
              <a:buFont typeface="+mj-lt"/>
              <a:buAutoNum type="arabicPeriod"/>
            </a:pPr>
            <a:r>
              <a:rPr lang="en-US" dirty="0" smtClean="0"/>
              <a:t>Create a new box in this plane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Change its name </a:t>
            </a:r>
            <a:r>
              <a:rPr lang="en-US" sz="2000" dirty="0" smtClean="0"/>
              <a:t>(up to you to choose)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Type: </a:t>
            </a:r>
            <a:r>
              <a:rPr lang="en-US" dirty="0" smtClean="0">
                <a:solidFill>
                  <a:srgbClr val="FF6600"/>
                </a:solidFill>
              </a:rPr>
              <a:t>Flow Diagram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Add 2 </a:t>
            </a:r>
            <a:r>
              <a:rPr lang="en-US" dirty="0" smtClean="0">
                <a:solidFill>
                  <a:srgbClr val="FF6600"/>
                </a:solidFill>
              </a:rPr>
              <a:t>outputs</a:t>
            </a:r>
            <a:endParaRPr lang="en-US" dirty="0" smtClean="0">
              <a:solidFill>
                <a:srgbClr val="0000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Double-click on the new box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Click on the        (top right)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Name for output 1 : Chair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Name for output 2: Box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9" name="Picture 8" descr="Screenshot_17_08_13_18_53-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489" y="4102110"/>
            <a:ext cx="508254" cy="58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265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voxx4Kids-pptx-template (2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6484</TotalTime>
  <Words>941</Words>
  <Application>Microsoft Macintosh PowerPoint</Application>
  <PresentationFormat>On-screen Show (4:3)</PresentationFormat>
  <Paragraphs>187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Devoxx4Kids-pptx-template (2)</vt:lpstr>
      <vt:lpstr>NAO</vt:lpstr>
      <vt:lpstr>Introducing NAO</vt:lpstr>
      <vt:lpstr>Choregraphe Software</vt:lpstr>
      <vt:lpstr>NAO's Mission</vt:lpstr>
      <vt:lpstr>Preparation </vt:lpstr>
      <vt:lpstr>Exercise 1</vt:lpstr>
      <vt:lpstr>Exercise 1 (continued)</vt:lpstr>
      <vt:lpstr>Exercise 2</vt:lpstr>
      <vt:lpstr>Exercise 2 (continued)</vt:lpstr>
      <vt:lpstr>Exercise 2 (continued)</vt:lpstr>
      <vt:lpstr>Exercise 2 (continued)</vt:lpstr>
      <vt:lpstr>Exercise 2 (continued)</vt:lpstr>
      <vt:lpstr>Exercise 3</vt:lpstr>
      <vt:lpstr>Exercise 3 (continued)</vt:lpstr>
      <vt:lpstr>Exercise 3 (continued)</vt:lpstr>
      <vt:lpstr>Exercise 3 (continued)</vt:lpstr>
      <vt:lpstr>Exercise 3 (continued)</vt:lpstr>
      <vt:lpstr>Exercise 4</vt:lpstr>
      <vt:lpstr>Exercise 4 (continued)</vt:lpstr>
      <vt:lpstr>Exercise 4 (continued)</vt:lpstr>
      <vt:lpstr>Exercise 4 (continued)</vt:lpstr>
      <vt:lpstr>Exercise 4 (continued)</vt:lpstr>
    </vt:vector>
  </TitlesOfParts>
  <Manager/>
  <Company>www.devoxx4kids.com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Daniel De Luca</dc:creator>
  <cp:keywords/>
  <dc:description/>
  <cp:lastModifiedBy>Daniel De Luca</cp:lastModifiedBy>
  <cp:revision>76</cp:revision>
  <dcterms:created xsi:type="dcterms:W3CDTF">2012-11-17T11:43:16Z</dcterms:created>
  <dcterms:modified xsi:type="dcterms:W3CDTF">2015-04-18T20:00:23Z</dcterms:modified>
  <cp:category/>
</cp:coreProperties>
</file>