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5525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  <a:p>
            <a:pPr lvl="4"/>
            <a:r>
              <a:rPr lang="nl-BE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/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90274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dirty="0" smtClean="0">
                <a:latin typeface="Comic Sans MS" charset="0"/>
              </a:rPr>
              <a:t>Въведение в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791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6387052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1575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Лента с инструменти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417638"/>
            <a:ext cx="8471142" cy="4525963"/>
          </a:xfrm>
        </p:spPr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Използвайки лентата с инструменти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може да направите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 - обектите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по-големи или по-малки</a:t>
            </a:r>
            <a:endParaRPr lang="en-US" dirty="0">
              <a:latin typeface="Comic Sans MS"/>
              <a:cs typeface="Comic Sans MS"/>
            </a:endParaRPr>
          </a:p>
          <a:p>
            <a:r>
              <a:rPr lang="bg-BG" dirty="0" smtClean="0">
                <a:latin typeface="Comic Sans MS"/>
                <a:cs typeface="Comic Sans MS"/>
              </a:rPr>
              <a:t>да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дублирате или изтривате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-обекти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костюми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звуци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или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скриптове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895" y="3958844"/>
            <a:ext cx="3463883" cy="23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8" y="4908829"/>
            <a:ext cx="3139144" cy="791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922134" y="3950601"/>
            <a:ext cx="641143" cy="503808"/>
            <a:chOff x="2564574" y="1849348"/>
            <a:chExt cx="2317980" cy="4130212"/>
          </a:xfrm>
        </p:grpSpPr>
        <p:sp>
          <p:nvSpPr>
            <p:cNvPr id="11" name="Right Bracket 10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ket 11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76" y="3864254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7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Костюм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Можете да смените външния вид на </a:t>
            </a:r>
            <a:r>
              <a:rPr lang="en-US" dirty="0" smtClean="0">
                <a:latin typeface="Comic Sans MS"/>
                <a:cs typeface="Comic Sans MS"/>
              </a:rPr>
              <a:t>sprite</a:t>
            </a:r>
            <a:r>
              <a:rPr lang="bg-BG" dirty="0" smtClean="0">
                <a:latin typeface="Comic Sans MS"/>
                <a:cs typeface="Comic Sans MS"/>
              </a:rPr>
              <a:t>-обекта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като му давате различни 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костюми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bg-BG" dirty="0" smtClean="0">
                <a:latin typeface="Comic Sans MS"/>
                <a:cs typeface="Comic Sans MS"/>
              </a:rPr>
              <a:t>Може да го направите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да изглежда като човек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влак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пеперуда или каквото и да е</a:t>
            </a:r>
            <a:r>
              <a:rPr lang="en-US" dirty="0" smtClean="0">
                <a:latin typeface="Comic Sans MS"/>
                <a:cs typeface="Comic Sans MS"/>
              </a:rPr>
              <a:t>.  </a:t>
            </a:r>
            <a:endParaRPr lang="en-US" dirty="0">
              <a:latin typeface="Comic Sans MS"/>
              <a:cs typeface="Comic Sans MS"/>
            </a:endParaRPr>
          </a:p>
          <a:p>
            <a:r>
              <a:rPr lang="bg-BG" dirty="0" smtClean="0">
                <a:latin typeface="Comic Sans MS"/>
                <a:cs typeface="Comic Sans MS"/>
              </a:rPr>
              <a:t>Може да използвате всяко изображение като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костюм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8" descr="cat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147" y="4983163"/>
            <a:ext cx="10033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witc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24" y="5518150"/>
            <a:ext cx="1295400" cy="977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5543550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 descr="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797" y="4019550"/>
            <a:ext cx="666750" cy="952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anna-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20" y="4400550"/>
            <a:ext cx="1085850" cy="2095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74638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555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Костюм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4101" cy="4525963"/>
          </a:xfrm>
        </p:spPr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За преглед на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костюм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на</a:t>
            </a:r>
            <a:r>
              <a:rPr lang="en-US" dirty="0" smtClean="0">
                <a:latin typeface="Comic Sans MS"/>
                <a:cs typeface="Comic Sans MS"/>
              </a:rPr>
              <a:t> sprite</a:t>
            </a:r>
            <a:r>
              <a:rPr lang="bg-BG" dirty="0" smtClean="0">
                <a:latin typeface="Comic Sans MS"/>
                <a:cs typeface="Comic Sans MS"/>
              </a:rPr>
              <a:t>-обект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изберете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Costumes</a:t>
            </a:r>
            <a:r>
              <a:rPr lang="bg-BG" dirty="0" smtClean="0">
                <a:latin typeface="Comic Sans MS"/>
                <a:cs typeface="Comic Sans MS"/>
              </a:rPr>
              <a:t> таб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55515793"/>
              </p:ext>
            </p:extLst>
          </p:nvPr>
        </p:nvGraphicFramePr>
        <p:xfrm>
          <a:off x="5440099" y="1144588"/>
          <a:ext cx="2411035" cy="5211762"/>
        </p:xfrm>
        <a:graphic>
          <a:graphicData uri="http://schemas.openxmlformats.org/presentationml/2006/ole">
            <p:oleObj spid="_x0000_s10252" name="Bitmap Image" r:id="rId3" imgW="3238952" imgH="7000000" progId="PBrush">
              <p:embed/>
            </p:oleObj>
          </a:graphicData>
        </a:graphic>
      </p:graphicFrame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15" y="378502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702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bg-BG" sz="3600" dirty="0" smtClean="0">
                <a:latin typeface="Comic Sans MS"/>
                <a:cs typeface="Comic Sans MS"/>
              </a:rPr>
              <a:t>Палитра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bg-BG" sz="3600" dirty="0" smtClean="0">
                <a:latin typeface="Comic Sans MS"/>
                <a:cs typeface="Comic Sans MS"/>
              </a:rPr>
              <a:t>с блокчета</a:t>
            </a:r>
            <a:r>
              <a:rPr lang="en-US" sz="3600" dirty="0" smtClean="0">
                <a:latin typeface="Comic Sans MS"/>
                <a:cs typeface="Comic Sans MS"/>
              </a:rPr>
              <a:t/>
            </a:r>
            <a:br>
              <a:rPr lang="en-US" sz="3600" dirty="0" smtClean="0">
                <a:latin typeface="Comic Sans MS"/>
                <a:cs typeface="Comic Sans MS"/>
              </a:rPr>
            </a:br>
            <a:r>
              <a:rPr lang="bg-BG" sz="3600" dirty="0" smtClean="0">
                <a:latin typeface="Comic Sans MS"/>
                <a:cs typeface="Comic Sans MS"/>
              </a:rPr>
              <a:t>и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bg-BG" sz="3600" dirty="0" smtClean="0">
                <a:latin typeface="Comic Sans MS"/>
                <a:cs typeface="Comic Sans MS"/>
              </a:rPr>
              <a:t>област за скриптове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02" y="1639755"/>
            <a:ext cx="6603196" cy="442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2564574" y="1849348"/>
            <a:ext cx="2317980" cy="413021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0402" y="1849348"/>
            <a:ext cx="1170875" cy="4130212"/>
            <a:chOff x="2564574" y="1849348"/>
            <a:chExt cx="2317980" cy="4130212"/>
          </a:xfrm>
        </p:grpSpPr>
        <p:sp>
          <p:nvSpPr>
            <p:cNvPr id="14" name="Right Bracket 13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4" y="3020633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17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mic Sans MS"/>
                <a:cs typeface="Comic Sans MS"/>
              </a:rPr>
              <a:t>Пускане и Спиране на Програма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Зеленето знаме стартира всички скриптове, имащи</a:t>
            </a:r>
            <a:r>
              <a:rPr lang="en-US" dirty="0" smtClean="0">
                <a:latin typeface="Comic Sans MS"/>
                <a:cs typeface="Comic Sans MS"/>
              </a:rPr>
              <a:t>         </a:t>
            </a:r>
            <a:r>
              <a:rPr lang="en-US" dirty="0">
                <a:latin typeface="Comic Sans MS"/>
                <a:cs typeface="Comic Sans MS"/>
              </a:rPr>
              <a:t>	</a:t>
            </a:r>
            <a:r>
              <a:rPr lang="bg-BG" dirty="0" smtClean="0">
                <a:latin typeface="Comic Sans MS"/>
                <a:cs typeface="Comic Sans MS"/>
              </a:rPr>
              <a:t>най-отгоре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bg-BG" dirty="0" smtClean="0">
                <a:latin typeface="Comic Sans MS"/>
                <a:cs typeface="Comic Sans MS"/>
              </a:rPr>
              <a:t>Червеният знак Стоп спира всички скриптове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07" y="2179637"/>
            <a:ext cx="130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2520"/>
            <a:ext cx="4377294" cy="293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7030572" y="3359974"/>
            <a:ext cx="641143" cy="503808"/>
            <a:chOff x="2564574" y="1849348"/>
            <a:chExt cx="2317980" cy="4130212"/>
          </a:xfrm>
        </p:grpSpPr>
        <p:sp>
          <p:nvSpPr>
            <p:cNvPr id="9" name="Right Bracket 8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ket 9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715" y="41399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055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Scratch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Какво може да вземем от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en-US" dirty="0">
                <a:solidFill>
                  <a:srgbClr val="F79646"/>
                </a:solidFill>
                <a:latin typeface="Comic Sans MS"/>
                <a:cs typeface="Comic Sans MS"/>
              </a:rPr>
              <a:t>Scratch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web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 – страничката на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Scratch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в Интернет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  <a:p>
            <a:pPr>
              <a:buNone/>
            </a:pP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bg-BG" dirty="0" smtClean="0">
                <a:latin typeface="Comic Sans MS"/>
                <a:cs typeface="Comic Sans MS"/>
              </a:rPr>
              <a:t>Можем да изтеглим инсталатора на</a:t>
            </a:r>
            <a:r>
              <a:rPr lang="en-US" dirty="0" smtClean="0">
                <a:latin typeface="Comic Sans MS"/>
                <a:cs typeface="Comic Sans MS"/>
              </a:rPr>
              <a:t> Scratch, </a:t>
            </a:r>
            <a:r>
              <a:rPr lang="bg-BG" dirty="0" smtClean="0">
                <a:latin typeface="Comic Sans MS"/>
                <a:cs typeface="Comic Sans MS"/>
              </a:rPr>
              <a:t>да гледаме видео с примери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да получаваме помощ във форуми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да споделяме проектите си</a:t>
            </a:r>
            <a:r>
              <a:rPr lang="en-US" dirty="0" smtClean="0">
                <a:latin typeface="Comic Sans MS"/>
                <a:cs typeface="Comic Sans MS"/>
              </a:rPr>
              <a:t>……</a:t>
            </a:r>
            <a:endParaRPr lang="en-US" dirty="0">
              <a:latin typeface="Comic Sans MS"/>
              <a:cs typeface="Comic Sans MS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29" y="2654846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948424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8807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695" y="2130425"/>
            <a:ext cx="8315864" cy="1470025"/>
          </a:xfrm>
        </p:spPr>
        <p:txBody>
          <a:bodyPr/>
          <a:lstStyle/>
          <a:p>
            <a:r>
              <a:rPr lang="bg-BG" altLang="zh-TW" dirty="0" smtClean="0">
                <a:latin typeface="Comic Sans MS" charset="0"/>
              </a:rPr>
              <a:t>Направете Първия си Проект</a:t>
            </a:r>
            <a:r>
              <a:rPr lang="en-US" altLang="zh-TW" dirty="0" smtClean="0">
                <a:latin typeface="Comic Sans MS" charset="0"/>
              </a:rPr>
              <a:t>!</a:t>
            </a:r>
            <a:endParaRPr lang="en-US" dirty="0"/>
          </a:p>
        </p:txBody>
      </p:sp>
      <p:pic>
        <p:nvPicPr>
          <p:cNvPr id="4" name="Picture 3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7919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4" y="4034477"/>
            <a:ext cx="1687513" cy="19716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12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bg-BG" dirty="0" smtClean="0">
                <a:latin typeface="Comic Sans MS"/>
                <a:cs typeface="Comic Sans MS"/>
              </a:rPr>
              <a:t>За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Какво е</a:t>
            </a:r>
            <a:r>
              <a:rPr lang="en-US" dirty="0" smtClean="0">
                <a:latin typeface="Comic Sans MS"/>
                <a:cs typeface="Comic Sans MS"/>
              </a:rPr>
              <a:t>                              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en-US" dirty="0" smtClean="0">
                <a:latin typeface="Comic Sans MS"/>
                <a:cs typeface="Comic Sans MS"/>
              </a:rPr>
              <a:t>Scratch </a:t>
            </a:r>
            <a:r>
              <a:rPr lang="bg-BG" dirty="0" smtClean="0">
                <a:latin typeface="Comic Sans MS"/>
                <a:cs typeface="Comic Sans MS"/>
              </a:rPr>
              <a:t>е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език за програмиране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mic Sans MS"/>
                <a:cs typeface="Comic Sans MS"/>
              </a:rPr>
              <a:t>.</a:t>
            </a:r>
            <a:endParaRPr lang="en-US" dirty="0" smtClean="0">
              <a:latin typeface="Comic Sans MS"/>
              <a:cs typeface="Comic Sans MS"/>
            </a:endParaRPr>
          </a:p>
          <a:p>
            <a:pPr lvl="1" algn="just"/>
            <a:r>
              <a:rPr lang="bg-BG" dirty="0" smtClean="0">
                <a:latin typeface="Comic Sans MS"/>
                <a:cs typeface="Comic Sans MS"/>
              </a:rPr>
              <a:t>Можем да го използваме, за да създадем свои собствени интерактивни истории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анимации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игри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latin typeface="Comic Sans MS"/>
                <a:cs typeface="Comic Sans MS"/>
              </a:rPr>
              <a:t>музика и изкуство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190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03" y="442613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067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1600200"/>
            <a:ext cx="8686799" cy="4525963"/>
          </a:xfrm>
        </p:spPr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Какво може да научим от </a:t>
            </a:r>
            <a:r>
              <a:rPr lang="en-US" dirty="0" smtClean="0">
                <a:latin typeface="Comic Sans MS"/>
                <a:cs typeface="Comic Sans MS"/>
              </a:rPr>
              <a:t>                      ?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bg-BG" dirty="0" smtClean="0">
                <a:latin typeface="Comic Sans MS"/>
                <a:cs typeface="Comic Sans MS"/>
              </a:rPr>
              <a:t>Да научим важни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компютърни идеи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bg-BG" dirty="0" smtClean="0">
                <a:latin typeface="Comic Sans MS"/>
                <a:cs typeface="Comic Sans MS"/>
              </a:rPr>
              <a:t>Да се научим да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мислим творчески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pPr lvl="1"/>
            <a:r>
              <a:rPr lang="bg-BG" dirty="0" smtClean="0">
                <a:latin typeface="Comic Sans MS"/>
                <a:cs typeface="Comic Sans MS"/>
              </a:rPr>
              <a:t>Да се научим да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мислим систематично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98" y="1600200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29" y="4641806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1877008" cy="1143000"/>
          </a:xfrm>
        </p:spPr>
        <p:txBody>
          <a:bodyPr/>
          <a:lstStyle/>
          <a:p>
            <a:pPr algn="r"/>
            <a:r>
              <a:rPr lang="bg-BG" dirty="0" smtClean="0">
                <a:latin typeface="Comic Sans MS"/>
                <a:cs typeface="Comic Sans MS"/>
              </a:rPr>
              <a:t>За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13" name="Picture 12" descr="scratch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98" y="274638"/>
            <a:ext cx="2667000" cy="804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095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462810" cy="1143000"/>
          </a:xfrm>
        </p:spPr>
        <p:txBody>
          <a:bodyPr/>
          <a:lstStyle/>
          <a:p>
            <a:pPr algn="l"/>
            <a:r>
              <a:rPr lang="bg-BG" dirty="0" smtClean="0">
                <a:latin typeface="Comic Sans MS"/>
                <a:cs typeface="Comic Sans MS"/>
              </a:rPr>
              <a:t>Какво е програмиране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17333"/>
            <a:ext cx="8453888" cy="4077300"/>
          </a:xfrm>
        </p:spPr>
        <p:txBody>
          <a:bodyPr/>
          <a:lstStyle/>
          <a:p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Програмирането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е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изкуството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да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накараме компютърът да прави това, което искаме</a:t>
            </a:r>
            <a:r>
              <a:rPr lang="en-US" dirty="0" smtClean="0">
                <a:latin typeface="Comic Sans MS"/>
                <a:cs typeface="Comic Sans MS"/>
              </a:rPr>
              <a:t>. </a:t>
            </a:r>
            <a:endParaRPr lang="en-US" dirty="0">
              <a:latin typeface="Comic Sans MS"/>
              <a:cs typeface="Comic Sans MS"/>
            </a:endParaRPr>
          </a:p>
          <a:p>
            <a:r>
              <a:rPr lang="bg-BG" dirty="0" smtClean="0">
                <a:latin typeface="Comic Sans MS"/>
                <a:cs typeface="Comic Sans MS"/>
              </a:rPr>
              <a:t>Компютърната програма е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набор от инструкции</a:t>
            </a:r>
            <a:r>
              <a:rPr lang="bg-BG" dirty="0" smtClean="0">
                <a:latin typeface="Comic Sans MS"/>
                <a:cs typeface="Comic Sans MS"/>
              </a:rPr>
              <a:t>,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които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казват на компютъра как да изпълни дадена задача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r>
              <a:rPr lang="bg-BG" dirty="0" smtClean="0">
                <a:latin typeface="Comic Sans MS"/>
                <a:cs typeface="Comic Sans MS"/>
              </a:rPr>
              <a:t>Като рецепта</a:t>
            </a:r>
            <a:r>
              <a:rPr lang="en-US" dirty="0" smtClean="0">
                <a:latin typeface="Comic Sans MS"/>
                <a:cs typeface="Comic Sans MS"/>
              </a:rPr>
              <a:t>: </a:t>
            </a:r>
            <a:r>
              <a:rPr lang="bg-BG" dirty="0" smtClean="0">
                <a:latin typeface="Comic Sans MS"/>
                <a:cs typeface="Comic Sans MS"/>
              </a:rPr>
              <a:t>набор от инструкции, указващи на готвача как да готви</a:t>
            </a:r>
            <a:r>
              <a:rPr lang="en-US" dirty="0" smtClean="0">
                <a:latin typeface="Comic Sans MS"/>
                <a:cs typeface="Comic Sans MS"/>
              </a:rPr>
              <a:t>.</a:t>
            </a:r>
            <a:endParaRPr lang="en-US" dirty="0"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10" y="528024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42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mic Sans MS"/>
                <a:cs typeface="Comic Sans MS"/>
              </a:rPr>
              <a:t>Основни елементи на</a:t>
            </a:r>
            <a:r>
              <a:rPr lang="en-US" sz="3600" dirty="0" smtClean="0">
                <a:latin typeface="Comic Sans MS"/>
                <a:cs typeface="Comic Sans MS"/>
              </a:rPr>
              <a:t> </a:t>
            </a:r>
            <a:r>
              <a:rPr lang="en-US" sz="3600" dirty="0">
                <a:latin typeface="Comic Sans MS"/>
                <a:cs typeface="Comic Sans MS"/>
              </a:rPr>
              <a:t/>
            </a:r>
            <a:br>
              <a:rPr lang="en-US" sz="3600" dirty="0">
                <a:latin typeface="Comic Sans MS"/>
                <a:cs typeface="Comic Sans MS"/>
              </a:rPr>
            </a:br>
            <a:r>
              <a:rPr lang="en-US" sz="3600" dirty="0" smtClean="0">
                <a:latin typeface="Comic Sans MS"/>
                <a:cs typeface="Comic Sans MS"/>
              </a:rPr>
              <a:t>Scratch </a:t>
            </a:r>
            <a:r>
              <a:rPr lang="bg-BG" sz="3600" dirty="0" smtClean="0">
                <a:latin typeface="Comic Sans MS"/>
                <a:cs typeface="Comic Sans MS"/>
              </a:rPr>
              <a:t>проект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6790"/>
            <a:ext cx="8229600" cy="402937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Scratch </a:t>
            </a:r>
            <a:r>
              <a:rPr lang="bg-BG" dirty="0" smtClean="0">
                <a:latin typeface="Comic Sans MS"/>
                <a:cs typeface="Comic Sans MS"/>
              </a:rPr>
              <a:t>проектите са съставени от:</a:t>
            </a:r>
          </a:p>
          <a:p>
            <a:pPr>
              <a:buNone/>
            </a:pPr>
            <a:r>
              <a:rPr lang="bg-BG" dirty="0" smtClean="0">
                <a:latin typeface="Comic Sans MS"/>
                <a:cs typeface="Comic Sans MS"/>
              </a:rPr>
              <a:t>	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stage</a:t>
            </a:r>
            <a:r>
              <a:rPr lang="bg-BG" dirty="0" smtClean="0">
                <a:latin typeface="Comic Sans MS"/>
                <a:cs typeface="Comic Sans MS"/>
              </a:rPr>
              <a:t> – сцена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и обекти, наречени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bg-BG" dirty="0" smtClean="0">
                <a:latin typeface="Comic Sans MS"/>
                <a:cs typeface="Comic Sans MS"/>
              </a:rPr>
              <a:t> – обекти 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5" descr="cat1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74" y="4005775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63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Сцена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обекти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07312" cy="4525963"/>
          </a:xfrm>
        </p:spPr>
        <p:txBody>
          <a:bodyPr/>
          <a:lstStyle/>
          <a:p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”Stage” - </a:t>
            </a:r>
            <a:r>
              <a:rPr lang="bg-BG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сцената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bg-BG" sz="2800" dirty="0" smtClean="0">
                <a:latin typeface="Comic Sans MS"/>
                <a:cs typeface="Comic Sans MS"/>
              </a:rPr>
              <a:t>е мястото където вашите истории</a:t>
            </a:r>
            <a:r>
              <a:rPr lang="en-US" sz="2800" dirty="0" smtClean="0">
                <a:latin typeface="Comic Sans MS"/>
                <a:cs typeface="Comic Sans MS"/>
              </a:rPr>
              <a:t>, </a:t>
            </a:r>
            <a:r>
              <a:rPr lang="bg-BG" sz="2800" dirty="0" smtClean="0">
                <a:latin typeface="Comic Sans MS"/>
                <a:cs typeface="Comic Sans MS"/>
              </a:rPr>
              <a:t>игри и анимации оживяват</a:t>
            </a:r>
            <a:r>
              <a:rPr lang="en-US" sz="2800" dirty="0" smtClean="0">
                <a:latin typeface="Comic Sans MS"/>
                <a:cs typeface="Comic Sans MS"/>
              </a:rPr>
              <a:t>.</a:t>
            </a:r>
            <a:endParaRPr lang="en-US" sz="2800" dirty="0">
              <a:latin typeface="Comic Sans MS"/>
              <a:cs typeface="Comic Sans MS"/>
            </a:endParaRPr>
          </a:p>
          <a:p>
            <a:r>
              <a:rPr lang="bg-BG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“</a:t>
            </a:r>
            <a:r>
              <a:rPr lang="en-US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Sprites</a:t>
            </a:r>
            <a:r>
              <a:rPr lang="bg-BG" sz="2800" dirty="0" smtClean="0">
                <a:solidFill>
                  <a:srgbClr val="F79646"/>
                </a:solidFill>
                <a:latin typeface="Comic Sans MS"/>
                <a:cs typeface="Comic Sans MS"/>
              </a:rPr>
              <a:t>” - обектите</a:t>
            </a:r>
            <a:r>
              <a:rPr lang="en-US" sz="2800" dirty="0" smtClean="0">
                <a:latin typeface="Comic Sans MS"/>
                <a:cs typeface="Comic Sans MS"/>
              </a:rPr>
              <a:t> </a:t>
            </a:r>
            <a:r>
              <a:rPr lang="bg-BG" sz="2800" dirty="0" smtClean="0">
                <a:latin typeface="Comic Sans MS"/>
                <a:cs typeface="Comic Sans MS"/>
              </a:rPr>
              <a:t>се движат и взаимодействат един с друг на сцената.</a:t>
            </a:r>
            <a:endParaRPr lang="en-US" sz="2800" dirty="0"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6795705"/>
              </p:ext>
            </p:extLst>
          </p:nvPr>
        </p:nvGraphicFramePr>
        <p:xfrm>
          <a:off x="4724400" y="1840968"/>
          <a:ext cx="4114800" cy="3736975"/>
        </p:xfrm>
        <a:graphic>
          <a:graphicData uri="http://schemas.openxmlformats.org/presentationml/2006/ole">
            <p:oleObj spid="_x0000_s4111" name="PhotoImpact" r:id="rId3" imgW="4553721" imgH="4133096" progId="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4276984" y="4361793"/>
            <a:ext cx="2081775" cy="934100"/>
          </a:xfrm>
          <a:prstGeom prst="line">
            <a:avLst/>
          </a:prstGeom>
          <a:ln w="57150" cmpd="sng">
            <a:solidFill>
              <a:srgbClr val="F7964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897476" y="3163614"/>
            <a:ext cx="3653848" cy="367862"/>
          </a:xfrm>
          <a:prstGeom prst="line">
            <a:avLst/>
          </a:prstGeom>
          <a:ln w="57150" cmpd="sng">
            <a:solidFill>
              <a:schemeClr val="accent6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54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Stage</a:t>
            </a:r>
            <a:r>
              <a:rPr lang="bg-BG" dirty="0" smtClean="0">
                <a:latin typeface="Comic Sans MS"/>
                <a:cs typeface="Comic Sans MS"/>
              </a:rPr>
              <a:t> - Сцена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Можете да избирате между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“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View Mode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”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(</a:t>
            </a:r>
            <a:r>
              <a:rPr lang="bg-BG" dirty="0" smtClean="0">
                <a:latin typeface="Comic Sans MS"/>
                <a:cs typeface="Comic Sans MS"/>
              </a:rPr>
              <a:t>Малка или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голяма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сцена</a:t>
            </a:r>
            <a:r>
              <a:rPr lang="en-US" dirty="0" smtClean="0">
                <a:latin typeface="Comic Sans MS"/>
                <a:cs typeface="Comic Sans MS"/>
              </a:rPr>
              <a:t>) </a:t>
            </a:r>
            <a:r>
              <a:rPr lang="bg-BG" dirty="0" smtClean="0">
                <a:latin typeface="Comic Sans MS"/>
                <a:cs typeface="Comic Sans MS"/>
              </a:rPr>
              <a:t>и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Presentation Mode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 – </a:t>
            </a:r>
            <a:r>
              <a:rPr lang="bg-BG" dirty="0" smtClean="0">
                <a:latin typeface="Comic Sans MS"/>
                <a:cs typeface="Comic Sans MS"/>
              </a:rPr>
              <a:t>за показване</a:t>
            </a:r>
            <a:endParaRPr lang="en-US" dirty="0">
              <a:latin typeface="Comic Sans MS"/>
              <a:cs typeface="Comic Sans M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8476940"/>
              </p:ext>
            </p:extLst>
          </p:nvPr>
        </p:nvGraphicFramePr>
        <p:xfrm>
          <a:off x="3095226" y="3138941"/>
          <a:ext cx="3457974" cy="3217409"/>
        </p:xfrm>
        <a:graphic>
          <a:graphicData uri="http://schemas.openxmlformats.org/presentationml/2006/ole">
            <p:oleObj spid="_x0000_s5134" name="Bitmap Image" r:id="rId3" imgW="4657143" imgH="4334480" progId="PBrush">
              <p:embed/>
            </p:oleObj>
          </a:graphicData>
        </a:graphic>
      </p:graphicFrame>
      <p:sp>
        <p:nvSpPr>
          <p:cNvPr id="8" name="Frame 7"/>
          <p:cNvSpPr/>
          <p:nvPr/>
        </p:nvSpPr>
        <p:spPr>
          <a:xfrm>
            <a:off x="5822449" y="3031359"/>
            <a:ext cx="874565" cy="395394"/>
          </a:xfrm>
          <a:prstGeom prst="frame">
            <a:avLst/>
          </a:prstGeom>
          <a:solidFill>
            <a:schemeClr val="accent6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cat1-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33" y="303135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518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Sprites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Може да създадете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нови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обекти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или да намерите и изберете такива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latin typeface="Comic Sans MS"/>
                <a:cs typeface="Comic Sans MS"/>
              </a:rPr>
              <a:t>от списъка със </a:t>
            </a:r>
            <a:r>
              <a:rPr lang="en-US" dirty="0" smtClean="0">
                <a:solidFill>
                  <a:srgbClr val="F79646"/>
                </a:solidFill>
                <a:latin typeface="Comic Sans MS"/>
                <a:cs typeface="Comic Sans MS"/>
              </a:rPr>
              <a:t>Sprite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обекти.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40" y="3306848"/>
            <a:ext cx="4474760" cy="302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48420843"/>
              </p:ext>
            </p:extLst>
          </p:nvPr>
        </p:nvGraphicFramePr>
        <p:xfrm>
          <a:off x="3522222" y="3141902"/>
          <a:ext cx="5488428" cy="2004926"/>
        </p:xfrm>
        <a:graphic>
          <a:graphicData uri="http://schemas.openxmlformats.org/presentationml/2006/ole">
            <p:oleObj spid="_x0000_s6158" name="Bitmap Image" r:id="rId4" imgW="4590476" imgH="1676634" progId="PBrush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971452" y="5005568"/>
            <a:ext cx="2210147" cy="973991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7" y="5002469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61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0"/>
            <a:ext cx="6005609" cy="1365882"/>
          </a:xfrm>
        </p:spPr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Информация за текущ </a:t>
            </a:r>
            <a:r>
              <a:rPr lang="en-US" dirty="0" smtClean="0">
                <a:latin typeface="Comic Sans MS"/>
                <a:cs typeface="Comic Sans MS"/>
              </a:rPr>
              <a:t>Sprite</a:t>
            </a:r>
            <a:r>
              <a:rPr lang="bg-BG" dirty="0" smtClean="0">
                <a:latin typeface="Comic Sans MS"/>
                <a:cs typeface="Comic Sans MS"/>
              </a:rPr>
              <a:t> - обект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364" y="1439727"/>
            <a:ext cx="7663436" cy="4525963"/>
          </a:xfrm>
        </p:spPr>
        <p:txBody>
          <a:bodyPr/>
          <a:lstStyle/>
          <a:p>
            <a:r>
              <a:rPr lang="bg-BG" dirty="0" smtClean="0">
                <a:latin typeface="Comic Sans MS"/>
                <a:cs typeface="Comic Sans MS"/>
              </a:rPr>
              <a:t>Виждате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името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позицията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посоката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състояниети</a:t>
            </a:r>
            <a:r>
              <a:rPr lang="en-US" dirty="0" smtClean="0">
                <a:latin typeface="Comic Sans MS"/>
                <a:cs typeface="Comic Sans MS"/>
              </a:rPr>
              <a:t>,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цвета </a:t>
            </a:r>
            <a:r>
              <a:rPr lang="bg-BG" dirty="0" smtClean="0">
                <a:latin typeface="Comic Sans MS"/>
                <a:cs typeface="Comic Sans MS"/>
              </a:rPr>
              <a:t>и</a:t>
            </a:r>
            <a:r>
              <a:rPr lang="en-US" dirty="0" smtClean="0">
                <a:latin typeface="Comic Sans MS"/>
                <a:cs typeface="Comic Sans MS"/>
              </a:rPr>
              <a:t> </a:t>
            </a:r>
            <a:r>
              <a:rPr lang="bg-BG" dirty="0" smtClean="0">
                <a:solidFill>
                  <a:srgbClr val="F79646"/>
                </a:solidFill>
                <a:latin typeface="Comic Sans MS"/>
                <a:cs typeface="Comic Sans MS"/>
              </a:rPr>
              <a:t>стила на завъртане</a:t>
            </a:r>
            <a:endParaRPr lang="en-US" dirty="0">
              <a:solidFill>
                <a:srgbClr val="F79646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94831"/>
            <a:ext cx="4876800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9996048"/>
              </p:ext>
            </p:extLst>
          </p:nvPr>
        </p:nvGraphicFramePr>
        <p:xfrm>
          <a:off x="3381903" y="2952622"/>
          <a:ext cx="5476875" cy="1541463"/>
        </p:xfrm>
        <a:graphic>
          <a:graphicData uri="http://schemas.openxmlformats.org/presentationml/2006/ole">
            <p:oleObj spid="_x0000_s7181" name="Bitmap Image" r:id="rId4" imgW="3180952" imgH="895238" progId="PBrush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34332" y="3316498"/>
            <a:ext cx="1639846" cy="579462"/>
            <a:chOff x="2564574" y="1849348"/>
            <a:chExt cx="2317980" cy="4130212"/>
          </a:xfrm>
        </p:grpSpPr>
        <p:sp>
          <p:nvSpPr>
            <p:cNvPr id="10" name="Right Bracket 9"/>
            <p:cNvSpPr/>
            <p:nvPr/>
          </p:nvSpPr>
          <p:spPr>
            <a:xfrm>
              <a:off x="3637256" y="1849348"/>
              <a:ext cx="1245298" cy="4130212"/>
            </a:xfrm>
            <a:prstGeom prst="rightBracket">
              <a:avLst/>
            </a:prstGeom>
            <a:noFill/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/>
            <p:cNvSpPr/>
            <p:nvPr/>
          </p:nvSpPr>
          <p:spPr>
            <a:xfrm>
              <a:off x="2564574" y="1849348"/>
              <a:ext cx="1072681" cy="4130212"/>
            </a:xfrm>
            <a:prstGeom prst="leftBracket">
              <a:avLst/>
            </a:prstGeom>
            <a:ln w="76200"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at1-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82" y="1908047"/>
            <a:ext cx="895350" cy="1044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572" y="6356350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761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370</Words>
  <Application>Microsoft Office PowerPoint</Application>
  <PresentationFormat>On-screen Show (4:3)</PresentationFormat>
  <Paragraphs>61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PhotoImpact</vt:lpstr>
      <vt:lpstr>Bitmap Image</vt:lpstr>
      <vt:lpstr>Въведение в</vt:lpstr>
      <vt:lpstr>За </vt:lpstr>
      <vt:lpstr>За </vt:lpstr>
      <vt:lpstr>Какво е програмиране?</vt:lpstr>
      <vt:lpstr>Основни елементи на  Scratch проект</vt:lpstr>
      <vt:lpstr>Сцена и обекти</vt:lpstr>
      <vt:lpstr>Stage - Сцена</vt:lpstr>
      <vt:lpstr>Sprites</vt:lpstr>
      <vt:lpstr>Информация за текущ Sprite - обект</vt:lpstr>
      <vt:lpstr>Лента с инструменти</vt:lpstr>
      <vt:lpstr>Костюм</vt:lpstr>
      <vt:lpstr>Костюм</vt:lpstr>
      <vt:lpstr> Палитра с блокчета и област за скриптове</vt:lpstr>
      <vt:lpstr>Пускане и Спиране на Програма</vt:lpstr>
      <vt:lpstr>Scratch web</vt:lpstr>
      <vt:lpstr>Направете Първия си Проект!</vt:lpstr>
    </vt:vector>
  </TitlesOfParts>
  <Company>www.devoxx4kids.com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Iva Abadjieva</cp:lastModifiedBy>
  <cp:revision>43</cp:revision>
  <dcterms:created xsi:type="dcterms:W3CDTF">2012-11-17T11:43:16Z</dcterms:created>
  <dcterms:modified xsi:type="dcterms:W3CDTF">2014-12-08T17:12:20Z</dcterms:modified>
</cp:coreProperties>
</file>