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-28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dirty="0" err="1" smtClean="0">
                <a:latin typeface="Comic Sans MS" charset="0"/>
              </a:rPr>
              <a:t>Einführung</a:t>
            </a:r>
            <a:r>
              <a:rPr lang="en-US" altLang="zh-TW" dirty="0" smtClean="0">
                <a:latin typeface="Comic Sans MS" charset="0"/>
              </a:rPr>
              <a:t> </a:t>
            </a:r>
            <a:br>
              <a:rPr lang="en-US" altLang="zh-TW" dirty="0" smtClean="0">
                <a:latin typeface="Comic Sans MS" charset="0"/>
              </a:rPr>
            </a:br>
            <a:r>
              <a:rPr lang="en-US" altLang="zh-TW" dirty="0" smtClean="0">
                <a:latin typeface="Comic Sans MS" charset="0"/>
              </a:rPr>
              <a:t>in</a:t>
            </a:r>
            <a:endParaRPr lang="en-US" dirty="0"/>
          </a:p>
        </p:txBody>
      </p:sp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411489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44" y="4034477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0" y="638705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Toolbar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err="1" smtClean="0">
                <a:latin typeface="Comic Sans MS"/>
                <a:cs typeface="Comic Sans MS"/>
              </a:rPr>
              <a:t>Mit</a:t>
            </a:r>
            <a:r>
              <a:rPr lang="en-US" sz="2500" dirty="0" smtClean="0">
                <a:latin typeface="Comic Sans MS"/>
                <a:cs typeface="Comic Sans MS"/>
              </a:rPr>
              <a:t> der Toolbar </a:t>
            </a:r>
            <a:r>
              <a:rPr lang="en-US" sz="2500" dirty="0" err="1" smtClean="0">
                <a:latin typeface="Comic Sans MS"/>
                <a:cs typeface="Comic Sans MS"/>
              </a:rPr>
              <a:t>kanns</a:t>
            </a:r>
            <a:r>
              <a:rPr lang="en-US" sz="2500" dirty="0" err="1" smtClean="0">
                <a:latin typeface="Comic Sans MS"/>
                <a:cs typeface="Comic Sans MS"/>
              </a:rPr>
              <a:t>t</a:t>
            </a:r>
            <a:r>
              <a:rPr lang="en-US" sz="2500" dirty="0" smtClean="0">
                <a:latin typeface="Comic Sans MS"/>
                <a:cs typeface="Comic Sans MS"/>
              </a:rPr>
              <a:t> du </a:t>
            </a:r>
            <a:r>
              <a:rPr lang="en-US" sz="2500" dirty="0" err="1" smtClean="0">
                <a:latin typeface="Comic Sans MS"/>
                <a:cs typeface="Comic Sans MS"/>
              </a:rPr>
              <a:t>dein</a:t>
            </a:r>
            <a:r>
              <a:rPr lang="en-US" sz="2500" dirty="0" smtClean="0">
                <a:latin typeface="Comic Sans MS"/>
                <a:cs typeface="Comic Sans MS"/>
              </a:rPr>
              <a:t> Sprite </a:t>
            </a:r>
            <a:r>
              <a:rPr lang="en-US" sz="2500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vergrößern</a:t>
            </a:r>
            <a:r>
              <a:rPr lang="en-US" sz="2500" dirty="0" smtClean="0">
                <a:latin typeface="Comic Sans MS"/>
                <a:cs typeface="Comic Sans MS"/>
              </a:rPr>
              <a:t> </a:t>
            </a:r>
            <a:r>
              <a:rPr lang="en-US" sz="2500" dirty="0" err="1" smtClean="0">
                <a:latin typeface="Comic Sans MS"/>
                <a:cs typeface="Comic Sans MS"/>
              </a:rPr>
              <a:t>oder</a:t>
            </a:r>
            <a:r>
              <a:rPr lang="en-US" sz="2500" dirty="0" smtClean="0">
                <a:latin typeface="Comic Sans MS"/>
                <a:cs typeface="Comic Sans MS"/>
              </a:rPr>
              <a:t> </a:t>
            </a:r>
            <a:r>
              <a:rPr lang="en-US" sz="2500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verkleinern</a:t>
            </a:r>
            <a:r>
              <a:rPr lang="en-US" sz="2500" dirty="0" smtClean="0">
                <a:solidFill>
                  <a:srgbClr val="F79646"/>
                </a:solidFill>
                <a:latin typeface="Comic Sans MS"/>
                <a:cs typeface="Comic Sans MS"/>
              </a:rPr>
              <a:t>.</a:t>
            </a:r>
            <a:endParaRPr lang="en-US" sz="2500" dirty="0">
              <a:solidFill>
                <a:srgbClr val="F79646"/>
              </a:solidFill>
              <a:latin typeface="Comic Sans MS"/>
              <a:cs typeface="Comic Sans MS"/>
            </a:endParaRPr>
          </a:p>
          <a:p>
            <a:r>
              <a:rPr lang="en-US" sz="2500" dirty="0" err="1" smtClean="0">
                <a:latin typeface="Comic Sans MS"/>
                <a:cs typeface="Comic Sans MS"/>
              </a:rPr>
              <a:t>Ausserdem</a:t>
            </a:r>
            <a:r>
              <a:rPr lang="en-US" sz="2500" dirty="0" smtClean="0">
                <a:latin typeface="Comic Sans MS"/>
                <a:cs typeface="Comic Sans MS"/>
              </a:rPr>
              <a:t> </a:t>
            </a:r>
            <a:r>
              <a:rPr lang="en-US" sz="2500" dirty="0" err="1" smtClean="0">
                <a:latin typeface="Comic Sans MS"/>
                <a:cs typeface="Comic Sans MS"/>
              </a:rPr>
              <a:t>kannst</a:t>
            </a:r>
            <a:r>
              <a:rPr lang="en-US" sz="2500" dirty="0" smtClean="0">
                <a:latin typeface="Comic Sans MS"/>
                <a:cs typeface="Comic Sans MS"/>
              </a:rPr>
              <a:t> du (Sprite, </a:t>
            </a:r>
            <a:r>
              <a:rPr lang="en-US" sz="2500" dirty="0" err="1" smtClean="0">
                <a:latin typeface="Comic Sans MS"/>
                <a:cs typeface="Comic Sans MS"/>
              </a:rPr>
              <a:t>Musik</a:t>
            </a:r>
            <a:r>
              <a:rPr lang="en-US" sz="2500" dirty="0" smtClean="0">
                <a:latin typeface="Comic Sans MS"/>
                <a:cs typeface="Comic Sans MS"/>
              </a:rPr>
              <a:t>, </a:t>
            </a:r>
            <a:r>
              <a:rPr lang="en-US" sz="2500" dirty="0" err="1" smtClean="0">
                <a:latin typeface="Comic Sans MS"/>
                <a:cs typeface="Comic Sans MS"/>
              </a:rPr>
              <a:t>Skripte</a:t>
            </a:r>
            <a:r>
              <a:rPr lang="en-US" sz="2500" dirty="0" smtClean="0">
                <a:latin typeface="Comic Sans MS"/>
                <a:cs typeface="Comic Sans MS"/>
              </a:rPr>
              <a:t>)</a:t>
            </a:r>
          </a:p>
          <a:p>
            <a:pPr marL="457200" lvl="1" indent="0">
              <a:buNone/>
            </a:pPr>
            <a:r>
              <a:rPr lang="de-DE" sz="2500" dirty="0" smtClean="0">
                <a:solidFill>
                  <a:srgbClr val="F79646"/>
                </a:solidFill>
                <a:latin typeface="Comic Sans MS"/>
                <a:cs typeface="Comic Sans MS"/>
              </a:rPr>
              <a:t>löschen oder duplizieren</a:t>
            </a:r>
            <a:endParaRPr lang="en-US" sz="2500" dirty="0">
              <a:solidFill>
                <a:srgbClr val="F79646"/>
              </a:solidFill>
              <a:latin typeface="Comic Sans MS"/>
              <a:cs typeface="Comic Sans MS"/>
            </a:endParaRPr>
          </a:p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80216"/>
            <a:ext cx="3621179" cy="244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95" y="4821691"/>
            <a:ext cx="3139144" cy="79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267789" y="3698696"/>
            <a:ext cx="641143" cy="503808"/>
            <a:chOff x="2564574" y="1849348"/>
            <a:chExt cx="2317980" cy="4130212"/>
          </a:xfrm>
        </p:grpSpPr>
        <p:sp>
          <p:nvSpPr>
            <p:cNvPr id="11" name="Right Bracket 10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3" name="Picture 12" descr="cat1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76" y="315792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640623" y="4569786"/>
            <a:ext cx="2208320" cy="1279269"/>
            <a:chOff x="2564574" y="1849348"/>
            <a:chExt cx="2317980" cy="4130212"/>
          </a:xfrm>
        </p:grpSpPr>
        <p:sp>
          <p:nvSpPr>
            <p:cNvPr id="16" name="Right Bracket 15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ket 16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Kostüme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omic Sans MS"/>
                <a:cs typeface="Comic Sans MS"/>
              </a:rPr>
              <a:t>Du </a:t>
            </a:r>
            <a:r>
              <a:rPr lang="en-US" sz="2800" dirty="0" err="1" smtClean="0">
                <a:latin typeface="Comic Sans MS"/>
                <a:cs typeface="Comic Sans MS"/>
              </a:rPr>
              <a:t>kannst</a:t>
            </a:r>
            <a:r>
              <a:rPr lang="en-US" sz="2800" dirty="0" smtClean="0">
                <a:latin typeface="Comic Sans MS"/>
                <a:cs typeface="Comic Sans MS"/>
              </a:rPr>
              <a:t> das </a:t>
            </a:r>
            <a:r>
              <a:rPr lang="en-US" sz="2800" dirty="0" err="1" smtClean="0">
                <a:latin typeface="Comic Sans MS"/>
                <a:cs typeface="Comic Sans MS"/>
              </a:rPr>
              <a:t>Aussehen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deiner</a:t>
            </a:r>
            <a:r>
              <a:rPr lang="en-US" sz="2800" dirty="0" smtClean="0">
                <a:latin typeface="Comic Sans MS"/>
                <a:cs typeface="Comic Sans MS"/>
              </a:rPr>
              <a:t> Sprites </a:t>
            </a:r>
            <a:r>
              <a:rPr lang="en-US" sz="2800" dirty="0" err="1" smtClean="0">
                <a:latin typeface="Comic Sans MS"/>
                <a:cs typeface="Comic Sans MS"/>
              </a:rPr>
              <a:t>ändern</a:t>
            </a:r>
            <a:r>
              <a:rPr lang="en-US" sz="2800" dirty="0" smtClean="0">
                <a:latin typeface="Comic Sans MS"/>
                <a:cs typeface="Comic Sans MS"/>
              </a:rPr>
              <a:t>, </a:t>
            </a:r>
            <a:r>
              <a:rPr lang="en-US" sz="2800" dirty="0" err="1" smtClean="0">
                <a:latin typeface="Comic Sans MS"/>
                <a:cs typeface="Comic Sans MS"/>
              </a:rPr>
              <a:t>indem</a:t>
            </a:r>
            <a:r>
              <a:rPr lang="en-US" sz="2800" dirty="0" smtClean="0">
                <a:latin typeface="Comic Sans MS"/>
                <a:cs typeface="Comic Sans MS"/>
              </a:rPr>
              <a:t> du </a:t>
            </a:r>
            <a:r>
              <a:rPr lang="en-US" sz="2800" dirty="0" err="1" smtClean="0">
                <a:latin typeface="Comic Sans MS"/>
                <a:cs typeface="Comic Sans MS"/>
              </a:rPr>
              <a:t>ihm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ein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anderes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Kostüm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gibst</a:t>
            </a:r>
            <a:endParaRPr lang="en-US" sz="2800" dirty="0">
              <a:latin typeface="Comic Sans MS"/>
              <a:cs typeface="Comic Sans MS"/>
            </a:endParaRPr>
          </a:p>
          <a:p>
            <a:r>
              <a:rPr lang="en-US" sz="2800" dirty="0" err="1" smtClean="0">
                <a:latin typeface="Comic Sans MS"/>
                <a:cs typeface="Comic Sans MS"/>
              </a:rPr>
              <a:t>Dein</a:t>
            </a:r>
            <a:r>
              <a:rPr lang="en-US" sz="2800" dirty="0" smtClean="0">
                <a:latin typeface="Comic Sans MS"/>
                <a:cs typeface="Comic Sans MS"/>
              </a:rPr>
              <a:t> Sprite </a:t>
            </a:r>
            <a:r>
              <a:rPr lang="en-US" sz="2800" dirty="0" err="1" smtClean="0">
                <a:latin typeface="Comic Sans MS"/>
                <a:cs typeface="Comic Sans MS"/>
              </a:rPr>
              <a:t>kann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aussehen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wie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ein</a:t>
            </a:r>
            <a:r>
              <a:rPr lang="en-US" sz="2800" dirty="0" smtClean="0">
                <a:latin typeface="Comic Sans MS"/>
                <a:cs typeface="Comic Sans MS"/>
              </a:rPr>
              <a:t> Mensch, </a:t>
            </a:r>
            <a:r>
              <a:rPr lang="en-US" sz="2800" dirty="0" err="1" smtClean="0">
                <a:latin typeface="Comic Sans MS"/>
                <a:cs typeface="Comic Sans MS"/>
              </a:rPr>
              <a:t>ein</a:t>
            </a:r>
            <a:r>
              <a:rPr lang="en-US" sz="2800" dirty="0" smtClean="0">
                <a:latin typeface="Comic Sans MS"/>
                <a:cs typeface="Comic Sans MS"/>
              </a:rPr>
              <a:t> Zug, </a:t>
            </a:r>
            <a:r>
              <a:rPr lang="en-US" sz="2800" dirty="0" err="1" smtClean="0">
                <a:latin typeface="Comic Sans MS"/>
                <a:cs typeface="Comic Sans MS"/>
              </a:rPr>
              <a:t>ein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Schmetterling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oder</a:t>
            </a:r>
            <a:r>
              <a:rPr lang="en-US" sz="2800" dirty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wie</a:t>
            </a:r>
            <a:r>
              <a:rPr lang="en-US" sz="2800" dirty="0" smtClean="0">
                <a:latin typeface="Comic Sans MS"/>
                <a:cs typeface="Comic Sans MS"/>
              </a:rPr>
              <a:t> du </a:t>
            </a:r>
            <a:r>
              <a:rPr lang="en-US" sz="2800" dirty="0" err="1" smtClean="0">
                <a:latin typeface="Comic Sans MS"/>
                <a:cs typeface="Comic Sans MS"/>
              </a:rPr>
              <a:t>willst</a:t>
            </a:r>
            <a:endParaRPr lang="en-US" sz="2800" dirty="0">
              <a:latin typeface="Comic Sans MS"/>
              <a:cs typeface="Comic Sans MS"/>
            </a:endParaRPr>
          </a:p>
          <a:p>
            <a:r>
              <a:rPr lang="en-US" sz="2800" dirty="0" smtClean="0">
                <a:latin typeface="Comic Sans MS"/>
                <a:cs typeface="Comic Sans MS"/>
              </a:rPr>
              <a:t>Du </a:t>
            </a:r>
            <a:r>
              <a:rPr lang="en-US" sz="2800" dirty="0" err="1" smtClean="0">
                <a:latin typeface="Comic Sans MS"/>
                <a:cs typeface="Comic Sans MS"/>
              </a:rPr>
              <a:t>kannst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sogar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Bilder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als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Kostüme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auswählen</a:t>
            </a:r>
            <a:endParaRPr lang="en-US" sz="2800" dirty="0">
              <a:latin typeface="Comic Sans MS"/>
              <a:cs typeface="Comic Sans MS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8" descr="ca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2000"/>
            <a:ext cx="10033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witch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0"/>
            <a:ext cx="12954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84" y="4663868"/>
            <a:ext cx="666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495800"/>
            <a:ext cx="666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anna-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20" y="4400550"/>
            <a:ext cx="10858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at1-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274638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omic Sans MS"/>
                <a:cs typeface="Comic Sans MS"/>
              </a:rPr>
              <a:t>Kostüme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54101" cy="4525963"/>
          </a:xfrm>
        </p:spPr>
        <p:txBody>
          <a:bodyPr/>
          <a:lstStyle/>
          <a:p>
            <a:r>
              <a:rPr lang="de-DE" dirty="0" smtClean="0">
                <a:latin typeface="Comic Sans MS"/>
                <a:cs typeface="Comic Sans MS"/>
              </a:rPr>
              <a:t>Um das Kostüm zu ändern, klicke auf das Kostüme Tab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515793"/>
              </p:ext>
            </p:extLst>
          </p:nvPr>
        </p:nvGraphicFramePr>
        <p:xfrm>
          <a:off x="5440099" y="1144588"/>
          <a:ext cx="2411035" cy="521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Bitmap Image" r:id="rId3" imgW="3238952" imgH="7000000" progId="Paint.Picture">
                  <p:embed/>
                </p:oleObj>
              </mc:Choice>
              <mc:Fallback>
                <p:oleObj name="Bitmap Image" r:id="rId3" imgW="3238952" imgH="70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099" y="1144588"/>
                        <a:ext cx="2411035" cy="521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cat1-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15" y="378502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mic Sans MS"/>
                <a:cs typeface="Comic Sans MS"/>
              </a:rPr>
              <a:t>Block </a:t>
            </a:r>
            <a:r>
              <a:rPr lang="en-US" sz="3600" dirty="0" smtClean="0">
                <a:latin typeface="Comic Sans MS"/>
                <a:cs typeface="Comic Sans MS"/>
              </a:rPr>
              <a:t>Palette </a:t>
            </a:r>
            <a:br>
              <a:rPr lang="en-US" sz="3600" dirty="0" smtClean="0">
                <a:latin typeface="Comic Sans MS"/>
                <a:cs typeface="Comic Sans MS"/>
              </a:rPr>
            </a:br>
            <a:r>
              <a:rPr lang="en-US" sz="3600" dirty="0" smtClean="0">
                <a:latin typeface="Comic Sans MS"/>
                <a:cs typeface="Comic Sans MS"/>
              </a:rPr>
              <a:t>und </a:t>
            </a:r>
            <a:r>
              <a:rPr lang="en-US" sz="3600" dirty="0" err="1" smtClean="0">
                <a:latin typeface="Comic Sans MS"/>
                <a:cs typeface="Comic Sans MS"/>
              </a:rPr>
              <a:t>Skriptbereich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02" y="1639755"/>
            <a:ext cx="6603196" cy="442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564574" y="1849348"/>
            <a:ext cx="2317980" cy="4130212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70402" y="1849348"/>
            <a:ext cx="1170875" cy="4130212"/>
            <a:chOff x="2564574" y="1849348"/>
            <a:chExt cx="2317980" cy="4130212"/>
          </a:xfrm>
        </p:grpSpPr>
        <p:sp>
          <p:nvSpPr>
            <p:cNvPr id="14" name="Right Bracket 13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6" name="Picture 15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4" y="3020633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Comic Sans MS"/>
                <a:cs typeface="Comic Sans MS"/>
              </a:rPr>
              <a:t>Starte</a:t>
            </a:r>
            <a:r>
              <a:rPr lang="en-US" sz="3600" dirty="0" smtClean="0">
                <a:latin typeface="Comic Sans MS"/>
                <a:cs typeface="Comic Sans MS"/>
              </a:rPr>
              <a:t> und </a:t>
            </a:r>
            <a:r>
              <a:rPr lang="en-US" sz="3600" dirty="0" err="1" smtClean="0">
                <a:latin typeface="Comic Sans MS"/>
                <a:cs typeface="Comic Sans MS"/>
              </a:rPr>
              <a:t>Stoppe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 err="1" smtClean="0">
                <a:latin typeface="Comic Sans MS"/>
                <a:cs typeface="Comic Sans MS"/>
              </a:rPr>
              <a:t>dein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 err="1" smtClean="0">
                <a:latin typeface="Comic Sans MS"/>
                <a:cs typeface="Comic Sans MS"/>
              </a:rPr>
              <a:t>Programm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Klicke</a:t>
            </a:r>
            <a:r>
              <a:rPr lang="en-US" dirty="0" smtClean="0">
                <a:latin typeface="Comic Sans MS"/>
                <a:cs typeface="Comic Sans MS"/>
              </a:rPr>
              <a:t> auf die </a:t>
            </a:r>
            <a:r>
              <a:rPr lang="en-US" dirty="0" err="1" smtClean="0">
                <a:latin typeface="Comic Sans MS"/>
                <a:cs typeface="Comic Sans MS"/>
              </a:rPr>
              <a:t>Grüne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Flagge</a:t>
            </a:r>
            <a:r>
              <a:rPr lang="en-US" dirty="0" smtClean="0">
                <a:latin typeface="Comic Sans MS"/>
                <a:cs typeface="Comic Sans MS"/>
              </a:rPr>
              <a:t> und </a:t>
            </a:r>
            <a:r>
              <a:rPr lang="en-US" dirty="0" err="1" smtClean="0">
                <a:latin typeface="Comic Sans MS"/>
                <a:cs typeface="Comic Sans MS"/>
              </a:rPr>
              <a:t>starte</a:t>
            </a:r>
            <a:r>
              <a:rPr lang="en-US" dirty="0" smtClean="0">
                <a:latin typeface="Comic Sans MS"/>
                <a:cs typeface="Comic Sans MS"/>
              </a:rPr>
              <a:t> die </a:t>
            </a:r>
            <a:r>
              <a:rPr lang="en-US" dirty="0" err="1" smtClean="0">
                <a:latin typeface="Comic Sans MS"/>
                <a:cs typeface="Comic Sans MS"/>
              </a:rPr>
              <a:t>Skripte,die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diesen</a:t>
            </a:r>
            <a:r>
              <a:rPr lang="en-US" dirty="0" smtClean="0">
                <a:latin typeface="Comic Sans MS"/>
                <a:cs typeface="Comic Sans MS"/>
              </a:rPr>
              <a:t> Block </a:t>
            </a:r>
            <a:r>
              <a:rPr lang="en-US" dirty="0" err="1" smtClean="0">
                <a:latin typeface="Comic Sans MS"/>
                <a:cs typeface="Comic Sans MS"/>
              </a:rPr>
              <a:t>haben</a:t>
            </a:r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Das rote Symbol </a:t>
            </a:r>
            <a:r>
              <a:rPr lang="en-US" dirty="0" err="1" smtClean="0">
                <a:latin typeface="Comic Sans MS"/>
                <a:cs typeface="Comic Sans MS"/>
              </a:rPr>
              <a:t>stoppt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alle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Skripte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372" y="2179637"/>
            <a:ext cx="1303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53" y="3359974"/>
            <a:ext cx="4377294" cy="293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232628" y="3359974"/>
            <a:ext cx="641143" cy="503808"/>
            <a:chOff x="2564574" y="1849348"/>
            <a:chExt cx="2317980" cy="4130212"/>
          </a:xfrm>
        </p:grpSpPr>
        <p:sp>
          <p:nvSpPr>
            <p:cNvPr id="9" name="Right Bracket 8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1" name="Picture 10" descr="cat1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22" y="4139947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Scratch </a:t>
            </a:r>
            <a:r>
              <a:rPr lang="en-US" dirty="0" err="1" smtClean="0">
                <a:latin typeface="Comic Sans MS"/>
                <a:cs typeface="Comic Sans MS"/>
              </a:rPr>
              <a:t>im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>
                <a:latin typeface="Comic Sans MS"/>
                <a:cs typeface="Comic Sans MS"/>
              </a:rPr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Was </a:t>
            </a:r>
            <a:r>
              <a:rPr lang="en-US" dirty="0" err="1" smtClean="0">
                <a:latin typeface="Comic Sans MS"/>
                <a:cs typeface="Comic Sans MS"/>
              </a:rPr>
              <a:t>finden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wir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für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Scratch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im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web</a:t>
            </a:r>
            <a:r>
              <a:rPr lang="en-US" dirty="0">
                <a:latin typeface="Comic Sans MS"/>
                <a:cs typeface="Comic Sans MS"/>
              </a:rPr>
              <a:t>?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de-DE" dirty="0" smtClean="0">
                <a:latin typeface="Comic Sans MS"/>
                <a:cs typeface="Comic Sans MS"/>
              </a:rPr>
              <a:t>Wir finden die Scratchinstallation, Videos, Tutoriale, Hilfe finden und unsere eigenen Skripte hochladen und teilen....</a:t>
            </a:r>
            <a:endParaRPr lang="en-US" dirty="0" smtClean="0"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1609682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03" y="4426137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5314"/>
            <a:ext cx="7772400" cy="1470025"/>
          </a:xfrm>
        </p:spPr>
        <p:txBody>
          <a:bodyPr/>
          <a:lstStyle/>
          <a:p>
            <a:r>
              <a:rPr lang="en-US" altLang="zh-TW" dirty="0" err="1" smtClean="0">
                <a:latin typeface="Comic Sans MS" charset="0"/>
              </a:rPr>
              <a:t>Genug</a:t>
            </a:r>
            <a:r>
              <a:rPr lang="en-US" altLang="zh-TW" dirty="0" smtClean="0">
                <a:latin typeface="Comic Sans MS" charset="0"/>
              </a:rPr>
              <a:t> </a:t>
            </a:r>
            <a:r>
              <a:rPr lang="en-US" altLang="zh-TW" dirty="0" err="1" smtClean="0">
                <a:latin typeface="Comic Sans MS" charset="0"/>
              </a:rPr>
              <a:t>Theorie</a:t>
            </a:r>
            <a:r>
              <a:rPr lang="en-US" altLang="zh-TW" dirty="0" smtClean="0">
                <a:latin typeface="Comic Sans MS" charset="0"/>
              </a:rPr>
              <a:t>! </a:t>
            </a:r>
            <a:r>
              <a:rPr lang="en-US" altLang="zh-TW" dirty="0">
                <a:latin typeface="Comic Sans MS" charset="0"/>
              </a:rPr>
              <a:t/>
            </a:r>
            <a:br>
              <a:rPr lang="en-US" altLang="zh-TW" dirty="0">
                <a:latin typeface="Comic Sans MS" charset="0"/>
              </a:rPr>
            </a:br>
            <a:r>
              <a:rPr lang="en-US" altLang="zh-TW" dirty="0" smtClean="0">
                <a:latin typeface="Comic Sans MS" charset="0"/>
              </a:rPr>
              <a:t>Auf </a:t>
            </a:r>
            <a:r>
              <a:rPr lang="en-US" altLang="zh-TW" dirty="0" err="1" smtClean="0">
                <a:latin typeface="Comic Sans MS" charset="0"/>
              </a:rPr>
              <a:t>zum</a:t>
            </a:r>
            <a:r>
              <a:rPr lang="en-US" altLang="zh-TW" dirty="0" smtClean="0">
                <a:latin typeface="Comic Sans MS" charset="0"/>
              </a:rPr>
              <a:t> </a:t>
            </a:r>
            <a:r>
              <a:rPr lang="en-US" altLang="zh-TW" dirty="0" err="1" smtClean="0">
                <a:latin typeface="Comic Sans MS" charset="0"/>
              </a:rPr>
              <a:t>ersten</a:t>
            </a:r>
            <a:r>
              <a:rPr lang="en-US" altLang="zh-TW" dirty="0" smtClean="0">
                <a:latin typeface="Comic Sans MS" charset="0"/>
              </a:rPr>
              <a:t> </a:t>
            </a:r>
            <a:r>
              <a:rPr lang="en-US" altLang="zh-TW" dirty="0" err="1" smtClean="0">
                <a:latin typeface="Comic Sans MS" charset="0"/>
              </a:rPr>
              <a:t>Programm</a:t>
            </a:r>
            <a:r>
              <a:rPr lang="en-US" altLang="zh-TW" dirty="0" smtClean="0">
                <a:latin typeface="Comic Sans MS" charset="0"/>
              </a:rPr>
              <a:t>!</a:t>
            </a:r>
            <a:endParaRPr lang="en-US" dirty="0"/>
          </a:p>
        </p:txBody>
      </p:sp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287919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44" y="4034477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1877008" cy="1143000"/>
          </a:xfrm>
        </p:spPr>
        <p:txBody>
          <a:bodyPr/>
          <a:lstStyle/>
          <a:p>
            <a:pPr algn="r"/>
            <a:r>
              <a:rPr lang="en-US" dirty="0" err="1" smtClean="0">
                <a:latin typeface="Comic Sans MS"/>
                <a:cs typeface="Comic Sans MS"/>
              </a:rPr>
              <a:t>Über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Was </a:t>
            </a:r>
            <a:r>
              <a:rPr lang="en-US" dirty="0" err="1" smtClean="0">
                <a:latin typeface="Comic Sans MS"/>
                <a:cs typeface="Comic Sans MS"/>
              </a:rPr>
              <a:t>ist</a:t>
            </a:r>
            <a:r>
              <a:rPr lang="en-US" dirty="0" smtClean="0">
                <a:latin typeface="Comic Sans MS"/>
                <a:cs typeface="Comic Sans MS"/>
              </a:rPr>
              <a:t>                         </a:t>
            </a:r>
            <a:r>
              <a:rPr lang="en-US" dirty="0" smtClean="0">
                <a:latin typeface="Comic Sans MS"/>
                <a:cs typeface="Comic Sans MS"/>
              </a:rPr>
              <a:t>?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Scratch </a:t>
            </a:r>
            <a:r>
              <a:rPr lang="en-US" dirty="0" err="1" smtClean="0">
                <a:latin typeface="Comic Sans MS"/>
                <a:cs typeface="Comic Sans MS"/>
              </a:rPr>
              <a:t>ist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eine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mic Sans MS"/>
                <a:cs typeface="Comic Sans MS"/>
              </a:rPr>
              <a:t>P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mic Sans MS"/>
                <a:cs typeface="Comic Sans MS"/>
              </a:rPr>
              <a:t>rogrammiersprache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/>
                <a:cs typeface="Comic Sans MS"/>
              </a:rPr>
              <a:t>.</a:t>
            </a:r>
            <a:endParaRPr lang="en-US" dirty="0" smtClean="0">
              <a:latin typeface="Comic Sans MS"/>
              <a:cs typeface="Comic Sans MS"/>
            </a:endParaRPr>
          </a:p>
          <a:p>
            <a:pPr lvl="1" algn="just"/>
            <a:r>
              <a:rPr lang="de-DE" dirty="0" smtClean="0">
                <a:latin typeface="Comic Sans MS"/>
                <a:cs typeface="Comic Sans MS"/>
              </a:rPr>
              <a:t>Wir nutzen Sie um unsere eigenen interaktiven Geschichten, Animationen, Spiele, Musik und Bilder zu erstellen</a:t>
            </a:r>
            <a:endParaRPr lang="en-US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98" y="274638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190" y="16002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05" y="4623845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Was </a:t>
            </a:r>
            <a:r>
              <a:rPr lang="en-US" dirty="0" err="1" smtClean="0">
                <a:latin typeface="Comic Sans MS"/>
                <a:cs typeface="Comic Sans MS"/>
              </a:rPr>
              <a:t>können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wir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lernen</a:t>
            </a:r>
            <a:r>
              <a:rPr lang="en-US" dirty="0" smtClean="0">
                <a:latin typeface="Comic Sans MS"/>
                <a:cs typeface="Comic Sans MS"/>
              </a:rPr>
              <a:t> ?</a:t>
            </a:r>
            <a:endParaRPr lang="en-US" dirty="0" smtClean="0">
              <a:latin typeface="Comic Sans MS"/>
              <a:cs typeface="Comic Sans MS"/>
            </a:endParaRPr>
          </a:p>
          <a:p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de-DE" dirty="0" smtClean="0">
                <a:latin typeface="Comic Sans MS"/>
                <a:cs typeface="Comic Sans MS"/>
              </a:rPr>
              <a:t>Wir lernen wichtige </a:t>
            </a:r>
            <a:r>
              <a:rPr lang="de-DE" dirty="0" smtClean="0">
                <a:solidFill>
                  <a:srgbClr val="F79646"/>
                </a:solidFill>
                <a:latin typeface="Comic Sans MS"/>
                <a:cs typeface="Comic Sans MS"/>
              </a:rPr>
              <a:t>Rechenkonzepte</a:t>
            </a:r>
            <a:endParaRPr lang="en-US" dirty="0">
              <a:solidFill>
                <a:srgbClr val="F79646"/>
              </a:solidFill>
              <a:latin typeface="Comic Sans MS"/>
              <a:cs typeface="Comic Sans MS"/>
            </a:endParaRPr>
          </a:p>
          <a:p>
            <a:pPr lvl="1"/>
            <a:r>
              <a:rPr lang="en-US" dirty="0" err="1" smtClean="0">
                <a:latin typeface="Comic Sans MS"/>
                <a:cs typeface="Comic Sans MS"/>
              </a:rPr>
              <a:t>Wir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lernen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kreativ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zu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denken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 err="1" smtClean="0">
                <a:latin typeface="Comic Sans MS"/>
                <a:cs typeface="Comic Sans MS"/>
              </a:rPr>
              <a:t>Wir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lernen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systematisch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zu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urteilen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1" name="Picture 10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29" y="4641806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1877008" cy="1143000"/>
          </a:xfrm>
        </p:spPr>
        <p:txBody>
          <a:bodyPr/>
          <a:lstStyle/>
          <a:p>
            <a:pPr algn="r"/>
            <a:r>
              <a:rPr lang="en-US" dirty="0" err="1" smtClean="0">
                <a:latin typeface="Comic Sans MS"/>
                <a:cs typeface="Comic Sans MS"/>
              </a:rPr>
              <a:t>Über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13" name="Picture 12" descr="scratch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98" y="274638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160306" cy="1143000"/>
          </a:xfrm>
        </p:spPr>
        <p:txBody>
          <a:bodyPr/>
          <a:lstStyle/>
          <a:p>
            <a:pPr algn="l"/>
            <a:r>
              <a:rPr lang="en-US" sz="3800" dirty="0" smtClean="0">
                <a:latin typeface="Comic Sans MS"/>
                <a:cs typeface="Comic Sans MS"/>
              </a:rPr>
              <a:t>Was </a:t>
            </a:r>
            <a:r>
              <a:rPr lang="en-US" sz="3800" dirty="0" err="1" smtClean="0">
                <a:latin typeface="Comic Sans MS"/>
                <a:cs typeface="Comic Sans MS"/>
              </a:rPr>
              <a:t>ist</a:t>
            </a:r>
            <a:r>
              <a:rPr lang="en-US" sz="3800" dirty="0" smtClean="0">
                <a:latin typeface="Comic Sans MS"/>
                <a:cs typeface="Comic Sans MS"/>
              </a:rPr>
              <a:t> </a:t>
            </a:r>
            <a:r>
              <a:rPr lang="en-US" sz="3800" dirty="0" err="1" smtClean="0">
                <a:latin typeface="Comic Sans MS"/>
                <a:cs typeface="Comic Sans MS"/>
              </a:rPr>
              <a:t>Programmierung</a:t>
            </a:r>
            <a:r>
              <a:rPr lang="en-US" sz="3800" dirty="0" smtClean="0">
                <a:latin typeface="Comic Sans MS"/>
                <a:cs typeface="Comic Sans MS"/>
              </a:rPr>
              <a:t>?</a:t>
            </a:r>
            <a:endParaRPr lang="en-US" sz="38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8863"/>
            <a:ext cx="8229600" cy="4077300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Programmierung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ist</a:t>
            </a:r>
            <a:r>
              <a:rPr lang="en-US" sz="2800" dirty="0" smtClean="0">
                <a:latin typeface="Comic Sans MS"/>
                <a:cs typeface="Comic Sans MS"/>
              </a:rPr>
              <a:t> die </a:t>
            </a:r>
            <a:r>
              <a:rPr lang="en-US" sz="2800" dirty="0" err="1" smtClean="0">
                <a:latin typeface="Comic Sans MS"/>
                <a:cs typeface="Comic Sans MS"/>
              </a:rPr>
              <a:t>Kunst</a:t>
            </a:r>
            <a:r>
              <a:rPr lang="en-US" sz="2800" dirty="0">
                <a:latin typeface="Comic Sans MS"/>
                <a:cs typeface="Comic Sans MS"/>
              </a:rPr>
              <a:t> </a:t>
            </a:r>
            <a:r>
              <a:rPr lang="en-US" sz="2800" dirty="0" smtClean="0">
                <a:latin typeface="Comic Sans MS"/>
                <a:cs typeface="Comic Sans MS"/>
              </a:rPr>
              <a:t>Computer </a:t>
            </a:r>
            <a:r>
              <a:rPr lang="en-US" sz="2800" dirty="0" err="1" smtClean="0">
                <a:latin typeface="Comic Sans MS"/>
                <a:cs typeface="Comic Sans MS"/>
              </a:rPr>
              <a:t>tun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zu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lassen</a:t>
            </a:r>
            <a:r>
              <a:rPr lang="en-US" sz="2800" dirty="0" smtClean="0">
                <a:latin typeface="Comic Sans MS"/>
                <a:cs typeface="Comic Sans MS"/>
              </a:rPr>
              <a:t> was </a:t>
            </a:r>
            <a:r>
              <a:rPr lang="en-US" sz="2800" dirty="0" err="1" smtClean="0">
                <a:latin typeface="Comic Sans MS"/>
                <a:cs typeface="Comic Sans MS"/>
              </a:rPr>
              <a:t>ich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möchte</a:t>
            </a:r>
            <a:endParaRPr lang="en-US" sz="2800" dirty="0" smtClean="0">
              <a:latin typeface="Comic Sans MS"/>
              <a:cs typeface="Comic Sans MS"/>
            </a:endParaRPr>
          </a:p>
          <a:p>
            <a:r>
              <a:rPr lang="en-US" sz="2800" dirty="0" err="1" smtClean="0">
                <a:latin typeface="Comic Sans MS"/>
                <a:cs typeface="Comic Sans MS"/>
              </a:rPr>
              <a:t>Ein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Computerprogramm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ist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einfach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eine</a:t>
            </a:r>
            <a:r>
              <a:rPr lang="en-US" sz="2800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Reihe</a:t>
            </a:r>
            <a:r>
              <a:rPr lang="en-US" sz="2800" dirty="0" smtClean="0">
                <a:solidFill>
                  <a:srgbClr val="F79646"/>
                </a:solidFill>
                <a:latin typeface="Comic Sans MS"/>
                <a:cs typeface="Comic Sans MS"/>
              </a:rPr>
              <a:t> von </a:t>
            </a:r>
            <a:r>
              <a:rPr lang="en-US" sz="2800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Anweisungen</a:t>
            </a:r>
            <a:r>
              <a:rPr lang="en-US" sz="2800" dirty="0" smtClean="0">
                <a:latin typeface="Comic Sans MS"/>
                <a:cs typeface="Comic Sans MS"/>
              </a:rPr>
              <a:t> um den Computer </a:t>
            </a:r>
            <a:r>
              <a:rPr lang="en-US" sz="2800" dirty="0" err="1" smtClean="0">
                <a:latin typeface="Comic Sans MS"/>
                <a:cs typeface="Comic Sans MS"/>
              </a:rPr>
              <a:t>zu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sagen</a:t>
            </a:r>
            <a:r>
              <a:rPr lang="en-US" sz="2800" dirty="0" smtClean="0">
                <a:latin typeface="Comic Sans MS"/>
                <a:cs typeface="Comic Sans MS"/>
              </a:rPr>
              <a:t>, </a:t>
            </a:r>
            <a:r>
              <a:rPr lang="en-US" sz="2800" dirty="0" err="1" smtClean="0">
                <a:latin typeface="Comic Sans MS"/>
                <a:cs typeface="Comic Sans MS"/>
              </a:rPr>
              <a:t>wie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er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eine</a:t>
            </a:r>
            <a:r>
              <a:rPr lang="en-US" sz="2800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Aufgabe</a:t>
            </a:r>
            <a:r>
              <a:rPr lang="en-US" sz="2800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lösen</a:t>
            </a:r>
            <a:r>
              <a:rPr lang="en-US" sz="2800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soll</a:t>
            </a:r>
            <a:r>
              <a:rPr lang="en-US" sz="2800" dirty="0" smtClean="0">
                <a:latin typeface="Comic Sans MS"/>
                <a:cs typeface="Comic Sans MS"/>
              </a:rPr>
              <a:t>.</a:t>
            </a:r>
            <a:endParaRPr lang="en-US" sz="2800" dirty="0">
              <a:latin typeface="Comic Sans MS"/>
              <a:cs typeface="Comic Sans MS"/>
            </a:endParaRPr>
          </a:p>
          <a:p>
            <a:r>
              <a:rPr lang="en-US" sz="2800" dirty="0" err="1" smtClean="0">
                <a:latin typeface="Comic Sans MS"/>
                <a:cs typeface="Comic Sans MS"/>
              </a:rPr>
              <a:t>Wie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ein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Rezept</a:t>
            </a:r>
            <a:r>
              <a:rPr lang="en-US" sz="2800" dirty="0" smtClean="0">
                <a:latin typeface="Comic Sans MS"/>
                <a:cs typeface="Comic Sans MS"/>
              </a:rPr>
              <a:t>: </a:t>
            </a:r>
            <a:r>
              <a:rPr lang="en-US" sz="2800" dirty="0" err="1" smtClean="0">
                <a:latin typeface="Comic Sans MS"/>
                <a:cs typeface="Comic Sans MS"/>
              </a:rPr>
              <a:t>eine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Reihe</a:t>
            </a:r>
            <a:r>
              <a:rPr lang="en-US" sz="2800" dirty="0" smtClean="0">
                <a:latin typeface="Comic Sans MS"/>
                <a:cs typeface="Comic Sans MS"/>
              </a:rPr>
              <a:t> von </a:t>
            </a:r>
            <a:r>
              <a:rPr lang="en-US" sz="2800" dirty="0" err="1" smtClean="0">
                <a:latin typeface="Comic Sans MS"/>
                <a:cs typeface="Comic Sans MS"/>
              </a:rPr>
              <a:t>Anweisungen</a:t>
            </a:r>
            <a:r>
              <a:rPr lang="en-US" sz="2800" dirty="0" smtClean="0">
                <a:latin typeface="Comic Sans MS"/>
                <a:cs typeface="Comic Sans MS"/>
              </a:rPr>
              <a:t>, um den Koch </a:t>
            </a:r>
            <a:r>
              <a:rPr lang="en-US" sz="2800" dirty="0" err="1" smtClean="0">
                <a:latin typeface="Comic Sans MS"/>
                <a:cs typeface="Comic Sans MS"/>
              </a:rPr>
              <a:t>zu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zeigen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wie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ein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Gericht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zubereitet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werden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soll</a:t>
            </a:r>
            <a:r>
              <a:rPr lang="en-US" sz="2800" dirty="0" smtClean="0">
                <a:latin typeface="Comic Sans MS"/>
                <a:cs typeface="Comic Sans MS"/>
              </a:rPr>
              <a:t>.</a:t>
            </a:r>
            <a:endParaRPr lang="en-US" sz="2800" dirty="0">
              <a:latin typeface="Comic Sans MS"/>
              <a:cs typeface="Comic Sans MS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36" y="5311775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Sequential Access Storage 8"/>
          <p:cNvSpPr/>
          <p:nvPr/>
        </p:nvSpPr>
        <p:spPr>
          <a:xfrm>
            <a:off x="1151753" y="3798858"/>
            <a:ext cx="2238632" cy="894368"/>
          </a:xfrm>
          <a:prstGeom prst="flowChartMagnetic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Ich bin ein Sprite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Comic Sans MS"/>
                <a:cs typeface="Comic Sans MS"/>
              </a:rPr>
              <a:t>Woraus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 err="1" smtClean="0">
                <a:latin typeface="Comic Sans MS"/>
                <a:cs typeface="Comic Sans MS"/>
              </a:rPr>
              <a:t>besteht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 err="1" smtClean="0">
                <a:latin typeface="Comic Sans MS"/>
                <a:cs typeface="Comic Sans MS"/>
              </a:rPr>
              <a:t>ein</a:t>
            </a:r>
            <a:r>
              <a:rPr lang="en-US" sz="3600" dirty="0" smtClean="0">
                <a:latin typeface="Comic Sans MS"/>
                <a:cs typeface="Comic Sans MS"/>
              </a:rPr>
              <a:t> Scratch </a:t>
            </a:r>
            <a:r>
              <a:rPr lang="en-US" sz="3600" dirty="0" err="1" smtClean="0">
                <a:latin typeface="Comic Sans MS"/>
                <a:cs typeface="Comic Sans MS"/>
              </a:rPr>
              <a:t>Projekt</a:t>
            </a:r>
            <a:r>
              <a:rPr lang="en-US" sz="3600" dirty="0" smtClean="0">
                <a:latin typeface="Comic Sans MS"/>
                <a:cs typeface="Comic Sans MS"/>
              </a:rPr>
              <a:t>?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6790"/>
            <a:ext cx="8229600" cy="4029373"/>
          </a:xfrm>
        </p:spPr>
        <p:txBody>
          <a:bodyPr/>
          <a:lstStyle/>
          <a:p>
            <a:r>
              <a:rPr lang="de-DE" dirty="0" smtClean="0">
                <a:latin typeface="Comic Sans MS"/>
                <a:cs typeface="Comic Sans MS"/>
              </a:rPr>
              <a:t>Scratch Projekte bestehe aus einer </a:t>
            </a:r>
            <a:r>
              <a:rPr lang="de-DE" dirty="0" smtClean="0">
                <a:solidFill>
                  <a:srgbClr val="F79646"/>
                </a:solidFill>
                <a:latin typeface="Comic Sans MS"/>
                <a:cs typeface="Comic Sans MS"/>
              </a:rPr>
              <a:t>Bühne </a:t>
            </a:r>
            <a:r>
              <a:rPr lang="de-DE" dirty="0" smtClean="0">
                <a:latin typeface="Comic Sans MS"/>
                <a:cs typeface="Comic Sans MS"/>
              </a:rPr>
              <a:t>und die Objekte nennen wir </a:t>
            </a:r>
            <a:r>
              <a:rPr lang="de-DE" dirty="0" smtClean="0">
                <a:solidFill>
                  <a:srgbClr val="F79646"/>
                </a:solidFill>
                <a:latin typeface="Comic Sans MS"/>
                <a:cs typeface="Comic Sans MS"/>
              </a:rPr>
              <a:t>Sprites</a:t>
            </a:r>
            <a:r>
              <a:rPr lang="de-DE" dirty="0" smtClean="0">
                <a:latin typeface="Comic Sans MS"/>
                <a:cs typeface="Comic Sans MS"/>
              </a:rPr>
              <a:t>.</a:t>
            </a:r>
            <a:endParaRPr lang="en-US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246042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Bühne</a:t>
            </a:r>
            <a:r>
              <a:rPr lang="en-US" dirty="0" smtClean="0">
                <a:latin typeface="Comic Sans MS"/>
                <a:cs typeface="Comic Sans MS"/>
              </a:rPr>
              <a:t> und </a:t>
            </a:r>
            <a:r>
              <a:rPr lang="en-US" dirty="0">
                <a:latin typeface="Comic Sans MS"/>
                <a:cs typeface="Comic Sans MS"/>
              </a:rPr>
              <a:t>S</a:t>
            </a:r>
            <a:r>
              <a:rPr lang="en-US" dirty="0" smtClean="0">
                <a:latin typeface="Comic Sans MS"/>
                <a:cs typeface="Comic Sans MS"/>
              </a:rPr>
              <a:t>prites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7312" cy="4525963"/>
          </a:xfrm>
        </p:spPr>
        <p:txBody>
          <a:bodyPr/>
          <a:lstStyle/>
          <a:p>
            <a:r>
              <a:rPr lang="en-US" sz="2500" dirty="0" smtClean="0">
                <a:latin typeface="Comic Sans MS"/>
                <a:cs typeface="Comic Sans MS"/>
              </a:rPr>
              <a:t>Auf der </a:t>
            </a:r>
            <a:r>
              <a:rPr lang="en-US" sz="2500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Bühne</a:t>
            </a:r>
            <a:r>
              <a:rPr lang="en-US" sz="2500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sz="2500" dirty="0" err="1" smtClean="0">
                <a:latin typeface="Comic Sans MS"/>
                <a:cs typeface="Comic Sans MS"/>
              </a:rPr>
              <a:t>werden</a:t>
            </a:r>
            <a:r>
              <a:rPr lang="en-US" sz="2500" dirty="0" smtClean="0">
                <a:latin typeface="Comic Sans MS"/>
                <a:cs typeface="Comic Sans MS"/>
              </a:rPr>
              <a:t> die </a:t>
            </a:r>
            <a:r>
              <a:rPr lang="en-US" sz="2500" dirty="0" err="1" smtClean="0">
                <a:latin typeface="Comic Sans MS"/>
                <a:cs typeface="Comic Sans MS"/>
              </a:rPr>
              <a:t>Objekte</a:t>
            </a:r>
            <a:r>
              <a:rPr lang="en-US" sz="2500" dirty="0" smtClean="0">
                <a:latin typeface="Comic Sans MS"/>
                <a:cs typeface="Comic Sans MS"/>
              </a:rPr>
              <a:t> </a:t>
            </a:r>
            <a:r>
              <a:rPr lang="en-US" sz="2500" dirty="0" err="1" smtClean="0">
                <a:latin typeface="Comic Sans MS"/>
                <a:cs typeface="Comic Sans MS"/>
              </a:rPr>
              <a:t>zum</a:t>
            </a:r>
            <a:r>
              <a:rPr lang="en-US" sz="2500" dirty="0" smtClean="0">
                <a:latin typeface="Comic Sans MS"/>
                <a:cs typeface="Comic Sans MS"/>
              </a:rPr>
              <a:t> </a:t>
            </a:r>
            <a:r>
              <a:rPr lang="en-US" sz="2500" dirty="0" err="1" smtClean="0">
                <a:latin typeface="Comic Sans MS"/>
                <a:cs typeface="Comic Sans MS"/>
              </a:rPr>
              <a:t>Leben</a:t>
            </a:r>
            <a:r>
              <a:rPr lang="en-US" sz="2500" dirty="0" smtClean="0">
                <a:latin typeface="Comic Sans MS"/>
                <a:cs typeface="Comic Sans MS"/>
              </a:rPr>
              <a:t> </a:t>
            </a:r>
            <a:r>
              <a:rPr lang="en-US" sz="2500" dirty="0" err="1" smtClean="0">
                <a:latin typeface="Comic Sans MS"/>
                <a:cs typeface="Comic Sans MS"/>
              </a:rPr>
              <a:t>erweckt</a:t>
            </a:r>
            <a:r>
              <a:rPr lang="en-US" sz="2500" dirty="0" smtClean="0">
                <a:latin typeface="Comic Sans MS"/>
                <a:cs typeface="Comic Sans MS"/>
              </a:rPr>
              <a:t>. </a:t>
            </a:r>
            <a:r>
              <a:rPr lang="en-US" sz="2500" dirty="0" err="1" smtClean="0">
                <a:latin typeface="Comic Sans MS"/>
                <a:cs typeface="Comic Sans MS"/>
              </a:rPr>
              <a:t>Hier</a:t>
            </a:r>
            <a:r>
              <a:rPr lang="en-US" sz="2500" dirty="0" smtClean="0">
                <a:latin typeface="Comic Sans MS"/>
                <a:cs typeface="Comic Sans MS"/>
              </a:rPr>
              <a:t> </a:t>
            </a:r>
            <a:r>
              <a:rPr lang="en-US" sz="2500" dirty="0" err="1" smtClean="0">
                <a:latin typeface="Comic Sans MS"/>
                <a:cs typeface="Comic Sans MS"/>
              </a:rPr>
              <a:t>finden</a:t>
            </a:r>
            <a:r>
              <a:rPr lang="en-US" sz="2500" dirty="0" smtClean="0">
                <a:latin typeface="Comic Sans MS"/>
                <a:cs typeface="Comic Sans MS"/>
              </a:rPr>
              <a:t> die </a:t>
            </a:r>
            <a:r>
              <a:rPr lang="en-US" sz="2500" dirty="0" err="1" smtClean="0">
                <a:latin typeface="Comic Sans MS"/>
                <a:cs typeface="Comic Sans MS"/>
              </a:rPr>
              <a:t>Animationen</a:t>
            </a:r>
            <a:r>
              <a:rPr lang="en-US" sz="2500" dirty="0" smtClean="0">
                <a:latin typeface="Comic Sans MS"/>
                <a:cs typeface="Comic Sans MS"/>
              </a:rPr>
              <a:t> und </a:t>
            </a:r>
            <a:r>
              <a:rPr lang="en-US" sz="2500" dirty="0" err="1" smtClean="0">
                <a:latin typeface="Comic Sans MS"/>
                <a:cs typeface="Comic Sans MS"/>
              </a:rPr>
              <a:t>Bewegungen</a:t>
            </a:r>
            <a:r>
              <a:rPr lang="en-US" sz="2500" dirty="0" smtClean="0">
                <a:latin typeface="Comic Sans MS"/>
                <a:cs typeface="Comic Sans MS"/>
              </a:rPr>
              <a:t> </a:t>
            </a:r>
            <a:r>
              <a:rPr lang="en-US" sz="2500" dirty="0" err="1" smtClean="0">
                <a:latin typeface="Comic Sans MS"/>
                <a:cs typeface="Comic Sans MS"/>
              </a:rPr>
              <a:t>statt</a:t>
            </a:r>
            <a:r>
              <a:rPr lang="en-US" sz="2500" dirty="0" smtClean="0">
                <a:latin typeface="Comic Sans MS"/>
                <a:cs typeface="Comic Sans MS"/>
              </a:rPr>
              <a:t>.</a:t>
            </a:r>
            <a:r>
              <a:rPr lang="en-US" sz="2500" dirty="0" smtClean="0">
                <a:latin typeface="Comic Sans MS"/>
                <a:cs typeface="Comic Sans MS"/>
              </a:rPr>
              <a:t/>
            </a:r>
            <a:br>
              <a:rPr lang="en-US" sz="2500" dirty="0" smtClean="0">
                <a:latin typeface="Comic Sans MS"/>
                <a:cs typeface="Comic Sans MS"/>
              </a:rPr>
            </a:br>
            <a:r>
              <a:rPr lang="en-US" sz="2500" dirty="0" smtClean="0">
                <a:latin typeface="Comic Sans MS"/>
                <a:cs typeface="Comic Sans MS"/>
              </a:rPr>
              <a:t/>
            </a:r>
            <a:br>
              <a:rPr lang="en-US" sz="2500" dirty="0" smtClean="0">
                <a:latin typeface="Comic Sans MS"/>
                <a:cs typeface="Comic Sans MS"/>
              </a:rPr>
            </a:br>
            <a:endParaRPr lang="en-US" sz="2500" dirty="0">
              <a:latin typeface="Comic Sans MS"/>
              <a:cs typeface="Comic Sans MS"/>
            </a:endParaRPr>
          </a:p>
          <a:p>
            <a:r>
              <a:rPr lang="en-US" sz="2500" dirty="0">
                <a:solidFill>
                  <a:srgbClr val="F79646"/>
                </a:solidFill>
                <a:latin typeface="Comic Sans MS"/>
                <a:cs typeface="Comic Sans MS"/>
              </a:rPr>
              <a:t>Sprites</a:t>
            </a:r>
            <a:r>
              <a:rPr lang="en-US" sz="2500" dirty="0">
                <a:latin typeface="Comic Sans MS"/>
                <a:cs typeface="Comic Sans MS"/>
              </a:rPr>
              <a:t> </a:t>
            </a:r>
            <a:r>
              <a:rPr lang="en-US" sz="2500" dirty="0" err="1" smtClean="0">
                <a:latin typeface="Comic Sans MS"/>
                <a:cs typeface="Comic Sans MS"/>
              </a:rPr>
              <a:t>bewegen</a:t>
            </a:r>
            <a:r>
              <a:rPr lang="en-US" sz="2500" dirty="0" smtClean="0">
                <a:latin typeface="Comic Sans MS"/>
                <a:cs typeface="Comic Sans MS"/>
              </a:rPr>
              <a:t> </a:t>
            </a:r>
            <a:r>
              <a:rPr lang="en-US" sz="2500" dirty="0" err="1" smtClean="0">
                <a:latin typeface="Comic Sans MS"/>
                <a:cs typeface="Comic Sans MS"/>
              </a:rPr>
              <a:t>sich</a:t>
            </a:r>
            <a:r>
              <a:rPr lang="en-US" sz="2500" dirty="0" smtClean="0">
                <a:latin typeface="Comic Sans MS"/>
                <a:cs typeface="Comic Sans MS"/>
              </a:rPr>
              <a:t> und </a:t>
            </a:r>
            <a:r>
              <a:rPr lang="en-US" sz="2500" dirty="0" err="1" smtClean="0">
                <a:latin typeface="Comic Sans MS"/>
                <a:cs typeface="Comic Sans MS"/>
              </a:rPr>
              <a:t>interagieren</a:t>
            </a:r>
            <a:r>
              <a:rPr lang="en-US" sz="2500" dirty="0" smtClean="0">
                <a:latin typeface="Comic Sans MS"/>
                <a:cs typeface="Comic Sans MS"/>
              </a:rPr>
              <a:t> </a:t>
            </a:r>
            <a:r>
              <a:rPr lang="en-US" sz="2500" dirty="0" err="1" smtClean="0">
                <a:latin typeface="Comic Sans MS"/>
                <a:cs typeface="Comic Sans MS"/>
              </a:rPr>
              <a:t>miteiander</a:t>
            </a:r>
            <a:r>
              <a:rPr lang="en-US" sz="2500" dirty="0" smtClean="0">
                <a:latin typeface="Comic Sans MS"/>
                <a:cs typeface="Comic Sans MS"/>
              </a:rPr>
              <a:t> auf der </a:t>
            </a:r>
            <a:r>
              <a:rPr lang="en-US" sz="2500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Bühne</a:t>
            </a:r>
            <a:r>
              <a:rPr lang="en-US" sz="2500" dirty="0" smtClean="0">
                <a:latin typeface="Comic Sans MS"/>
                <a:cs typeface="Comic Sans MS"/>
              </a:rPr>
              <a:t>.</a:t>
            </a:r>
            <a:endParaRPr lang="en-US" sz="2500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795705"/>
              </p:ext>
            </p:extLst>
          </p:nvPr>
        </p:nvGraphicFramePr>
        <p:xfrm>
          <a:off x="4724400" y="1840968"/>
          <a:ext cx="4114800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PhotoImpact" r:id="rId3" imgW="4553721" imgH="4133096" progId="PI3.Image">
                  <p:embed/>
                </p:oleObj>
              </mc:Choice>
              <mc:Fallback>
                <p:oleObj name="PhotoImpact" r:id="rId3" imgW="4553721" imgH="4133096" progId="PI3.Im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40968"/>
                        <a:ext cx="4114800" cy="373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4276984" y="4804645"/>
            <a:ext cx="1233976" cy="491247"/>
          </a:xfrm>
          <a:prstGeom prst="line">
            <a:avLst/>
          </a:prstGeom>
          <a:ln w="57150" cmpd="sng">
            <a:solidFill>
              <a:srgbClr val="F7964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93524" y="3299254"/>
            <a:ext cx="2580021" cy="522896"/>
          </a:xfrm>
          <a:prstGeom prst="line">
            <a:avLst/>
          </a:prstGeom>
          <a:ln w="57150" cmpd="sng"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Bühne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Comic Sans MS"/>
                <a:cs typeface="Comic Sans MS"/>
              </a:rPr>
              <a:t>Du kannst zwischen 3 Ansichten hin und herschalten</a:t>
            </a:r>
          </a:p>
          <a:p>
            <a:pPr lvl="1"/>
            <a:r>
              <a:rPr lang="de-DE" dirty="0">
                <a:latin typeface="Comic Sans MS"/>
                <a:cs typeface="Comic Sans MS"/>
              </a:rPr>
              <a:t> </a:t>
            </a:r>
            <a:r>
              <a:rPr lang="de-DE" dirty="0" smtClean="0">
                <a:latin typeface="Comic Sans MS"/>
                <a:cs typeface="Comic Sans MS"/>
              </a:rPr>
              <a:t>Kleine Ansicht</a:t>
            </a:r>
          </a:p>
          <a:p>
            <a:pPr lvl="1"/>
            <a:r>
              <a:rPr lang="de-DE" dirty="0" smtClean="0">
                <a:latin typeface="Comic Sans MS"/>
                <a:cs typeface="Comic Sans MS"/>
              </a:rPr>
              <a:t>Mittlere Ansicht</a:t>
            </a:r>
          </a:p>
          <a:p>
            <a:pPr lvl="1"/>
            <a:r>
              <a:rPr lang="de-DE" dirty="0" smtClean="0">
                <a:latin typeface="Comic Sans MS"/>
                <a:cs typeface="Comic Sans MS"/>
              </a:rPr>
              <a:t>Vollbild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057880"/>
              </p:ext>
            </p:extLst>
          </p:nvPr>
        </p:nvGraphicFramePr>
        <p:xfrm>
          <a:off x="4093462" y="2521103"/>
          <a:ext cx="3457974" cy="321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Bitmap Image" r:id="rId3" imgW="4657143" imgH="4334480" progId="Paint.Picture">
                  <p:embed/>
                </p:oleObj>
              </mc:Choice>
              <mc:Fallback>
                <p:oleObj name="Bitmap Image" r:id="rId3" imgW="4657143" imgH="433448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462" y="2521103"/>
                        <a:ext cx="3457974" cy="3217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ame 7"/>
          <p:cNvSpPr/>
          <p:nvPr/>
        </p:nvSpPr>
        <p:spPr>
          <a:xfrm>
            <a:off x="6835703" y="2463273"/>
            <a:ext cx="874565" cy="395394"/>
          </a:xfrm>
          <a:prstGeom prst="frame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cat1-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822514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Sprites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Du </a:t>
            </a:r>
            <a:r>
              <a:rPr lang="en-US" dirty="0" err="1" smtClean="0">
                <a:latin typeface="Comic Sans MS"/>
                <a:cs typeface="Comic Sans MS"/>
              </a:rPr>
              <a:t>kannst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neue</a:t>
            </a:r>
            <a:r>
              <a:rPr lang="en-US" dirty="0" smtClean="0">
                <a:latin typeface="Comic Sans MS"/>
                <a:cs typeface="Comic Sans MS"/>
              </a:rPr>
              <a:t> Sprites </a:t>
            </a:r>
            <a:r>
              <a:rPr lang="en-US" dirty="0" err="1" smtClean="0">
                <a:latin typeface="Comic Sans MS"/>
                <a:cs typeface="Comic Sans MS"/>
              </a:rPr>
              <a:t>anlegen</a:t>
            </a:r>
            <a:r>
              <a:rPr lang="en-US" dirty="0" smtClean="0">
                <a:latin typeface="Comic Sans MS"/>
                <a:cs typeface="Comic Sans MS"/>
              </a:rPr>
              <a:t> und </a:t>
            </a:r>
            <a:r>
              <a:rPr lang="en-US" dirty="0" err="1" smtClean="0">
                <a:latin typeface="Comic Sans MS"/>
                <a:cs typeface="Comic Sans MS"/>
              </a:rPr>
              <a:t>findest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diese</a:t>
            </a:r>
            <a:r>
              <a:rPr lang="en-US" dirty="0" smtClean="0">
                <a:latin typeface="Comic Sans MS"/>
                <a:cs typeface="Comic Sans MS"/>
              </a:rPr>
              <a:t> in der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Spriteansicht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.</a:t>
            </a:r>
            <a:endParaRPr lang="en-US" dirty="0">
              <a:solidFill>
                <a:srgbClr val="F79646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40" y="3044098"/>
            <a:ext cx="4474760" cy="302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420843"/>
              </p:ext>
            </p:extLst>
          </p:nvPr>
        </p:nvGraphicFramePr>
        <p:xfrm>
          <a:off x="3522222" y="2784562"/>
          <a:ext cx="5488428" cy="2004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Bitmap Image" r:id="rId4" imgW="4590476" imgH="1676634" progId="Paint.Picture">
                  <p:embed/>
                </p:oleObj>
              </mc:Choice>
              <mc:Fallback>
                <p:oleObj name="Bitmap Image" r:id="rId4" imgW="4590476" imgH="167663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222" y="2784562"/>
                        <a:ext cx="5488428" cy="2004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971452" y="5005568"/>
            <a:ext cx="2210147" cy="973991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cat1-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97" y="500246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99516"/>
            <a:ext cx="6005609" cy="1143000"/>
          </a:xfrm>
        </p:spPr>
        <p:txBody>
          <a:bodyPr/>
          <a:lstStyle/>
          <a:p>
            <a:r>
              <a:rPr lang="en-US" sz="3500" dirty="0" err="1" smtClean="0">
                <a:latin typeface="Comic Sans MS"/>
                <a:cs typeface="Comic Sans MS"/>
              </a:rPr>
              <a:t>Ausgewähltes</a:t>
            </a:r>
            <a:r>
              <a:rPr lang="en-US" sz="3500" dirty="0" smtClean="0">
                <a:latin typeface="Comic Sans MS"/>
                <a:cs typeface="Comic Sans MS"/>
              </a:rPr>
              <a:t> Sprite: </a:t>
            </a:r>
            <a:br>
              <a:rPr lang="en-US" sz="3500" dirty="0" smtClean="0">
                <a:latin typeface="Comic Sans MS"/>
                <a:cs typeface="Comic Sans MS"/>
              </a:rPr>
            </a:br>
            <a:r>
              <a:rPr lang="en-US" sz="3500" dirty="0" smtClean="0">
                <a:latin typeface="Comic Sans MS"/>
                <a:cs typeface="Comic Sans MS"/>
              </a:rPr>
              <a:t>Info</a:t>
            </a:r>
            <a:endParaRPr lang="en-US" sz="35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364" y="1439727"/>
            <a:ext cx="7663436" cy="4525963"/>
          </a:xfrm>
        </p:spPr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Hier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findest</a:t>
            </a:r>
            <a:r>
              <a:rPr lang="en-US" dirty="0" smtClean="0">
                <a:latin typeface="Comic Sans MS"/>
                <a:cs typeface="Comic Sans MS"/>
              </a:rPr>
              <a:t> du:</a:t>
            </a:r>
          </a:p>
          <a:p>
            <a:pPr lvl="1"/>
            <a:r>
              <a:rPr lang="de-DE" dirty="0" smtClean="0">
                <a:solidFill>
                  <a:srgbClr val="F79646"/>
                </a:solidFill>
                <a:latin typeface="Comic Sans MS"/>
                <a:cs typeface="Comic Sans MS"/>
              </a:rPr>
              <a:t>Name, Position, Ausrichtung, Stiftfarbe, Rotation</a:t>
            </a:r>
            <a:endParaRPr lang="en-US" dirty="0">
              <a:solidFill>
                <a:srgbClr val="F79646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94831"/>
            <a:ext cx="4876800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996048"/>
              </p:ext>
            </p:extLst>
          </p:nvPr>
        </p:nvGraphicFramePr>
        <p:xfrm>
          <a:off x="3381903" y="2952622"/>
          <a:ext cx="547687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Bitmap Image" r:id="rId4" imgW="3180952" imgH="895238" progId="Paint.Picture">
                  <p:embed/>
                </p:oleObj>
              </mc:Choice>
              <mc:Fallback>
                <p:oleObj name="Bitmap Image" r:id="rId4" imgW="3180952" imgH="8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903" y="2952622"/>
                        <a:ext cx="547687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134332" y="3316498"/>
            <a:ext cx="1639846" cy="579462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cat1-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2" y="1908047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345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PhotoImpact</vt:lpstr>
      <vt:lpstr>Bitmap Image</vt:lpstr>
      <vt:lpstr>Einführung  in</vt:lpstr>
      <vt:lpstr>Über </vt:lpstr>
      <vt:lpstr>Über</vt:lpstr>
      <vt:lpstr>Was ist Programmierung?</vt:lpstr>
      <vt:lpstr>Woraus besteht ein Scratch Projekt?</vt:lpstr>
      <vt:lpstr>Bühne und Sprites</vt:lpstr>
      <vt:lpstr>Bühne</vt:lpstr>
      <vt:lpstr>Sprites</vt:lpstr>
      <vt:lpstr>Ausgewähltes Sprite:  Info</vt:lpstr>
      <vt:lpstr>Toolbar</vt:lpstr>
      <vt:lpstr>Kostüme</vt:lpstr>
      <vt:lpstr>Kostüme</vt:lpstr>
      <vt:lpstr>Block Palette  und Skriptbereich</vt:lpstr>
      <vt:lpstr>Starte und Stoppe dein Programm</vt:lpstr>
      <vt:lpstr>Scratch im web</vt:lpstr>
      <vt:lpstr>Genug Theorie!  Auf zum ersten Programm!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WIN764BIT</cp:lastModifiedBy>
  <cp:revision>40</cp:revision>
  <dcterms:created xsi:type="dcterms:W3CDTF">2012-11-17T11:43:16Z</dcterms:created>
  <dcterms:modified xsi:type="dcterms:W3CDTF">2014-06-27T09:17:51Z</dcterms:modified>
  <cp:category/>
</cp:coreProperties>
</file>