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2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26/11/13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26/11/13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dirty="0">
                <a:latin typeface="Comic Sans MS" charset="0"/>
              </a:rPr>
              <a:t>Introduction </a:t>
            </a:r>
            <a:r>
              <a:rPr lang="en-US" altLang="zh-TW" dirty="0" smtClean="0">
                <a:latin typeface="Comic Sans MS" charset="0"/>
              </a:rPr>
              <a:t>to</a:t>
            </a:r>
            <a:endParaRPr lang="en-US" dirty="0"/>
          </a:p>
        </p:txBody>
      </p:sp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287919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44" y="4034477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400" y="6387052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Toolbar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On using the Toolbar, you can make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sprites</a:t>
            </a:r>
            <a:r>
              <a:rPr lang="en-US" dirty="0">
                <a:latin typeface="Comic Sans MS"/>
                <a:cs typeface="Comic Sans MS"/>
              </a:rPr>
              <a:t> larger or smaller</a:t>
            </a:r>
          </a:p>
          <a:p>
            <a:r>
              <a:rPr lang="en-US" dirty="0">
                <a:latin typeface="Comic Sans MS"/>
                <a:cs typeface="Comic Sans MS"/>
              </a:rPr>
              <a:t>You can also duplicate or delete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sprites</a:t>
            </a:r>
            <a:r>
              <a:rPr lang="en-US" dirty="0">
                <a:latin typeface="Comic Sans MS"/>
                <a:cs typeface="Comic Sans MS"/>
              </a:rPr>
              <a:t>, 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costumes</a:t>
            </a:r>
            <a:r>
              <a:rPr lang="en-US" dirty="0">
                <a:latin typeface="Comic Sans MS"/>
                <a:cs typeface="Comic Sans MS"/>
              </a:rPr>
              <a:t>,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sounds</a:t>
            </a:r>
            <a:r>
              <a:rPr lang="en-US" dirty="0">
                <a:latin typeface="Comic Sans MS"/>
                <a:cs typeface="Comic Sans MS"/>
              </a:rPr>
              <a:t> or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scripts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37" y="3786463"/>
            <a:ext cx="3463883" cy="23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778" y="4202504"/>
            <a:ext cx="3139144" cy="79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922134" y="3698697"/>
            <a:ext cx="641143" cy="503808"/>
            <a:chOff x="2564574" y="1849348"/>
            <a:chExt cx="2317980" cy="4130212"/>
          </a:xfrm>
        </p:grpSpPr>
        <p:sp>
          <p:nvSpPr>
            <p:cNvPr id="11" name="Right Bracket 10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3" name="Picture 12" descr="cat1-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76" y="3157929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6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Costume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You can change how a sprite looks by giving it different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costumes</a:t>
            </a:r>
            <a:r>
              <a:rPr lang="en-US" dirty="0">
                <a:latin typeface="Comic Sans MS"/>
                <a:cs typeface="Comic Sans MS"/>
              </a:rPr>
              <a:t>.</a:t>
            </a:r>
          </a:p>
          <a:p>
            <a:r>
              <a:rPr lang="en-US" dirty="0">
                <a:latin typeface="Comic Sans MS"/>
                <a:cs typeface="Comic Sans MS"/>
              </a:rPr>
              <a:t>You can make a sprite look like a person, a train, a butterfly or anything else.  </a:t>
            </a:r>
          </a:p>
          <a:p>
            <a:r>
              <a:rPr lang="en-US" dirty="0">
                <a:latin typeface="Comic Sans MS"/>
                <a:cs typeface="Comic Sans MS"/>
              </a:rPr>
              <a:t>You can use any image as a costume.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8" descr="ca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72000"/>
            <a:ext cx="10033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witch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0"/>
            <a:ext cx="12954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84" y="4663868"/>
            <a:ext cx="666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495800"/>
            <a:ext cx="666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anna-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420" y="4400550"/>
            <a:ext cx="10858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at1-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274638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5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Costumes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54101" cy="4525963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To see different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costumes</a:t>
            </a:r>
            <a:r>
              <a:rPr lang="en-US" dirty="0">
                <a:latin typeface="Comic Sans MS"/>
                <a:cs typeface="Comic Sans MS"/>
              </a:rPr>
              <a:t> of a sprite, choose the Costumes tab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515793"/>
              </p:ext>
            </p:extLst>
          </p:nvPr>
        </p:nvGraphicFramePr>
        <p:xfrm>
          <a:off x="5440099" y="1144588"/>
          <a:ext cx="2411035" cy="521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Bitmap Image" r:id="rId3" imgW="3238952" imgH="7000000" progId="Paint.Picture">
                  <p:embed/>
                </p:oleObj>
              </mc:Choice>
              <mc:Fallback>
                <p:oleObj name="Bitmap Image" r:id="rId3" imgW="3238952" imgH="70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099" y="1144588"/>
                        <a:ext cx="2411035" cy="521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cat1-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15" y="3785029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20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omic Sans MS"/>
                <a:cs typeface="Comic Sans MS"/>
              </a:rPr>
              <a:t>Blocks Palette </a:t>
            </a:r>
            <a:br>
              <a:rPr lang="en-US" sz="3600" dirty="0" smtClean="0">
                <a:latin typeface="Comic Sans MS"/>
                <a:cs typeface="Comic Sans MS"/>
              </a:rPr>
            </a:br>
            <a:r>
              <a:rPr lang="en-US" sz="3600" dirty="0" smtClean="0">
                <a:latin typeface="Comic Sans MS"/>
                <a:cs typeface="Comic Sans MS"/>
              </a:rPr>
              <a:t>and Scripts Area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02" y="1639755"/>
            <a:ext cx="6603196" cy="4426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2564574" y="1849348"/>
            <a:ext cx="2317980" cy="4130212"/>
            <a:chOff x="2564574" y="1849348"/>
            <a:chExt cx="2317980" cy="4130212"/>
          </a:xfrm>
        </p:grpSpPr>
        <p:sp>
          <p:nvSpPr>
            <p:cNvPr id="10" name="Right Bracket 9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70402" y="1849348"/>
            <a:ext cx="1170875" cy="4130212"/>
            <a:chOff x="2564574" y="1849348"/>
            <a:chExt cx="2317980" cy="4130212"/>
          </a:xfrm>
        </p:grpSpPr>
        <p:sp>
          <p:nvSpPr>
            <p:cNvPr id="14" name="Right Bracket 13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6" name="Picture 15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4" y="3020633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/>
                <a:cs typeface="Comic Sans MS"/>
              </a:rPr>
              <a:t>Start and Stop Your Progr</a:t>
            </a:r>
            <a:r>
              <a:rPr lang="en-US" sz="3600" dirty="0"/>
              <a:t>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Click the Green Flag to start all scripts that </a:t>
            </a:r>
            <a:r>
              <a:rPr lang="en-US" dirty="0" smtClean="0">
                <a:latin typeface="Comic Sans MS"/>
                <a:cs typeface="Comic Sans MS"/>
              </a:rPr>
              <a:t>have         </a:t>
            </a:r>
            <a:r>
              <a:rPr lang="en-US" dirty="0">
                <a:latin typeface="Comic Sans MS"/>
                <a:cs typeface="Comic Sans MS"/>
              </a:rPr>
              <a:t>		at the top.</a:t>
            </a:r>
          </a:p>
          <a:p>
            <a:r>
              <a:rPr lang="en-US" dirty="0">
                <a:latin typeface="Comic Sans MS"/>
                <a:cs typeface="Comic Sans MS"/>
              </a:rPr>
              <a:t>Red Stop Sign stops all scripts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041" y="2179637"/>
            <a:ext cx="1303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353" y="3359974"/>
            <a:ext cx="4377294" cy="293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232628" y="3359974"/>
            <a:ext cx="641143" cy="503808"/>
            <a:chOff x="2564574" y="1849348"/>
            <a:chExt cx="2317980" cy="4130212"/>
          </a:xfrm>
        </p:grpSpPr>
        <p:sp>
          <p:nvSpPr>
            <p:cNvPr id="9" name="Right Bracket 8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ket 9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1" name="Picture 10" descr="cat1-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322" y="4139947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5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Scratch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What can we get from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Scratch web</a:t>
            </a:r>
            <a:r>
              <a:rPr lang="en-US" dirty="0">
                <a:latin typeface="Comic Sans MS"/>
                <a:cs typeface="Comic Sans MS"/>
              </a:rPr>
              <a:t>?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en-US" dirty="0">
                <a:latin typeface="Comic Sans MS"/>
                <a:cs typeface="Comic Sans MS"/>
              </a:rPr>
              <a:t>We can download Scratch installer, view tutorial videos, get support from the forums, share our projects ……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702" y="1600200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03" y="4426137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0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dirty="0" smtClean="0">
                <a:latin typeface="Comic Sans MS" charset="0"/>
              </a:rPr>
              <a:t>Try Your First Project!</a:t>
            </a:r>
            <a:endParaRPr lang="en-US" dirty="0"/>
          </a:p>
        </p:txBody>
      </p:sp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287919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44" y="4034477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9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1877008" cy="1143000"/>
          </a:xfrm>
        </p:spPr>
        <p:txBody>
          <a:bodyPr/>
          <a:lstStyle/>
          <a:p>
            <a:pPr algn="r"/>
            <a:r>
              <a:rPr lang="en-US" dirty="0" smtClean="0">
                <a:latin typeface="Comic Sans MS"/>
                <a:cs typeface="Comic Sans MS"/>
              </a:rPr>
              <a:t>About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What is                              ?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Scratch is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/>
                <a:cs typeface="Comic Sans MS"/>
              </a:rPr>
              <a:t>programming language.</a:t>
            </a:r>
            <a:endParaRPr lang="en-US" dirty="0" smtClean="0">
              <a:latin typeface="Comic Sans MS"/>
              <a:cs typeface="Comic Sans MS"/>
            </a:endParaRPr>
          </a:p>
          <a:p>
            <a:pPr lvl="1" algn="just"/>
            <a:r>
              <a:rPr lang="en-US" dirty="0">
                <a:latin typeface="Comic Sans MS"/>
                <a:cs typeface="Comic Sans MS"/>
              </a:rPr>
              <a:t>We can use it to create our own interactive stories, animations, games, music, and 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98" y="274638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190" y="16002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03" y="4426137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What can we </a:t>
            </a:r>
            <a:r>
              <a:rPr lang="en-US" dirty="0" smtClean="0">
                <a:latin typeface="Comic Sans MS"/>
                <a:cs typeface="Comic Sans MS"/>
              </a:rPr>
              <a:t>learn from                       ?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en-US" dirty="0">
                <a:latin typeface="Comic Sans MS"/>
                <a:cs typeface="Comic Sans MS"/>
              </a:rPr>
              <a:t>We can learn important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computational ideas</a:t>
            </a:r>
            <a:r>
              <a:rPr lang="en-US" dirty="0">
                <a:latin typeface="Comic Sans MS"/>
                <a:cs typeface="Comic Sans MS"/>
              </a:rPr>
              <a:t>.</a:t>
            </a:r>
          </a:p>
          <a:p>
            <a:pPr lvl="1"/>
            <a:r>
              <a:rPr lang="en-US" dirty="0">
                <a:latin typeface="Comic Sans MS"/>
                <a:cs typeface="Comic Sans MS"/>
              </a:rPr>
              <a:t>We can learn to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think creatively</a:t>
            </a:r>
            <a:r>
              <a:rPr lang="en-US" dirty="0">
                <a:latin typeface="Comic Sans MS"/>
                <a:cs typeface="Comic Sans MS"/>
              </a:rPr>
              <a:t>.</a:t>
            </a:r>
          </a:p>
          <a:p>
            <a:pPr lvl="1"/>
            <a:r>
              <a:rPr lang="en-US" dirty="0">
                <a:latin typeface="Comic Sans MS"/>
                <a:cs typeface="Comic Sans MS"/>
              </a:rPr>
              <a:t>We can learn to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reason systematically</a:t>
            </a:r>
            <a:r>
              <a:rPr lang="en-US" dirty="0">
                <a:latin typeface="Comic Sans MS"/>
                <a:cs typeface="Comic Sans M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110" y="16002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329" y="4641806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1877008" cy="1143000"/>
          </a:xfrm>
        </p:spPr>
        <p:txBody>
          <a:bodyPr/>
          <a:lstStyle/>
          <a:p>
            <a:pPr algn="r"/>
            <a:r>
              <a:rPr lang="en-US" dirty="0" smtClean="0">
                <a:latin typeface="Comic Sans MS"/>
                <a:cs typeface="Comic Sans MS"/>
              </a:rPr>
              <a:t>About </a:t>
            </a:r>
            <a:endParaRPr lang="en-US" dirty="0">
              <a:latin typeface="Comic Sans MS"/>
              <a:cs typeface="Comic Sans MS"/>
            </a:endParaRPr>
          </a:p>
        </p:txBody>
      </p:sp>
      <p:pic>
        <p:nvPicPr>
          <p:cNvPr id="13" name="Picture 12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98" y="274638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5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160306" cy="1143000"/>
          </a:xfrm>
        </p:spPr>
        <p:txBody>
          <a:bodyPr/>
          <a:lstStyle/>
          <a:p>
            <a:pPr algn="l"/>
            <a:r>
              <a:rPr lang="en-US" dirty="0">
                <a:latin typeface="Comic Sans MS"/>
                <a:cs typeface="Comic Sans MS"/>
              </a:rPr>
              <a:t>What </a:t>
            </a:r>
            <a:r>
              <a:rPr lang="en-US" dirty="0" smtClean="0">
                <a:latin typeface="Comic Sans MS"/>
                <a:cs typeface="Comic Sans MS"/>
              </a:rPr>
              <a:t>is programming</a:t>
            </a:r>
            <a:r>
              <a:rPr lang="en-US" dirty="0">
                <a:latin typeface="Comic Sans MS"/>
                <a:cs typeface="Comic Sans MS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8863"/>
            <a:ext cx="8229600" cy="4077300"/>
          </a:xfrm>
        </p:spPr>
        <p:txBody>
          <a:bodyPr/>
          <a:lstStyle/>
          <a:p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Programming</a:t>
            </a:r>
            <a:r>
              <a:rPr lang="en-US" dirty="0">
                <a:latin typeface="Comic Sans MS"/>
                <a:cs typeface="Comic Sans MS"/>
              </a:rPr>
              <a:t> is the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art</a:t>
            </a:r>
            <a:r>
              <a:rPr lang="en-US" dirty="0">
                <a:latin typeface="Comic Sans MS"/>
                <a:cs typeface="Comic Sans MS"/>
              </a:rPr>
              <a:t> of making a computer do what you want it to do. </a:t>
            </a:r>
          </a:p>
          <a:p>
            <a:r>
              <a:rPr lang="en-US" dirty="0">
                <a:latin typeface="Comic Sans MS"/>
                <a:cs typeface="Comic Sans MS"/>
              </a:rPr>
              <a:t>A computer program is simply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a set of instructions</a:t>
            </a:r>
            <a:r>
              <a:rPr lang="en-US" dirty="0">
                <a:latin typeface="Comic Sans MS"/>
                <a:cs typeface="Comic Sans MS"/>
              </a:rPr>
              <a:t> to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tell a computer how to perform a task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r>
              <a:rPr lang="en-US" dirty="0">
                <a:latin typeface="Comic Sans MS"/>
                <a:cs typeface="Comic Sans MS"/>
              </a:rPr>
              <a:t>It is like a recipe: a set of instructions to tell a cook how to make a dish.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36" y="5311775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59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/>
                <a:cs typeface="Comic Sans MS"/>
              </a:rPr>
              <a:t>Basic Ingredients of </a:t>
            </a:r>
            <a:br>
              <a:rPr lang="en-US" sz="3600" dirty="0">
                <a:latin typeface="Comic Sans MS"/>
                <a:cs typeface="Comic Sans MS"/>
              </a:rPr>
            </a:br>
            <a:r>
              <a:rPr lang="en-US" sz="3600" dirty="0">
                <a:latin typeface="Comic Sans MS"/>
                <a:cs typeface="Comic Sans MS"/>
              </a:rPr>
              <a:t>a Scratch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6790"/>
            <a:ext cx="8229600" cy="4029373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Scratch projects are made up of a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stage</a:t>
            </a:r>
            <a:r>
              <a:rPr lang="en-US" dirty="0">
                <a:latin typeface="Comic Sans MS"/>
                <a:cs typeface="Comic Sans MS"/>
              </a:rPr>
              <a:t> and objects called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sprites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974" y="4005775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6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Stage and sprites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7312" cy="4525963"/>
          </a:xfrm>
        </p:spPr>
        <p:txBody>
          <a:bodyPr/>
          <a:lstStyle/>
          <a:p>
            <a:r>
              <a:rPr lang="en-US" sz="2800" dirty="0">
                <a:latin typeface="Comic Sans MS"/>
                <a:cs typeface="Comic Sans MS"/>
              </a:rPr>
              <a:t>The </a:t>
            </a:r>
            <a:r>
              <a:rPr lang="en-US" sz="2800" dirty="0">
                <a:solidFill>
                  <a:srgbClr val="F79646"/>
                </a:solidFill>
                <a:latin typeface="Comic Sans MS"/>
                <a:cs typeface="Comic Sans MS"/>
              </a:rPr>
              <a:t>stage</a:t>
            </a:r>
            <a:r>
              <a:rPr lang="en-US" sz="2800" dirty="0">
                <a:latin typeface="Comic Sans MS"/>
                <a:cs typeface="Comic Sans MS"/>
              </a:rPr>
              <a:t> is where you see your stories, games and animations come to life</a:t>
            </a:r>
            <a:r>
              <a:rPr lang="en-US" sz="2800" dirty="0" smtClean="0">
                <a:latin typeface="Comic Sans MS"/>
                <a:cs typeface="Comic Sans MS"/>
              </a:rPr>
              <a:t>.</a:t>
            </a:r>
            <a:br>
              <a:rPr lang="en-US" sz="2800" dirty="0" smtClean="0">
                <a:latin typeface="Comic Sans MS"/>
                <a:cs typeface="Comic Sans MS"/>
              </a:rPr>
            </a:br>
            <a:r>
              <a:rPr lang="en-US" sz="2800" dirty="0" smtClean="0">
                <a:latin typeface="Comic Sans MS"/>
                <a:cs typeface="Comic Sans MS"/>
              </a:rPr>
              <a:t/>
            </a:r>
            <a:br>
              <a:rPr lang="en-US" sz="2800" dirty="0" smtClean="0">
                <a:latin typeface="Comic Sans MS"/>
                <a:cs typeface="Comic Sans MS"/>
              </a:rPr>
            </a:br>
            <a:endParaRPr lang="en-US" sz="2800" dirty="0">
              <a:latin typeface="Comic Sans MS"/>
              <a:cs typeface="Comic Sans MS"/>
            </a:endParaRPr>
          </a:p>
          <a:p>
            <a:r>
              <a:rPr lang="en-US" sz="2800" dirty="0">
                <a:solidFill>
                  <a:srgbClr val="F79646"/>
                </a:solidFill>
                <a:latin typeface="Comic Sans MS"/>
                <a:cs typeface="Comic Sans MS"/>
              </a:rPr>
              <a:t>Sprites</a:t>
            </a:r>
            <a:r>
              <a:rPr lang="en-US" sz="2800" dirty="0">
                <a:latin typeface="Comic Sans MS"/>
                <a:cs typeface="Comic Sans MS"/>
              </a:rPr>
              <a:t> move and interact with one another on the </a:t>
            </a:r>
            <a:r>
              <a:rPr lang="en-US" sz="2800" dirty="0">
                <a:solidFill>
                  <a:srgbClr val="F79646"/>
                </a:solidFill>
                <a:latin typeface="Comic Sans MS"/>
                <a:cs typeface="Comic Sans MS"/>
              </a:rPr>
              <a:t>stage</a:t>
            </a:r>
            <a:r>
              <a:rPr lang="en-US" sz="2800" dirty="0" smtClean="0">
                <a:latin typeface="Comic Sans MS"/>
                <a:cs typeface="Comic Sans MS"/>
              </a:rPr>
              <a:t>.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795705"/>
              </p:ext>
            </p:extLst>
          </p:nvPr>
        </p:nvGraphicFramePr>
        <p:xfrm>
          <a:off x="4724400" y="1840968"/>
          <a:ext cx="4114800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PhotoImpact" r:id="rId3" imgW="4553721" imgH="4133096" progId="PI3.Image">
                  <p:embed/>
                </p:oleObj>
              </mc:Choice>
              <mc:Fallback>
                <p:oleObj name="PhotoImpact" r:id="rId3" imgW="4553721" imgH="4133096" progId="PI3.Im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840968"/>
                        <a:ext cx="4114800" cy="373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4276984" y="4804645"/>
            <a:ext cx="1233976" cy="491247"/>
          </a:xfrm>
          <a:prstGeom prst="line">
            <a:avLst/>
          </a:prstGeom>
          <a:ln w="57150" cmpd="sng">
            <a:solidFill>
              <a:srgbClr val="F7964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00718" y="3822150"/>
            <a:ext cx="4372827" cy="551154"/>
          </a:xfrm>
          <a:prstGeom prst="line">
            <a:avLst/>
          </a:prstGeom>
          <a:ln w="57150" cmpd="sng"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2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Stage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You can choose either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View Mode </a:t>
            </a:r>
            <a:r>
              <a:rPr lang="en-US" dirty="0">
                <a:latin typeface="Comic Sans MS"/>
                <a:cs typeface="Comic Sans MS"/>
              </a:rPr>
              <a:t>(Small stage or large stage) or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Presentation Mode </a:t>
            </a:r>
            <a:r>
              <a:rPr lang="en-US" dirty="0">
                <a:latin typeface="Comic Sans MS"/>
                <a:cs typeface="Comic Sans MS"/>
              </a:rPr>
              <a:t>to display the stage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476940"/>
              </p:ext>
            </p:extLst>
          </p:nvPr>
        </p:nvGraphicFramePr>
        <p:xfrm>
          <a:off x="3095226" y="3138941"/>
          <a:ext cx="3457974" cy="3217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Bitmap Image" r:id="rId3" imgW="4657143" imgH="4334480" progId="Paint.Picture">
                  <p:embed/>
                </p:oleObj>
              </mc:Choice>
              <mc:Fallback>
                <p:oleObj name="Bitmap Image" r:id="rId3" imgW="4657143" imgH="433448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226" y="3138941"/>
                        <a:ext cx="3457974" cy="3217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ame 7"/>
          <p:cNvSpPr/>
          <p:nvPr/>
        </p:nvSpPr>
        <p:spPr>
          <a:xfrm>
            <a:off x="5822449" y="3031359"/>
            <a:ext cx="874565" cy="395394"/>
          </a:xfrm>
          <a:prstGeom prst="frame">
            <a:avLst/>
          </a:prstGeom>
          <a:solidFill>
            <a:schemeClr val="accent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cat1-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33" y="2798710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8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Sprites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You can create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New sprites</a:t>
            </a:r>
            <a:r>
              <a:rPr lang="en-US" dirty="0">
                <a:latin typeface="Comic Sans MS"/>
                <a:cs typeface="Comic Sans MS"/>
              </a:rPr>
              <a:t> and find the sprites from the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Sprite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40" y="3044098"/>
            <a:ext cx="4474760" cy="302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420843"/>
              </p:ext>
            </p:extLst>
          </p:nvPr>
        </p:nvGraphicFramePr>
        <p:xfrm>
          <a:off x="3522222" y="2784562"/>
          <a:ext cx="5488428" cy="2004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Bitmap Image" r:id="rId4" imgW="4590476" imgH="1676634" progId="Paint.Picture">
                  <p:embed/>
                </p:oleObj>
              </mc:Choice>
              <mc:Fallback>
                <p:oleObj name="Bitmap Image" r:id="rId4" imgW="4590476" imgH="167663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222" y="2784562"/>
                        <a:ext cx="5488428" cy="2004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971452" y="5005568"/>
            <a:ext cx="2210147" cy="973991"/>
            <a:chOff x="2564574" y="1849348"/>
            <a:chExt cx="2317980" cy="4130212"/>
          </a:xfrm>
        </p:grpSpPr>
        <p:sp>
          <p:nvSpPr>
            <p:cNvPr id="10" name="Right Bracket 9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2" name="Picture 11" descr="cat1-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897" y="5002469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83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Current Sprite Info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364" y="1439727"/>
            <a:ext cx="7663436" cy="4525963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You can find the sprite’s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name</a:t>
            </a:r>
            <a:r>
              <a:rPr lang="en-US" dirty="0">
                <a:latin typeface="Comic Sans MS"/>
                <a:cs typeface="Comic Sans MS"/>
              </a:rPr>
              <a:t>,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position</a:t>
            </a:r>
            <a:r>
              <a:rPr lang="en-US" dirty="0">
                <a:latin typeface="Comic Sans MS"/>
                <a:cs typeface="Comic Sans MS"/>
              </a:rPr>
              <a:t>,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direction</a:t>
            </a:r>
            <a:r>
              <a:rPr lang="en-US" dirty="0">
                <a:latin typeface="Comic Sans MS"/>
                <a:cs typeface="Comic Sans MS"/>
              </a:rPr>
              <a:t>,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lock state</a:t>
            </a:r>
            <a:r>
              <a:rPr lang="en-US" dirty="0">
                <a:latin typeface="Comic Sans MS"/>
                <a:cs typeface="Comic Sans MS"/>
              </a:rPr>
              <a:t>,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pen color </a:t>
            </a:r>
            <a:r>
              <a:rPr lang="en-US" dirty="0">
                <a:latin typeface="Comic Sans MS"/>
                <a:cs typeface="Comic Sans MS"/>
              </a:rPr>
              <a:t>and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rotation style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94831"/>
            <a:ext cx="4876800" cy="329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996048"/>
              </p:ext>
            </p:extLst>
          </p:nvPr>
        </p:nvGraphicFramePr>
        <p:xfrm>
          <a:off x="3381903" y="2952622"/>
          <a:ext cx="547687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Bitmap Image" r:id="rId4" imgW="3180952" imgH="895238" progId="Paint.Picture">
                  <p:embed/>
                </p:oleObj>
              </mc:Choice>
              <mc:Fallback>
                <p:oleObj name="Bitmap Image" r:id="rId4" imgW="3180952" imgH="8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903" y="2952622"/>
                        <a:ext cx="547687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134332" y="3316498"/>
            <a:ext cx="1639846" cy="579462"/>
            <a:chOff x="2564574" y="1849348"/>
            <a:chExt cx="2317980" cy="4130212"/>
          </a:xfrm>
        </p:grpSpPr>
        <p:sp>
          <p:nvSpPr>
            <p:cNvPr id="10" name="Right Bracket 9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2" name="Picture 11" descr="cat1-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82" y="1908047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360</Words>
  <Application>Microsoft Macintosh PowerPoint</Application>
  <PresentationFormat>On-screen Show (4:3)</PresentationFormat>
  <Paragraphs>59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PhotoImpact</vt:lpstr>
      <vt:lpstr>Bitmap Image</vt:lpstr>
      <vt:lpstr>Introduction to</vt:lpstr>
      <vt:lpstr>About </vt:lpstr>
      <vt:lpstr>About </vt:lpstr>
      <vt:lpstr>What is programming?</vt:lpstr>
      <vt:lpstr>Basic Ingredients of  a Scratch project</vt:lpstr>
      <vt:lpstr>Stage and sprites</vt:lpstr>
      <vt:lpstr>Stage</vt:lpstr>
      <vt:lpstr>Sprites</vt:lpstr>
      <vt:lpstr>Current Sprite Info</vt:lpstr>
      <vt:lpstr>Toolbar</vt:lpstr>
      <vt:lpstr>Costume</vt:lpstr>
      <vt:lpstr>Costumes</vt:lpstr>
      <vt:lpstr>Blocks Palette  and Scripts Area</vt:lpstr>
      <vt:lpstr>Start and Stop Your Program</vt:lpstr>
      <vt:lpstr>Scratch web</vt:lpstr>
      <vt:lpstr>Try Your First Project!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Daniel De Luca</cp:lastModifiedBy>
  <cp:revision>20</cp:revision>
  <dcterms:created xsi:type="dcterms:W3CDTF">2012-11-17T11:43:16Z</dcterms:created>
  <dcterms:modified xsi:type="dcterms:W3CDTF">2013-11-26T08:51:32Z</dcterms:modified>
  <cp:category/>
</cp:coreProperties>
</file>