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2133399" y="86845"/>
            <a:ext cx="4877202" cy="17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10693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460005" y="6356350"/>
            <a:ext cx="235525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57199" y="6356350"/>
            <a:ext cx="237690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x="457200" y="6356350"/>
            <a:ext cx="235016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2133399" y="86845"/>
            <a:ext cx="4877202" cy="17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457200" y="6356350"/>
            <a:ext cx="235016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457200" y="6356350"/>
            <a:ext cx="2336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457199" y="6356350"/>
            <a:ext cx="23635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57199" y="6356350"/>
            <a:ext cx="237690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57199" y="6356350"/>
            <a:ext cx="237690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1212962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2399078"/>
            <a:ext cx="3008313" cy="37270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57200" y="6356350"/>
            <a:ext cx="23234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4911864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2266124" y="1268758"/>
            <a:ext cx="4611752" cy="345881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5478601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457200" y="6356350"/>
            <a:ext cx="23902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</a:t>
            </a: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ción a 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238500" y="3287919"/>
            <a:ext cx="2666999" cy="8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3728244" y="4034476"/>
            <a:ext cx="1687513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899400" y="6387051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4876800" cy="259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681200" y="274650"/>
            <a:ext cx="62577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Barra de herramientas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815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Usando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barra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herramientas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puedes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cambiar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tamaño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los </a:t>
            </a:r>
            <a:r>
              <a:rPr lang="en-US" sz="3200" b="0" i="0" u="none" strike="noStrike" cap="none" baseline="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objetos</a:t>
            </a: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lang="en-US" sz="32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-342900">
              <a:buSzPct val="100000"/>
              <a:buFont typeface="Comic Sans MS"/>
              <a:buChar char="•"/>
            </a:pP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Tambien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puedes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duplicar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eliminar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strike="noStrike" cap="none" baseline="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objetos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 </a:t>
            </a:r>
            <a:r>
              <a:rPr lang="en-US" sz="320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disfraces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3200" b="0" i="0" u="none" strike="noStrike" cap="none" baseline="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sonidos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programas</a:t>
            </a: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lang="en-US" sz="3200" b="0" i="0" u="none" strike="noStrike" cap="none" baseline="0" dirty="0">
              <a:solidFill>
                <a:srgbClr val="F7964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5141778" y="4202503"/>
            <a:ext cx="3139144" cy="79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Shape 194"/>
          <p:cNvGrpSpPr/>
          <p:nvPr/>
        </p:nvGrpSpPr>
        <p:grpSpPr>
          <a:xfrm>
            <a:off x="4114800" y="3657600"/>
            <a:ext cx="641142" cy="503808"/>
            <a:chOff x="2564574" y="1849348"/>
            <a:chExt cx="2317979" cy="4130212"/>
          </a:xfrm>
        </p:grpSpPr>
        <p:sp>
          <p:nvSpPr>
            <p:cNvPr id="195" name="Shape 195"/>
            <p:cNvSpPr/>
            <p:nvPr/>
          </p:nvSpPr>
          <p:spPr>
            <a:xfrm>
              <a:off x="3637255" y="1849348"/>
              <a:ext cx="1245297" cy="4130212"/>
            </a:xfrm>
            <a:prstGeom prst="righ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pic>
        <p:nvPicPr>
          <p:cNvPr id="197" name="Shape 197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8043601" y="2287778"/>
            <a:ext cx="895200" cy="10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Disfraz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205150" y="1600200"/>
            <a:ext cx="88508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Puedes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cambiar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 </a:t>
            </a:r>
            <a:r>
              <a:rPr lang="en-US" sz="32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</a:t>
            </a: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usando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diferentes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3200" b="0" i="0" u="none" strike="noStrike" cap="none" baseline="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isfraces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puedes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hacer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 </a:t>
            </a:r>
            <a:r>
              <a:rPr lang="en-US" sz="32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</a:t>
            </a: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luzca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persona, un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tren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mariposa o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más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Puedes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cualquier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imagen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disfraz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dirty="0"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743200" y="4572000"/>
            <a:ext cx="10033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609600" y="5334000"/>
            <a:ext cx="1295400" cy="97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4802383" y="4663867"/>
            <a:ext cx="66674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7696200" y="4495800"/>
            <a:ext cx="66674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7"/>
          <a:srcRect/>
          <a:stretch/>
        </p:blipFill>
        <p:spPr>
          <a:xfrm>
            <a:off x="5923819" y="4552950"/>
            <a:ext cx="1085999" cy="209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8"/>
          <a:srcRect/>
          <a:stretch/>
        </p:blipFill>
        <p:spPr>
          <a:xfrm>
            <a:off x="3298825" y="274637"/>
            <a:ext cx="895349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9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Disfraces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541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diferentes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disfraces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elige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pestaña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US" sz="32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Disfraces</a:t>
            </a: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lang="en-US" sz="32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338839" y="3858303"/>
            <a:ext cx="895200" cy="10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219200"/>
            <a:ext cx="34290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752600"/>
            <a:ext cx="7584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 </a:t>
            </a:r>
            <a:r>
              <a:rPr lang="en-US" sz="36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Paleta</a:t>
            </a:r>
            <a:r>
              <a:rPr lang="en-US" sz="3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US" sz="36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Bloques</a:t>
            </a: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6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6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 el </a:t>
            </a:r>
            <a:r>
              <a:rPr lang="es-MX" sz="3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Área de Programas</a:t>
            </a:r>
            <a:endParaRPr lang="en-US" sz="36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grpSp>
        <p:nvGrpSpPr>
          <p:cNvPr id="233" name="Shape 233"/>
          <p:cNvGrpSpPr/>
          <p:nvPr/>
        </p:nvGrpSpPr>
        <p:grpSpPr>
          <a:xfrm>
            <a:off x="2286000" y="1828800"/>
            <a:ext cx="2317979" cy="4130212"/>
            <a:chOff x="2564574" y="1849348"/>
            <a:chExt cx="2317979" cy="4130212"/>
          </a:xfrm>
        </p:grpSpPr>
        <p:sp>
          <p:nvSpPr>
            <p:cNvPr id="234" name="Shape 234"/>
            <p:cNvSpPr/>
            <p:nvPr/>
          </p:nvSpPr>
          <p:spPr>
            <a:xfrm>
              <a:off x="3637255" y="1849348"/>
              <a:ext cx="1245297" cy="4130212"/>
            </a:xfrm>
            <a:prstGeom prst="righ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1143000" y="1828800"/>
            <a:ext cx="1170874" cy="4130212"/>
            <a:chOff x="2564574" y="1849348"/>
            <a:chExt cx="2317979" cy="4130212"/>
          </a:xfrm>
        </p:grpSpPr>
        <p:sp>
          <p:nvSpPr>
            <p:cNvPr id="237" name="Shape 237"/>
            <p:cNvSpPr/>
            <p:nvPr/>
          </p:nvSpPr>
          <p:spPr>
            <a:xfrm>
              <a:off x="3637255" y="1849348"/>
              <a:ext cx="1245297" cy="4130212"/>
            </a:xfrm>
            <a:prstGeom prst="righ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pic>
        <p:nvPicPr>
          <p:cNvPr id="239" name="Shape 239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185464" y="3020633"/>
            <a:ext cx="895349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505200"/>
            <a:ext cx="5105400" cy="271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Inicia y Para tu programa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63775" y="1600200"/>
            <a:ext cx="88802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click en la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bandera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verde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encuentra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en la parte                superior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izquierda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iniciar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todos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los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scripts </a:t>
            </a:r>
          </a:p>
          <a:p>
            <a:pPr marL="342900" marR="0" lvl="0" indent="-330200" algn="l" rtl="0">
              <a:spcBef>
                <a:spcPts val="64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símbolo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rojo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detiene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todos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los scripts.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6232639" y="3512409"/>
            <a:ext cx="641153" cy="503885"/>
            <a:chOff x="2564574" y="1849348"/>
            <a:chExt cx="2317979" cy="4130212"/>
          </a:xfrm>
        </p:grpSpPr>
        <p:sp>
          <p:nvSpPr>
            <p:cNvPr id="252" name="Shape 252"/>
            <p:cNvSpPr/>
            <p:nvPr/>
          </p:nvSpPr>
          <p:spPr>
            <a:xfrm>
              <a:off x="3637255" y="1849348"/>
              <a:ext cx="1245297" cy="4130212"/>
            </a:xfrm>
            <a:prstGeom prst="righ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pic>
        <p:nvPicPr>
          <p:cNvPr id="254" name="Shape 25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208321" y="4139946"/>
            <a:ext cx="895349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3200" y="2133600"/>
            <a:ext cx="1524000" cy="40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 web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6666"/>
              <a:buFont typeface="Comic Sans MS"/>
              <a:buChar char="•"/>
            </a:pPr>
            <a:r>
              <a:rPr lang="en-US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¿Qué podemos obtener en </a:t>
            </a:r>
            <a:r>
              <a:rPr lang="en-US" sz="3200" b="0" i="0" u="none" strike="noStrike" cap="none" baseline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 web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  <a:p>
            <a:endParaRPr/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omic Sans MS"/>
              <a:buChar char="–"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Podemos descargar el instalador de 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Scratch, v</a:t>
            </a: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er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video tutoriales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obtener soporte de los foros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compartir nuestros proyectos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……</a:t>
            </a:r>
          </a:p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248802" y="1600200"/>
            <a:ext cx="895200" cy="10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406103" y="4426137"/>
            <a:ext cx="895349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¡Inicia tu primer proyecto!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238500" y="3287919"/>
            <a:ext cx="2666999" cy="8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3728244" y="4034476"/>
            <a:ext cx="1687513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40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¿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?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dirty="0"/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omic Sans MS"/>
              <a:buChar char="–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strike="noStrike" cap="none" baseline="0" dirty="0" err="1">
                <a:solidFill>
                  <a:srgbClr val="E36C09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-US" sz="2800" dirty="0" err="1">
                <a:solidFill>
                  <a:srgbClr val="E36C09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-US" sz="2800" b="0" i="0" u="none" strike="noStrike" cap="none" baseline="0" dirty="0" err="1">
                <a:solidFill>
                  <a:srgbClr val="E36C09"/>
                </a:solidFill>
                <a:latin typeface="Comic Sans MS"/>
                <a:ea typeface="Comic Sans MS"/>
                <a:cs typeface="Comic Sans MS"/>
                <a:sym typeface="Comic Sans MS"/>
              </a:rPr>
              <a:t>ngua</a:t>
            </a:r>
            <a:r>
              <a:rPr lang="en-US" sz="2800" dirty="0" err="1">
                <a:solidFill>
                  <a:srgbClr val="E36C09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800" b="0" i="0" u="none" strike="noStrike" cap="none" baseline="0" dirty="0" err="1">
                <a:solidFill>
                  <a:srgbClr val="E36C09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-US" sz="2800" b="0" i="0" u="none" strike="noStrike" cap="none" baseline="0" dirty="0">
                <a:solidFill>
                  <a:srgbClr val="E36C0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US" sz="2800" b="0" i="0" u="none" strike="noStrike" cap="none" baseline="0" dirty="0" err="1">
                <a:solidFill>
                  <a:srgbClr val="E36C09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</a:t>
            </a:r>
            <a:r>
              <a:rPr lang="en-US" sz="2800" dirty="0" err="1">
                <a:solidFill>
                  <a:srgbClr val="E36C09"/>
                </a:solidFill>
                <a:latin typeface="Comic Sans MS"/>
                <a:ea typeface="Comic Sans MS"/>
                <a:cs typeface="Comic Sans MS"/>
                <a:sym typeface="Comic Sans MS"/>
              </a:rPr>
              <a:t>ón</a:t>
            </a:r>
            <a:r>
              <a:rPr lang="en-US" sz="2800" b="0" i="0" u="none" strike="noStrike" cap="none" baseline="0" dirty="0">
                <a:solidFill>
                  <a:srgbClr val="E36C09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742950" marR="0" lvl="1" indent="-285750" algn="just" rtl="0">
              <a:spcBef>
                <a:spcPts val="560"/>
              </a:spcBef>
              <a:buClr>
                <a:schemeClr val="dk1"/>
              </a:buClr>
              <a:buSzPct val="100000"/>
              <a:buFont typeface="Comic Sans MS"/>
              <a:buChar char="–"/>
            </a:pP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Podemos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usarlo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crear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nuestras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propias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historias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interactivas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animaciones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juegos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música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y arte.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681190" y="1600200"/>
            <a:ext cx="2666999" cy="8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1406103" y="4426137"/>
            <a:ext cx="895200" cy="10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520450" y="274650"/>
            <a:ext cx="3191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 rtl="0"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Acerca de </a:t>
            </a:r>
          </a:p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711948" y="274637"/>
            <a:ext cx="2666999" cy="8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283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¿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Qué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podemos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aprender</a:t>
            </a: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dirty="0"/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omic Sans MS"/>
              <a:buChar char="–"/>
            </a:pPr>
            <a:r>
              <a:rPr lang="en-US" sz="28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Podemos</a:t>
            </a:r>
            <a:r>
              <a:rPr lang="en-US" sz="2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aprender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smtClean="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ideas </a:t>
            </a:r>
            <a:r>
              <a:rPr lang="en-US" sz="2800" dirty="0" err="1" smtClean="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computacionales</a:t>
            </a:r>
            <a:r>
              <a:rPr lang="en-US" sz="2800" dirty="0" smtClean="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importantes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omic Sans MS"/>
              <a:buChar char="–"/>
            </a:pP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Podemos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aprender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US" sz="2800" dirty="0" err="1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pensar</a:t>
            </a:r>
            <a:r>
              <a:rPr lang="en-US" sz="2800" dirty="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creativamente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omic Sans MS"/>
              <a:buChar char="–"/>
            </a:pP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Podemos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aprender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US" sz="2800" b="0" i="0" u="none" strike="noStrike" cap="none" baseline="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ra</a:t>
            </a:r>
            <a:r>
              <a:rPr lang="en-US" sz="28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-US" sz="2800" b="0" i="0" u="none" strike="noStrike" cap="none" baseline="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onar</a:t>
            </a:r>
            <a:r>
              <a:rPr lang="en-US" sz="2800" dirty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sistemáticamente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066800" y="2057400"/>
            <a:ext cx="2666999" cy="8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4724400" y="4953000"/>
            <a:ext cx="895349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452599" y="274650"/>
            <a:ext cx="2895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 rtl="0"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Acerca de </a:t>
            </a:r>
          </a:p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407148" y="274637"/>
            <a:ext cx="2666999" cy="8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681200" y="274650"/>
            <a:ext cx="64628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¿Qué es programación</a:t>
            </a:r>
            <a:r>
              <a:rPr lang="en-US" sz="4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63775" y="1439275"/>
            <a:ext cx="8689800" cy="514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79646"/>
              </a:buClr>
              <a:buSzPct val="100000"/>
              <a:buFont typeface="Comic Sans MS"/>
              <a:buChar char="•"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La</a:t>
            </a:r>
            <a:r>
              <a:rPr lang="en-US" sz="320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programación 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 el </a:t>
            </a:r>
            <a:r>
              <a:rPr lang="en-US" sz="3200" b="0" i="0" u="none" strike="noStrike" cap="none" baseline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arte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hacer que una computadora haga lo que tu quieras que haga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 programa de computadora es simplemente </a:t>
            </a:r>
            <a:r>
              <a:rPr lang="en-US" sz="320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un conjunto de instrucciones</a:t>
            </a: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</a:t>
            </a:r>
            <a:r>
              <a:rPr lang="en-US" sz="320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decirle a una computadora cómo realizar una tarea</a:t>
            </a: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 como una receta: una serie de instrucciones para decirle a un cocinero cómo hacer un platillo.</a:t>
            </a:r>
          </a:p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058385" y="4328137"/>
            <a:ext cx="895200" cy="10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Ingredientes básicos de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 proyecto de Scratch</a:t>
            </a:r>
          </a:p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2096790"/>
            <a:ext cx="8229600" cy="40293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Los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proyectos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Scratch se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componen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un </a:t>
            </a:r>
            <a:r>
              <a:rPr lang="en-US" sz="32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escenario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y de </a:t>
            </a:r>
            <a:r>
              <a:rPr lang="en-US" sz="320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objetos</a:t>
            </a: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lang="en-US" sz="32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032973" y="4005775"/>
            <a:ext cx="895349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Escenario</a:t>
            </a:r>
            <a:r>
              <a:rPr lang="en-US" sz="4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y </a:t>
            </a:r>
            <a:r>
              <a:rPr lang="en-US" sz="44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objetos</a:t>
            </a:r>
            <a:endParaRPr lang="en-US" sz="4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07312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 </a:t>
            </a:r>
            <a:r>
              <a:rPr lang="en-US" sz="28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escenario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donde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puedes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historias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juegos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y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animaciones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cobran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vida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endParaRPr dirty="0"/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Los 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bjetos</a:t>
            </a:r>
            <a:r>
              <a:rPr lang="en-US" sz="2800" dirty="0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mueven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interactúan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unos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 </a:t>
            </a:r>
            <a:r>
              <a:rPr lang="en-US" sz="2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otros</a:t>
            </a:r>
            <a:r>
              <a:rPr lang="en-US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 el </a:t>
            </a:r>
            <a:r>
              <a:rPr lang="en-US" sz="28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escenario</a:t>
            </a:r>
            <a:r>
              <a:rPr lang="en-US" sz="2800" dirty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724400" y="1840967"/>
            <a:ext cx="4114800" cy="3736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 rot="10800000" flipH="1">
            <a:off x="4276983" y="4804645"/>
            <a:ext cx="1233976" cy="491246"/>
          </a:xfrm>
          <a:prstGeom prst="straightConnector1">
            <a:avLst/>
          </a:prstGeom>
          <a:noFill/>
          <a:ln w="57150" cap="flat">
            <a:solidFill>
              <a:srgbClr val="F7964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" name="Shape 140"/>
          <p:cNvCxnSpPr/>
          <p:nvPr/>
        </p:nvCxnSpPr>
        <p:spPr>
          <a:xfrm flipV="1">
            <a:off x="3657600" y="3822150"/>
            <a:ext cx="2715944" cy="368850"/>
          </a:xfrm>
          <a:prstGeom prst="straightConnector1">
            <a:avLst/>
          </a:prstGeom>
          <a:noFill/>
          <a:ln w="57150" cap="flat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41" name="Shape 141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93075" y="1600200"/>
            <a:ext cx="87776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Puedes elegir entre </a:t>
            </a:r>
            <a:r>
              <a:rPr lang="en-US" sz="320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Modo de Visualización</a:t>
            </a: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(escenario pequeño o escenario grande) o </a:t>
            </a:r>
            <a:r>
              <a:rPr lang="en-US" sz="320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Modo de Presentación</a:t>
            </a: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mostrar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la escena.</a:t>
            </a:r>
          </a:p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Escenario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95225" y="3138941"/>
            <a:ext cx="3457973" cy="321740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822448" y="3031358"/>
            <a:ext cx="874565" cy="395393"/>
          </a:xfrm>
          <a:prstGeom prst="frame">
            <a:avLst>
              <a:gd name="adj1" fmla="val 12500"/>
            </a:avLst>
          </a:prstGeom>
          <a:solidFill>
            <a:schemeClr val="accent6"/>
          </a:solidFill>
          <a:ln w="9525" cap="flat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654107" y="3138959"/>
            <a:ext cx="895200" cy="10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71800"/>
            <a:ext cx="543774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Puedes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crear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Nuevos</a:t>
            </a:r>
            <a:r>
              <a:rPr lang="en-US" sz="3200" dirty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Objetos</a:t>
            </a:r>
            <a:r>
              <a:rPr lang="en-US" sz="32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 </a:t>
            </a:r>
            <a:r>
              <a:rPr lang="en-US" sz="3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encontrarlos</a:t>
            </a:r>
            <a:r>
              <a:rPr lang="en-US" sz="3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 la </a:t>
            </a:r>
            <a:r>
              <a:rPr lang="en-US" sz="32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Lista</a:t>
            </a:r>
            <a:r>
              <a:rPr lang="en-US" sz="3200" dirty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US" sz="3200" dirty="0" err="1" smtClean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Objetos</a:t>
            </a:r>
            <a:endParaRPr lang="en-US" sz="3200" dirty="0">
              <a:solidFill>
                <a:srgbClr val="F7964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3429000" y="4953000"/>
            <a:ext cx="2210146" cy="973991"/>
            <a:chOff x="2564574" y="1849348"/>
            <a:chExt cx="2317979" cy="4130212"/>
          </a:xfrm>
        </p:grpSpPr>
        <p:sp>
          <p:nvSpPr>
            <p:cNvPr id="165" name="Shape 165"/>
            <p:cNvSpPr/>
            <p:nvPr/>
          </p:nvSpPr>
          <p:spPr>
            <a:xfrm>
              <a:off x="3637255" y="1849348"/>
              <a:ext cx="1245297" cy="4130212"/>
            </a:xfrm>
            <a:prstGeom prst="righ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pic>
        <p:nvPicPr>
          <p:cNvPr id="167" name="Shape 167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6553200" y="5105400"/>
            <a:ext cx="895349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2819400"/>
            <a:ext cx="4696691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24200"/>
            <a:ext cx="5223097" cy="278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476500" y="525325"/>
            <a:ext cx="6550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Información del </a:t>
            </a:r>
            <a:r>
              <a:rPr lang="en-US" sz="36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</a:t>
            </a:r>
            <a:r>
              <a:rPr lang="en-US" sz="36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023375" y="1439725"/>
            <a:ext cx="81206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•"/>
            </a:pP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Aquí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puedes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encontrar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nombre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3000" b="0" i="0" u="none" strike="noStrike" cap="none" baseline="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posi</a:t>
            </a:r>
            <a:r>
              <a:rPr lang="en-US" sz="30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ción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3000" b="0" i="0" u="none" strike="noStrike" cap="none" baseline="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</a:t>
            </a:r>
            <a:r>
              <a:rPr lang="en-US" sz="30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3000" b="0" i="0" u="none" strike="noStrike" cap="none" baseline="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30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ó</a:t>
            </a:r>
            <a:r>
              <a:rPr lang="en-US" sz="3000" b="0" i="0" u="none" strike="noStrike" cap="none" baseline="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30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estado</a:t>
            </a:r>
            <a:r>
              <a:rPr lang="en-US" sz="3000" dirty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US" sz="30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bloqueo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3000" dirty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 de </a:t>
            </a:r>
            <a:r>
              <a:rPr lang="en-US" sz="30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pluma</a:t>
            </a:r>
            <a:r>
              <a:rPr lang="en-US" sz="3000" b="0" i="0" u="none" strike="noStrike" cap="none" baseline="0" dirty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estilo</a:t>
            </a:r>
            <a:r>
              <a:rPr lang="en-US" sz="3000" dirty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US" sz="3000" dirty="0" err="1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rotación</a:t>
            </a:r>
            <a:r>
              <a:rPr lang="en-US" sz="3000" dirty="0">
                <a:solidFill>
                  <a:srgbClr val="F7964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000" dirty="0">
                <a:latin typeface="Comic Sans MS"/>
                <a:ea typeface="Comic Sans MS"/>
                <a:cs typeface="Comic Sans MS"/>
                <a:sym typeface="Comic Sans MS"/>
              </a:rPr>
              <a:t>del </a:t>
            </a:r>
            <a:r>
              <a:rPr lang="en-US" sz="3000" dirty="0" err="1" smtClean="0">
                <a:latin typeface="Comic Sans MS"/>
                <a:ea typeface="Comic Sans MS"/>
                <a:cs typeface="Comic Sans MS"/>
                <a:sym typeface="Comic Sans MS"/>
              </a:rPr>
              <a:t>objeto</a:t>
            </a:r>
            <a:endParaRPr lang="en-US" sz="3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>
            <a:off x="1134332" y="3316498"/>
            <a:ext cx="1639845" cy="579462"/>
            <a:chOff x="2564574" y="1849348"/>
            <a:chExt cx="2317979" cy="4130212"/>
          </a:xfrm>
        </p:grpSpPr>
        <p:sp>
          <p:nvSpPr>
            <p:cNvPr id="180" name="Shape 180"/>
            <p:cNvSpPr/>
            <p:nvPr/>
          </p:nvSpPr>
          <p:spPr>
            <a:xfrm>
              <a:off x="3637255" y="1849348"/>
              <a:ext cx="1245297" cy="4130212"/>
            </a:xfrm>
            <a:prstGeom prst="righ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>
                <a:gd name="adj" fmla="val 8333"/>
              </a:avLst>
            </a:prstGeom>
            <a:noFill/>
            <a:ln w="76200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pic>
        <p:nvPicPr>
          <p:cNvPr id="182" name="Shape 182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238982" y="1908047"/>
            <a:ext cx="895349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030571" y="6356350"/>
            <a:ext cx="111759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40113" y="3078163"/>
            <a:ext cx="5311163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392</Words>
  <Application>Microsoft Office PowerPoint</Application>
  <PresentationFormat>On-screen Show (4:3)</PresentationFormat>
  <Paragraphs>65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Introducción a </vt:lpstr>
      <vt:lpstr>Acerca de   </vt:lpstr>
      <vt:lpstr>Acerca de   </vt:lpstr>
      <vt:lpstr>¿Qué es programación?</vt:lpstr>
      <vt:lpstr>Ingredientes básicos de  un proyecto de Scratch </vt:lpstr>
      <vt:lpstr>Escenario y objetos</vt:lpstr>
      <vt:lpstr>     Escenario</vt:lpstr>
      <vt:lpstr>Objetos</vt:lpstr>
      <vt:lpstr>Información del Objeto actual</vt:lpstr>
      <vt:lpstr>Barra de herramientas</vt:lpstr>
      <vt:lpstr>Disfraz</vt:lpstr>
      <vt:lpstr>Disfraces</vt:lpstr>
      <vt:lpstr>La Paleta de Bloques  y el Área de Programas</vt:lpstr>
      <vt:lpstr>Inicia y Para tu programa</vt:lpstr>
      <vt:lpstr>Scratch web</vt:lpstr>
      <vt:lpstr>¡Inicia tu primer proyecto!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</dc:title>
  <cp:lastModifiedBy>edgmarti</cp:lastModifiedBy>
  <cp:revision>20</cp:revision>
  <dcterms:modified xsi:type="dcterms:W3CDTF">2014-04-24T11:08:12Z</dcterms:modified>
</cp:coreProperties>
</file>