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685800" y="2130425"/>
            <a:ext cx="7772400" cy="17557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  <a:endParaRPr sz="32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  <a:endParaRPr sz="32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  <a:endParaRPr sz="32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  <a:endParaRPr sz="32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pic>
        <p:nvPicPr>
          <p:cNvPr id="11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399" y="86845"/>
            <a:ext cx="4877204" cy="171677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/>
        </p:nvSpPr>
        <p:spPr>
          <a:xfrm>
            <a:off x="3460005" y="6355274"/>
            <a:ext cx="252904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 lvl="0"/>
            <a:r>
              <a:t>www.devoxx4kids.org</a:t>
            </a:r>
          </a:p>
        </p:txBody>
      </p:sp>
      <p:pic>
        <p:nvPicPr>
          <p:cNvPr id="13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72400" y="6355274"/>
            <a:ext cx="1117600" cy="39370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/>
        </p:nvSpPr>
        <p:spPr>
          <a:xfrm>
            <a:off x="6088362" y="6355274"/>
            <a:ext cx="153824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@Devoxx4Kids</a:t>
            </a:r>
          </a:p>
        </p:txBody>
      </p:sp>
      <p:sp>
        <p:nvSpPr>
          <p:cNvPr id="15" name="Shape 15"/>
          <p:cNvSpPr/>
          <p:nvPr/>
        </p:nvSpPr>
        <p:spPr>
          <a:xfrm>
            <a:off x="368451" y="6355274"/>
            <a:ext cx="292201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facebook.com/Devoxx4Kids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 algn="l">
              <a:defRPr cap="all" sz="4000">
                <a:latin typeface="Comic Sans MS Bold"/>
                <a:ea typeface="Comic Sans MS Bold"/>
                <a:cs typeface="Comic Sans MS Bold"/>
                <a:sym typeface="Comic Sans MS Bold"/>
              </a:defRPr>
            </a:lvl1pPr>
          </a:lstStyle>
          <a:p>
            <a:pPr lvl="0">
              <a:defRPr cap="none" sz="1800"/>
            </a:pPr>
            <a:r>
              <a:rPr cap="all" sz="4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  <a:endParaRPr sz="20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  <a:endParaRPr sz="20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  <a:endParaRPr sz="20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  <a:endParaRPr sz="20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pic>
        <p:nvPicPr>
          <p:cNvPr id="23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399" y="86845"/>
            <a:ext cx="4877204" cy="1716776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25" name="Shape 25"/>
          <p:cNvSpPr/>
          <p:nvPr/>
        </p:nvSpPr>
        <p:spPr>
          <a:xfrm>
            <a:off x="457198" y="6356350"/>
            <a:ext cx="2443748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 lvl="0"/>
            <a:r>
              <a:t>www.devoxx4kids.org</a:t>
            </a:r>
          </a:p>
        </p:txBody>
      </p:sp>
      <p:pic>
        <p:nvPicPr>
          <p:cNvPr id="26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72400" y="6355274"/>
            <a:ext cx="1117600" cy="393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body" idx="1"/>
          </p:nvPr>
        </p:nvSpPr>
        <p:spPr>
          <a:xfrm>
            <a:off x="457200" y="1479617"/>
            <a:ext cx="4040188" cy="69525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>
                <a:latin typeface="Comic Sans MS Bold"/>
                <a:ea typeface="Comic Sans MS Bold"/>
                <a:cs typeface="Comic Sans MS Bold"/>
                <a:sym typeface="Comic Sans MS Bold"/>
              </a:defRPr>
            </a:lvl1pPr>
            <a:lvl2pPr marL="0" indent="457200">
              <a:spcBef>
                <a:spcPts val="500"/>
              </a:spcBef>
              <a:buSzTx/>
              <a:buFontTx/>
              <a:buNone/>
              <a:defRPr sz="2400">
                <a:latin typeface="Comic Sans MS Bold"/>
                <a:ea typeface="Comic Sans MS Bold"/>
                <a:cs typeface="Comic Sans MS Bold"/>
                <a:sym typeface="Comic Sans MS Bold"/>
              </a:defRPr>
            </a:lvl2pPr>
            <a:lvl3pPr marL="0" indent="914400">
              <a:spcBef>
                <a:spcPts val="500"/>
              </a:spcBef>
              <a:buSzTx/>
              <a:buFontTx/>
              <a:buNone/>
              <a:defRPr sz="2400">
                <a:latin typeface="Comic Sans MS Bold"/>
                <a:ea typeface="Comic Sans MS Bold"/>
                <a:cs typeface="Comic Sans MS Bold"/>
                <a:sym typeface="Comic Sans MS Bold"/>
              </a:defRPr>
            </a:lvl3pPr>
            <a:lvl4pPr marL="0" indent="1371600">
              <a:spcBef>
                <a:spcPts val="500"/>
              </a:spcBef>
              <a:buSzTx/>
              <a:buFontTx/>
              <a:buNone/>
              <a:defRPr sz="2400">
                <a:latin typeface="Comic Sans MS Bold"/>
                <a:ea typeface="Comic Sans MS Bold"/>
                <a:cs typeface="Comic Sans MS Bold"/>
                <a:sym typeface="Comic Sans MS Bold"/>
              </a:defRPr>
            </a:lvl4pPr>
            <a:lvl5pPr marL="0" indent="1828800">
              <a:spcBef>
                <a:spcPts val="500"/>
              </a:spcBef>
              <a:buSzTx/>
              <a:buFontTx/>
              <a:buNone/>
              <a:defRPr sz="2400">
                <a:latin typeface="Comic Sans MS Bold"/>
                <a:ea typeface="Comic Sans MS Bold"/>
                <a:cs typeface="Comic Sans MS Bold"/>
                <a:sym typeface="Comic Sans MS Bold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2681190" y="274638"/>
            <a:ext cx="6005610" cy="120498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457200" y="0"/>
            <a:ext cx="3008314" cy="2375013"/>
          </a:xfrm>
          <a:prstGeom prst="rect">
            <a:avLst/>
          </a:prstGeom>
        </p:spPr>
        <p:txBody>
          <a:bodyPr anchor="b"/>
          <a:lstStyle>
            <a:lvl1pPr algn="l">
              <a:defRPr sz="2000">
                <a:latin typeface="Comic Sans MS Bold"/>
                <a:ea typeface="Comic Sans MS Bold"/>
                <a:cs typeface="Comic Sans MS Bold"/>
                <a:sym typeface="Comic Sans MS Bold"/>
              </a:defRPr>
            </a:lvl1pPr>
          </a:lstStyle>
          <a:p>
            <a:pPr lvl="0">
              <a:defRPr sz="1800"/>
            </a:pPr>
            <a:r>
              <a:rPr sz="2000"/>
              <a:t>Title Text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xfrm>
            <a:off x="1792288" y="4911864"/>
            <a:ext cx="5486401" cy="566739"/>
          </a:xfrm>
          <a:prstGeom prst="rect">
            <a:avLst/>
          </a:prstGeom>
        </p:spPr>
        <p:txBody>
          <a:bodyPr anchor="b"/>
          <a:lstStyle>
            <a:lvl1pPr algn="l">
              <a:defRPr sz="2000">
                <a:latin typeface="Comic Sans MS Bold"/>
                <a:ea typeface="Comic Sans MS Bold"/>
                <a:cs typeface="Comic Sans MS Bold"/>
                <a:sym typeface="Comic Sans MS Bold"/>
              </a:defRPr>
            </a:lvl1pPr>
          </a:lstStyle>
          <a:p>
            <a:pPr lvl="0">
              <a:defRPr sz="1800"/>
            </a:pPr>
            <a:r>
              <a:rPr sz="2000"/>
              <a:t>Title Text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1792288" y="5478602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2681190" y="274638"/>
            <a:ext cx="600561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356350"/>
            <a:ext cx="1219200" cy="3581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/>
          </a:lstStyle>
          <a:p>
            <a:pPr lvl="0"/>
            <a:fld id="{86CB4B4D-7CA3-9044-876B-883B54F8677D}" type="slidenum"/>
          </a:p>
        </p:txBody>
      </p:sp>
      <p:pic>
        <p:nvPicPr>
          <p:cNvPr id="5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457198" y="6356350"/>
            <a:ext cx="2443748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 lvl="0"/>
            <a:r>
              <a:t>www.devoxx4kids.org</a:t>
            </a:r>
          </a:p>
        </p:txBody>
      </p:sp>
      <p:pic>
        <p:nvPicPr>
          <p:cNvPr id="7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72400" y="6355274"/>
            <a:ext cx="1117600" cy="3937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transition spd="med" advClick="1"/>
  <p:txStyles>
    <p:titleStyle>
      <a:lvl1pPr algn="ctr" defTabSz="457200">
        <a:defRPr sz="4400">
          <a:latin typeface="Comic Sans MS"/>
          <a:ea typeface="Comic Sans MS"/>
          <a:cs typeface="Comic Sans MS"/>
          <a:sym typeface="Comic Sans MS"/>
        </a:defRPr>
      </a:lvl1pPr>
      <a:lvl2pPr algn="ctr" defTabSz="457200">
        <a:defRPr sz="4400">
          <a:latin typeface="Comic Sans MS"/>
          <a:ea typeface="Comic Sans MS"/>
          <a:cs typeface="Comic Sans MS"/>
          <a:sym typeface="Comic Sans MS"/>
        </a:defRPr>
      </a:lvl2pPr>
      <a:lvl3pPr algn="ctr" defTabSz="457200">
        <a:defRPr sz="4400">
          <a:latin typeface="Comic Sans MS"/>
          <a:ea typeface="Comic Sans MS"/>
          <a:cs typeface="Comic Sans MS"/>
          <a:sym typeface="Comic Sans MS"/>
        </a:defRPr>
      </a:lvl3pPr>
      <a:lvl4pPr algn="ctr" defTabSz="457200">
        <a:defRPr sz="4400">
          <a:latin typeface="Comic Sans MS"/>
          <a:ea typeface="Comic Sans MS"/>
          <a:cs typeface="Comic Sans MS"/>
          <a:sym typeface="Comic Sans MS"/>
        </a:defRPr>
      </a:lvl4pPr>
      <a:lvl5pPr algn="ctr" defTabSz="457200">
        <a:defRPr sz="4400">
          <a:latin typeface="Comic Sans MS"/>
          <a:ea typeface="Comic Sans MS"/>
          <a:cs typeface="Comic Sans MS"/>
          <a:sym typeface="Comic Sans MS"/>
        </a:defRPr>
      </a:lvl5pPr>
      <a:lvl6pPr algn="ctr" defTabSz="457200">
        <a:defRPr sz="4400">
          <a:latin typeface="Comic Sans MS"/>
          <a:ea typeface="Comic Sans MS"/>
          <a:cs typeface="Comic Sans MS"/>
          <a:sym typeface="Comic Sans MS"/>
        </a:defRPr>
      </a:lvl6pPr>
      <a:lvl7pPr algn="ctr" defTabSz="457200">
        <a:defRPr sz="4400">
          <a:latin typeface="Comic Sans MS"/>
          <a:ea typeface="Comic Sans MS"/>
          <a:cs typeface="Comic Sans MS"/>
          <a:sym typeface="Comic Sans MS"/>
        </a:defRPr>
      </a:lvl7pPr>
      <a:lvl8pPr algn="ctr" defTabSz="457200">
        <a:defRPr sz="4400">
          <a:latin typeface="Comic Sans MS"/>
          <a:ea typeface="Comic Sans MS"/>
          <a:cs typeface="Comic Sans MS"/>
          <a:sym typeface="Comic Sans MS"/>
        </a:defRPr>
      </a:lvl8pPr>
      <a:lvl9pPr algn="ctr" defTabSz="457200">
        <a:defRPr sz="4400">
          <a:latin typeface="Comic Sans MS"/>
          <a:ea typeface="Comic Sans MS"/>
          <a:cs typeface="Comic Sans MS"/>
          <a:sym typeface="Comic Sans MS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omic Sans MS"/>
          <a:ea typeface="Comic Sans MS"/>
          <a:cs typeface="Comic Sans MS"/>
          <a:sym typeface="Comic Sans MS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omic Sans MS"/>
          <a:ea typeface="Comic Sans MS"/>
          <a:cs typeface="Comic Sans MS"/>
          <a:sym typeface="Comic Sans MS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omic Sans MS"/>
          <a:ea typeface="Comic Sans MS"/>
          <a:cs typeface="Comic Sans MS"/>
          <a:sym typeface="Comic Sans MS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omic Sans MS"/>
          <a:ea typeface="Comic Sans MS"/>
          <a:cs typeface="Comic Sans MS"/>
          <a:sym typeface="Comic Sans MS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omic Sans MS"/>
          <a:ea typeface="Comic Sans MS"/>
          <a:cs typeface="Comic Sans MS"/>
          <a:sym typeface="Comic Sans MS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omic Sans MS"/>
          <a:ea typeface="Comic Sans MS"/>
          <a:cs typeface="Comic Sans MS"/>
          <a:sym typeface="Comic Sans MS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omic Sans MS"/>
          <a:ea typeface="Comic Sans MS"/>
          <a:cs typeface="Comic Sans MS"/>
          <a:sym typeface="Comic Sans MS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omic Sans MS"/>
          <a:ea typeface="Comic Sans MS"/>
          <a:cs typeface="Comic Sans MS"/>
          <a:sym typeface="Comic Sans MS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omic Sans MS"/>
          <a:ea typeface="Comic Sans MS"/>
          <a:cs typeface="Comic Sans MS"/>
          <a:sym typeface="Comic Sans MS"/>
        </a:defRPr>
      </a:lvl9pPr>
    </p:bodyStyle>
    <p:otherStyle>
      <a:lvl1pPr algn="r"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khanning.com/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ratch.mit.edu/studios/236466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ratch.mit.edu/scratch2download/" TargetMode="External"/><Relationship Id="rId3" Type="http://schemas.openxmlformats.org/officeDocument/2006/relationships/hyperlink" Target="https://www.leapmotion.com/setup" TargetMode="External"/><Relationship Id="rId4" Type="http://schemas.openxmlformats.org/officeDocument/2006/relationships/hyperlink" Target="https://airspace.leapmotion.com/" TargetMode="External"/><Relationship Id="rId5" Type="http://schemas.openxmlformats.org/officeDocument/2006/relationships/hyperlink" Target="https://github.com/khanning/LeapScratch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evoxx4kids.org/materials/workshops/scratch/" TargetMode="External"/><Relationship Id="rId3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Scratch met LeapMotion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Geïnspireerd door het werk van Kreg Hanning’s</a:t>
            </a:r>
            <a:endParaRPr sz="2000">
              <a:solidFill>
                <a:srgbClr val="888888"/>
              </a:solidFill>
            </a:endParaRPr>
          </a:p>
          <a:p>
            <a:pPr lvl="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(@khanning88 / </a:t>
            </a: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http://khanning.com/</a:t>
            </a:r>
            <a:r>
              <a:rPr sz="2000">
                <a:solidFill>
                  <a:srgbClr val="888888"/>
                </a:solidFill>
              </a:rPr>
              <a:t>) 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xfrm>
            <a:off x="2681190" y="274638"/>
            <a:ext cx="600561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Additional Samples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Bekijk hier de andere Scratch 2 - Leap Motion projecten: 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>
                <a:hlinkClick r:id="rId2" invalidUrl="" action="" tgtFrame="" tooltip="" history="1" highlightClick="0" endSnd="0"/>
              </a:rPr>
              <a:t>http://</a:t>
            </a:r>
            <a:r>
              <a:rPr sz="2800">
                <a:hlinkClick r:id="rId2" invalidUrl="" action="" tgtFrame="" tooltip="" history="1" highlightClick="0" endSnd="0"/>
              </a:rPr>
              <a:t>scratch.mit.edu</a:t>
            </a:r>
            <a:r>
              <a:rPr sz="2800">
                <a:hlinkClick r:id="rId2" invalidUrl="" action="" tgtFrame="" tooltip="" history="1" highlightClick="0" endSnd="0"/>
              </a:rPr>
              <a:t>/studios/236466/</a:t>
            </a:r>
          </a:p>
        </p:txBody>
      </p:sp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1969990" y="274638"/>
            <a:ext cx="600561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Leap Motion?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74320" indent="-274320" defTabSz="365760">
              <a:spcBef>
                <a:spcPts val="600"/>
              </a:spcBef>
              <a:defRPr sz="1800"/>
            </a:pPr>
            <a:r>
              <a:rPr sz="2560"/>
              <a:t>Een toestel met een USB aansluiting</a:t>
            </a:r>
            <a:endParaRPr sz="2560"/>
          </a:p>
          <a:p>
            <a:pPr lvl="0" marL="274320" indent="-274320" defTabSz="365760">
              <a:spcBef>
                <a:spcPts val="600"/>
              </a:spcBef>
              <a:defRPr sz="1800"/>
            </a:pPr>
            <a:r>
              <a:rPr sz="2560"/>
              <a:t>Observeert het veld rondom het toestel waarin je je handen moet bewegen</a:t>
            </a:r>
            <a:endParaRPr sz="2560"/>
          </a:p>
          <a:p>
            <a:pPr lvl="0" marL="274320" indent="-274320" defTabSz="365760">
              <a:spcBef>
                <a:spcPts val="600"/>
              </a:spcBef>
              <a:defRPr sz="1800"/>
            </a:pPr>
            <a:r>
              <a:rPr sz="2560"/>
              <a:t>Bepaald de 3D positie van je vingers</a:t>
            </a:r>
            <a:endParaRPr sz="2560"/>
          </a:p>
          <a:p>
            <a:pPr lvl="0" marL="274320" indent="-274320" defTabSz="365760">
              <a:spcBef>
                <a:spcPts val="600"/>
              </a:spcBef>
              <a:defRPr sz="1800"/>
            </a:pPr>
            <a:r>
              <a:rPr sz="2560"/>
              <a:t>Je kan er bv. de volgende taken mee uitvoeren:</a:t>
            </a:r>
            <a:endParaRPr sz="2560"/>
          </a:p>
          <a:p>
            <a:pPr lvl="1" marL="594359" indent="-228600" defTabSz="365760">
              <a:spcBef>
                <a:spcPts val="500"/>
              </a:spcBef>
              <a:defRPr sz="1800"/>
            </a:pPr>
            <a:r>
              <a:rPr sz="2240"/>
              <a:t>op een website navigeren, </a:t>
            </a:r>
            <a:endParaRPr sz="2240"/>
          </a:p>
          <a:p>
            <a:pPr lvl="1" marL="594359" indent="-228600" defTabSz="365760">
              <a:spcBef>
                <a:spcPts val="500"/>
              </a:spcBef>
              <a:defRPr sz="1800"/>
            </a:pPr>
            <a:r>
              <a:rPr sz="2240"/>
              <a:t>je vingers samenknijpen om in te zoomen op een kaart</a:t>
            </a:r>
            <a:endParaRPr sz="2240"/>
          </a:p>
          <a:p>
            <a:pPr lvl="1" marL="594359" indent="-228600" defTabSz="365760">
              <a:spcBef>
                <a:spcPts val="500"/>
              </a:spcBef>
              <a:defRPr sz="1800"/>
            </a:pPr>
            <a:r>
              <a:rPr sz="2240"/>
              <a:t>met een hoge nauwkeurigheid tekenen, </a:t>
            </a:r>
            <a:endParaRPr sz="2240"/>
          </a:p>
          <a:p>
            <a:pPr lvl="1" marL="594359" indent="-228600" defTabSz="365760">
              <a:spcBef>
                <a:spcPts val="500"/>
              </a:spcBef>
              <a:defRPr sz="1800"/>
            </a:pPr>
            <a:r>
              <a:rPr sz="2240"/>
              <a:t>complexe 3D data visualisaties manipuleren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/>
            <a:fld id="{86CB4B4D-7CA3-9044-876B-883B54F8677D}" type="slidenum"/>
          </a:p>
        </p:txBody>
      </p:sp>
      <p:pic>
        <p:nvPicPr>
          <p:cNvPr id="61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2935" y="877094"/>
            <a:ext cx="2794001" cy="129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2369295" y="401638"/>
            <a:ext cx="600561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Scratch ?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15468" indent="-315468" defTabSz="420623">
              <a:defRPr sz="1800"/>
            </a:pPr>
            <a:r>
              <a:rPr sz="2944"/>
              <a:t>Is e</a:t>
            </a:r>
            <a:r>
              <a:rPr sz="2944"/>
              <a:t>en multimedia creatie tool</a:t>
            </a:r>
            <a:endParaRPr sz="2944"/>
          </a:p>
          <a:p>
            <a:pPr lvl="0" marL="315468" indent="-315468" defTabSz="420623">
              <a:defRPr sz="1800"/>
            </a:pPr>
            <a:r>
              <a:rPr sz="2944"/>
              <a:t>Event driven programmeren met meerdere actieve objecten</a:t>
            </a:r>
            <a:endParaRPr sz="2944"/>
          </a:p>
          <a:p>
            <a:pPr lvl="1" marL="683513" indent="-262890" defTabSz="420623">
              <a:spcBef>
                <a:spcPts val="600"/>
              </a:spcBef>
              <a:defRPr sz="1800"/>
            </a:pPr>
            <a:r>
              <a:rPr sz="2576"/>
              <a:t>Events</a:t>
            </a:r>
            <a:endParaRPr sz="2576"/>
          </a:p>
          <a:p>
            <a:pPr lvl="2" marL="1051560" indent="-210311" defTabSz="420623">
              <a:spcBef>
                <a:spcPts val="500"/>
              </a:spcBef>
              <a:defRPr sz="1800"/>
            </a:pPr>
            <a:r>
              <a:rPr sz="2208"/>
              <a:t>Muis</a:t>
            </a:r>
            <a:endParaRPr sz="2208"/>
          </a:p>
          <a:p>
            <a:pPr lvl="2" marL="1051560" indent="-210311" defTabSz="420623">
              <a:spcBef>
                <a:spcPts val="500"/>
              </a:spcBef>
              <a:defRPr sz="1800"/>
            </a:pPr>
            <a:r>
              <a:rPr sz="2208"/>
              <a:t>Toetsenbord</a:t>
            </a:r>
            <a:endParaRPr sz="2208"/>
          </a:p>
          <a:p>
            <a:pPr lvl="2" marL="1051560" indent="-210311" defTabSz="420623">
              <a:spcBef>
                <a:spcPts val="500"/>
              </a:spcBef>
              <a:defRPr sz="1800"/>
            </a:pPr>
            <a:r>
              <a:rPr sz="2208"/>
              <a:t>Webcam</a:t>
            </a:r>
            <a:endParaRPr sz="2208"/>
          </a:p>
          <a:p>
            <a:pPr lvl="2" marL="1051560" indent="-210311" defTabSz="420623">
              <a:spcBef>
                <a:spcPts val="500"/>
              </a:spcBef>
              <a:defRPr sz="1800"/>
            </a:pPr>
            <a:r>
              <a:rPr sz="2208"/>
              <a:t>Aanraking</a:t>
            </a:r>
            <a:endParaRPr sz="2208"/>
          </a:p>
          <a:p>
            <a:pPr lvl="2" marL="1051560" indent="-210311" defTabSz="420623">
              <a:spcBef>
                <a:spcPts val="500"/>
              </a:spcBef>
              <a:defRPr sz="1800"/>
            </a:pPr>
            <a:r>
              <a:rPr sz="2208"/>
              <a:t>Enz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/>
            <a:fld id="{86CB4B4D-7CA3-9044-876B-883B54F8677D}" type="slidenum"/>
          </a:p>
        </p:txBody>
      </p:sp>
      <p:pic>
        <p:nvPicPr>
          <p:cNvPr id="66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8607" y="387605"/>
            <a:ext cx="1086556" cy="1171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02807" y="3122201"/>
            <a:ext cx="4788371" cy="26934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xfrm>
            <a:off x="2681190" y="470034"/>
            <a:ext cx="6005610" cy="9476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LeapMotion and Scratch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Gebruik </a:t>
            </a:r>
            <a:r>
              <a:rPr sz="3200"/>
              <a:t>de Leap Motion Controller als een nieuwe set van sensoren en blokken in Scratch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2 handen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10 vingers</a:t>
            </a:r>
          </a:p>
        </p:txBody>
      </p:sp>
      <p:sp>
        <p:nvSpPr>
          <p:cNvPr id="71" name="Shape 7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/>
            <a:fld id="{86CB4B4D-7CA3-9044-876B-883B54F8677D}" type="slidenum"/>
          </a:p>
        </p:txBody>
      </p:sp>
      <p:pic>
        <p:nvPicPr>
          <p:cNvPr id="72" name="image6.jpg" descr="Screenshot_01_05_14_14_4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0113" y="2761862"/>
            <a:ext cx="3027810" cy="35461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2681190" y="274638"/>
            <a:ext cx="600561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Installation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457200" y="1417637"/>
            <a:ext cx="8229600" cy="470852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36601" indent="-236601" defTabSz="420623">
              <a:spcBef>
                <a:spcPts val="500"/>
              </a:spcBef>
              <a:defRPr sz="1800"/>
            </a:pPr>
            <a:r>
              <a:rPr sz="2208"/>
              <a:t>Download en installeer de offline versie van Scratch 2.0 </a:t>
            </a:r>
            <a:r>
              <a:rPr sz="1840"/>
              <a:t>(Adobe Air vereist) </a:t>
            </a:r>
            <a:r>
              <a:rPr sz="1472">
                <a:hlinkClick r:id="rId2" invalidUrl="" action="" tgtFrame="" tooltip="" history="1" highlightClick="0" endSnd="0"/>
              </a:rPr>
              <a:t>http://scratch.mit.edu/scratch2download/</a:t>
            </a:r>
            <a:endParaRPr sz="1840"/>
          </a:p>
          <a:p>
            <a:pPr lvl="0" marL="236601" indent="-236601" defTabSz="420623">
              <a:spcBef>
                <a:spcPts val="500"/>
              </a:spcBef>
              <a:defRPr sz="1800"/>
            </a:pPr>
            <a:r>
              <a:rPr sz="2208"/>
              <a:t>Installeer de LeapMotion Software</a:t>
            </a:r>
            <a:endParaRPr sz="2208"/>
          </a:p>
          <a:p>
            <a:pPr lvl="1" marL="608402" indent="-187778" defTabSz="420623">
              <a:spcBef>
                <a:spcPts val="500"/>
              </a:spcBef>
              <a:defRPr sz="1800"/>
            </a:pPr>
            <a:r>
              <a:rPr sz="1840"/>
              <a:t>Download en installeer de LeapMotion </a:t>
            </a:r>
            <a:r>
              <a:rPr sz="2208"/>
              <a:t>driver </a:t>
            </a:r>
            <a:br>
              <a:rPr sz="2208"/>
            </a:br>
            <a:r>
              <a:rPr sz="1840">
                <a:hlinkClick r:id="rId3" invalidUrl="" action="" tgtFrame="" tooltip="" history="1" highlightClick="0" endSnd="0"/>
              </a:rPr>
              <a:t>https</a:t>
            </a:r>
            <a:r>
              <a:rPr sz="1840">
                <a:hlinkClick r:id="rId3" invalidUrl="" action="" tgtFrame="" tooltip="" history="1" highlightClick="0" endSnd="0"/>
              </a:rPr>
              <a:t>://</a:t>
            </a:r>
            <a:r>
              <a:rPr sz="1840">
                <a:hlinkClick r:id="rId3" invalidUrl="" action="" tgtFrame="" tooltip="" history="1" highlightClick="0" endSnd="0"/>
              </a:rPr>
              <a:t>www.leapmotion.com</a:t>
            </a:r>
            <a:r>
              <a:rPr sz="1840">
                <a:hlinkClick r:id="rId3" invalidUrl="" action="" tgtFrame="" tooltip="" history="1" highlightClick="0" endSnd="0"/>
              </a:rPr>
              <a:t>/setup</a:t>
            </a:r>
            <a:endParaRPr sz="2208"/>
          </a:p>
          <a:p>
            <a:pPr lvl="1" marL="645958" indent="-225334" defTabSz="420623">
              <a:spcBef>
                <a:spcPts val="500"/>
              </a:spcBef>
              <a:defRPr sz="1800"/>
            </a:pPr>
            <a:r>
              <a:rPr sz="2208"/>
              <a:t>Installeer de Scratch 2.0 plug-in voor LeapMotion met AirSpace </a:t>
            </a:r>
            <a:r>
              <a:rPr sz="1656"/>
              <a:t>(in de LeapMotion AppStore)</a:t>
            </a:r>
            <a:r>
              <a:rPr sz="2208"/>
              <a:t> en start hem </a:t>
            </a:r>
            <a:r>
              <a:rPr sz="1840">
                <a:hlinkClick r:id="rId4" invalidUrl="" action="" tgtFrame="" tooltip="" history="1" highlightClick="0" endSnd="0"/>
              </a:rPr>
              <a:t>https://</a:t>
            </a:r>
            <a:r>
              <a:rPr sz="1840">
                <a:hlinkClick r:id="rId4" invalidUrl="" action="" tgtFrame="" tooltip="" history="1" highlightClick="0" endSnd="0"/>
              </a:rPr>
              <a:t>airspace.leapmotion.com</a:t>
            </a:r>
            <a:r>
              <a:rPr sz="1840">
                <a:hlinkClick r:id="rId4" invalidUrl="" action="" tgtFrame="" tooltip="" history="1" highlightClick="0" endSnd="0"/>
              </a:rPr>
              <a:t>/</a:t>
            </a:r>
            <a:r>
              <a:rPr sz="2208"/>
              <a:t> </a:t>
            </a:r>
            <a:endParaRPr sz="2208"/>
          </a:p>
          <a:p>
            <a:pPr lvl="1" marL="645958" indent="-225334" defTabSz="420623">
              <a:spcBef>
                <a:spcPts val="500"/>
              </a:spcBef>
              <a:defRPr sz="1800"/>
            </a:pPr>
            <a:r>
              <a:rPr sz="2208"/>
              <a:t>Connecteer de LeapMotion controler via USB</a:t>
            </a:r>
            <a:endParaRPr sz="2576"/>
          </a:p>
          <a:p>
            <a:pPr lvl="1" marL="645958" indent="-225334" defTabSz="420623">
              <a:spcBef>
                <a:spcPts val="500"/>
              </a:spcBef>
              <a:defRPr sz="1800"/>
            </a:pPr>
            <a:r>
              <a:rPr sz="2208"/>
              <a:t>Bewaar het LeapMotion.jsp bestand </a:t>
            </a:r>
            <a:br>
              <a:rPr sz="2208"/>
            </a:br>
            <a:r>
              <a:rPr sz="1472"/>
              <a:t>(</a:t>
            </a:r>
            <a:r>
              <a:rPr sz="1472">
                <a:hlinkClick r:id="rId5" invalidUrl="" action="" tgtFrame="" tooltip="" history="1" highlightClick="0" endSnd="0"/>
              </a:rPr>
              <a:t>https</a:t>
            </a:r>
            <a:r>
              <a:rPr sz="1472">
                <a:hlinkClick r:id="rId5" invalidUrl="" action="" tgtFrame="" tooltip="" history="1" highlightClick="0" endSnd="0"/>
              </a:rPr>
              <a:t>://github.com/khanning/</a:t>
            </a:r>
            <a:r>
              <a:rPr sz="1472">
                <a:hlinkClick r:id="rId5" invalidUrl="" action="" tgtFrame="" tooltip="" history="1" highlightClick="0" endSnd="0"/>
              </a:rPr>
              <a:t>LeapScratch</a:t>
            </a:r>
            <a:r>
              <a:rPr sz="1472"/>
              <a:t>)</a:t>
            </a:r>
            <a:r>
              <a:rPr sz="1288"/>
              <a:t>  </a:t>
            </a:r>
            <a:r>
              <a:rPr sz="2208"/>
              <a:t>op jouw computer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xfrm>
            <a:off x="2681190" y="274638"/>
            <a:ext cx="600561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Scratch Project Prep.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xfrm>
            <a:off x="457200" y="1290093"/>
            <a:ext cx="8229600" cy="483607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37172" indent="-237172" defTabSz="379475">
              <a:spcBef>
                <a:spcPts val="300"/>
              </a:spcBef>
              <a:buFontTx/>
              <a:buAutoNum type="arabicPeriod" startAt="1"/>
              <a:defRPr sz="1800"/>
            </a:pPr>
            <a:r>
              <a:rPr sz="1660"/>
              <a:t>Download het ‘D4K-Scratch-LeapMotion.sb2’ Scratch 2 project op onze Website</a:t>
            </a:r>
            <a:endParaRPr sz="1660"/>
          </a:p>
          <a:p>
            <a:pPr lvl="1" marL="515003" indent="-135527" defTabSz="379475">
              <a:spcBef>
                <a:spcPts val="300"/>
              </a:spcBef>
              <a:defRPr sz="1800"/>
            </a:pPr>
            <a:r>
              <a:rPr sz="1328">
                <a:hlinkClick r:id="rId2" invalidUrl="" action="" tgtFrame="" tooltip="" history="1" highlightClick="0" endSnd="0"/>
              </a:rPr>
              <a:t>http://www.devoxx4kids.org/materials/workshops/scratch/</a:t>
            </a:r>
            <a:endParaRPr sz="1328"/>
          </a:p>
          <a:p>
            <a:pPr lvl="0" marL="266819" indent="-266819" defTabSz="379475">
              <a:spcBef>
                <a:spcPts val="300"/>
              </a:spcBef>
              <a:buFontTx/>
              <a:buAutoNum type="arabicPeriod" startAt="2"/>
              <a:defRPr sz="1800"/>
            </a:pPr>
            <a:r>
              <a:rPr sz="1660"/>
              <a:t>Open het project in de Scratch 2.0 Offline Editor </a:t>
            </a:r>
            <a:endParaRPr sz="1660"/>
          </a:p>
          <a:p>
            <a:pPr lvl="0" marL="266819" indent="-266819" defTabSz="379475">
              <a:spcBef>
                <a:spcPts val="300"/>
              </a:spcBef>
              <a:buFontTx/>
              <a:buAutoNum type="arabicPeriod" startAt="2"/>
              <a:defRPr sz="1800"/>
            </a:pPr>
            <a:r>
              <a:rPr sz="1660"/>
              <a:t>Wacht tot de Scratch 2.0 plug-in voor LeapMotion </a:t>
            </a:r>
            <a:endParaRPr sz="1660"/>
          </a:p>
          <a:p>
            <a:pPr lvl="0" marL="0" indent="0" defTabSz="379475">
              <a:spcBef>
                <a:spcPts val="300"/>
              </a:spcBef>
              <a:buSzTx/>
              <a:buFontTx/>
              <a:buNone/>
              <a:defRPr sz="1800"/>
            </a:pPr>
            <a:r>
              <a:rPr sz="1660"/>
              <a:t>	verschijnt.</a:t>
            </a:r>
            <a:endParaRPr sz="1660"/>
          </a:p>
          <a:p>
            <a:pPr lvl="0" marL="426910" indent="-426910" defTabSz="379475">
              <a:spcBef>
                <a:spcPts val="600"/>
              </a:spcBef>
              <a:buFontTx/>
              <a:buAutoNum type="arabicPeriod" startAt="4"/>
              <a:defRPr sz="1800"/>
            </a:pPr>
            <a:endParaRPr sz="1660"/>
          </a:p>
          <a:p>
            <a:pPr lvl="0" marL="426910" indent="-426910" defTabSz="379475">
              <a:spcBef>
                <a:spcPts val="600"/>
              </a:spcBef>
              <a:buFontTx/>
              <a:buAutoNum type="arabicPeriod" startAt="4"/>
              <a:defRPr sz="1800"/>
            </a:pPr>
            <a:endParaRPr sz="1660"/>
          </a:p>
          <a:p>
            <a:pPr lvl="0" marL="0" indent="0" defTabSz="379475">
              <a:spcBef>
                <a:spcPts val="300"/>
              </a:spcBef>
              <a:buSzTx/>
              <a:buNone/>
              <a:defRPr sz="1800"/>
            </a:pPr>
            <a:r>
              <a:rPr sz="1494"/>
              <a:t>Notie: indien je wil starten vanuit een leeg Scratch Project</a:t>
            </a:r>
            <a:endParaRPr sz="1494"/>
          </a:p>
          <a:p>
            <a:pPr lvl="1" marL="575990" indent="-243948" defTabSz="379475">
              <a:spcBef>
                <a:spcPts val="300"/>
              </a:spcBef>
              <a:buFontTx/>
              <a:buAutoNum type="arabicPeriod" startAt="1"/>
              <a:defRPr sz="1800"/>
            </a:pPr>
            <a:r>
              <a:rPr sz="1328"/>
              <a:t>Hou de Shift toets van jouw keyboard ingedrukt en klik op het Bestand menu bovenaan in het venster van je project</a:t>
            </a:r>
            <a:endParaRPr sz="2324"/>
          </a:p>
          <a:p>
            <a:pPr lvl="1" marL="575990" indent="-243948" defTabSz="379475">
              <a:spcBef>
                <a:spcPts val="300"/>
              </a:spcBef>
              <a:buFontTx/>
              <a:buAutoNum type="arabicPeriod" startAt="1"/>
              <a:defRPr sz="1800"/>
            </a:pPr>
            <a:r>
              <a:rPr sz="1328"/>
              <a:t>Klik op "Import Experimental Extension”</a:t>
            </a:r>
            <a:endParaRPr sz="2324"/>
          </a:p>
          <a:p>
            <a:pPr lvl="1" marL="575990" indent="-243948" defTabSz="379475">
              <a:spcBef>
                <a:spcPts val="300"/>
              </a:spcBef>
              <a:buFontTx/>
              <a:buAutoNum type="arabicPeriod" startAt="1"/>
              <a:defRPr sz="1800"/>
            </a:pPr>
            <a:r>
              <a:rPr sz="1328"/>
              <a:t>Kies het LeapMotion.json bestand</a:t>
            </a:r>
            <a:endParaRPr sz="2324"/>
          </a:p>
          <a:p>
            <a:pPr lvl="1" marL="515003" indent="-135527" defTabSz="379475">
              <a:spcBef>
                <a:spcPts val="300"/>
              </a:spcBef>
              <a:defRPr sz="1800"/>
            </a:pPr>
            <a:r>
              <a:rPr sz="1328"/>
              <a:t>Nu heb je toegang tot de "Leap Motion" blokken onder de "Meer Blokken" tab!</a:t>
            </a:r>
            <a:endParaRPr sz="2324"/>
          </a:p>
          <a:p>
            <a:pPr lvl="2" marL="853820" indent="-94868" defTabSz="379475">
              <a:spcBef>
                <a:spcPts val="200"/>
              </a:spcBef>
              <a:defRPr sz="1800"/>
            </a:pPr>
            <a:r>
              <a:rPr sz="996"/>
              <a:t>Wanneer je het project opslaat dan wordt het LeapMotion.json er samen mee opgeslagen, zo hoef je het maar een maal te importeren.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/>
            <a:fld id="{86CB4B4D-7CA3-9044-876B-883B54F8677D}" type="slidenum"/>
          </a:p>
        </p:txBody>
      </p:sp>
      <p:pic>
        <p:nvPicPr>
          <p:cNvPr id="81" name="image7.jpg" descr="Screenshot_10_05_14_11_59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22663" y="2300477"/>
            <a:ext cx="1858273" cy="1473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2681190" y="274638"/>
            <a:ext cx="600561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Scratch Grab Sample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defRPr sz="1800"/>
            </a:pPr>
            <a:r>
              <a:rPr sz="2800"/>
              <a:t>Het ‘D4K-Scratch-LeapMotion.sb2’ project bevat all nodige sprites</a:t>
            </a:r>
            <a:endParaRPr sz="2800"/>
          </a:p>
          <a:p>
            <a:pPr lvl="1" marL="702128" indent="-244928">
              <a:spcBef>
                <a:spcPts val="500"/>
              </a:spcBef>
              <a:defRPr sz="1800"/>
            </a:pPr>
            <a:r>
              <a:rPr sz="2400"/>
              <a:t>Nu mogen de Kinderen de Sprites programmeren</a:t>
            </a:r>
            <a:endParaRPr sz="2800"/>
          </a:p>
          <a:p>
            <a:pPr lvl="0">
              <a:defRPr sz="1800"/>
            </a:pPr>
            <a:r>
              <a:rPr sz="3200"/>
              <a:t>Sprite 1 Script (de Scratch Cat)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/>
            <a:fld id="{86CB4B4D-7CA3-9044-876B-883B54F8677D}" type="slidenum"/>
          </a:p>
        </p:txBody>
      </p:sp>
      <p:pic>
        <p:nvPicPr>
          <p:cNvPr id="86" name="Screen Shot 2014-09-22 at 08.28.0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4687" y="4143075"/>
            <a:ext cx="4694626" cy="2135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2681190" y="274638"/>
            <a:ext cx="600561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Scratch Grab Sample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300037" indent="-300037">
              <a:spcBef>
                <a:spcPts val="600"/>
              </a:spcBef>
              <a:defRPr sz="2800"/>
            </a:lvl1pPr>
          </a:lstStyle>
          <a:p>
            <a:pPr lvl="0">
              <a:defRPr sz="1800"/>
            </a:pPr>
            <a:r>
              <a:rPr sz="2800"/>
              <a:t>Sprite 2 Script (de Hand)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/>
            <a:fld id="{86CB4B4D-7CA3-9044-876B-883B54F8677D}" type="slidenum"/>
          </a:p>
        </p:txBody>
      </p:sp>
      <p:pic>
        <p:nvPicPr>
          <p:cNvPr id="91" name="Screen Shot 2014-09-22 at 08.28.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8472" y="2225607"/>
            <a:ext cx="3367056" cy="4111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2681190" y="274638"/>
            <a:ext cx="600561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Het project uitbreiden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xfrm>
            <a:off x="457200" y="1340098"/>
            <a:ext cx="8229600" cy="478606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50317" indent="-250317" defTabSz="333756">
              <a:spcBef>
                <a:spcPts val="400"/>
              </a:spcBef>
              <a:defRPr sz="1800"/>
            </a:pPr>
            <a:r>
              <a:rPr sz="2336"/>
              <a:t>Je kan de kat nu met de hand vastnemen</a:t>
            </a:r>
            <a:endParaRPr sz="2336"/>
          </a:p>
          <a:p>
            <a:pPr lvl="1" marL="584073" indent="-250317" defTabSz="333756">
              <a:spcBef>
                <a:spcPts val="400"/>
              </a:spcBef>
              <a:buChar char="•"/>
              <a:defRPr sz="1800"/>
            </a:pPr>
            <a:r>
              <a:rPr sz="2336"/>
              <a:t>Open en sluit jouw hand boven het Leapmotion toestel (En kijk naar de getekende  hand op het scherm)</a:t>
            </a:r>
            <a:endParaRPr sz="2336"/>
          </a:p>
          <a:p>
            <a:pPr lvl="1" marL="584073" indent="-250317" defTabSz="333756">
              <a:spcBef>
                <a:spcPts val="400"/>
              </a:spcBef>
              <a:buChar char="•"/>
              <a:defRPr sz="1800"/>
            </a:pPr>
            <a:r>
              <a:rPr sz="2336"/>
              <a:t>Neem de kat vast door je hand dicht te knijpen wanneer de getekende hand zich boven de kat bevind)</a:t>
            </a:r>
            <a:endParaRPr sz="2336"/>
          </a:p>
          <a:p>
            <a:pPr lvl="0" marL="219027" indent="-219027" defTabSz="333756">
              <a:spcBef>
                <a:spcPts val="400"/>
              </a:spcBef>
              <a:defRPr sz="1800"/>
            </a:pPr>
            <a:r>
              <a:rPr sz="2044"/>
              <a:t>Nu kunnen de kinderen het project uitbreiden met extra features als</a:t>
            </a:r>
            <a:endParaRPr sz="2044"/>
          </a:p>
          <a:p>
            <a:pPr lvl="1" marL="552783" indent="-219027" defTabSz="333756">
              <a:spcBef>
                <a:spcPts val="400"/>
              </a:spcBef>
              <a:buChar char="•"/>
              <a:defRPr sz="1800"/>
            </a:pPr>
            <a:r>
              <a:rPr sz="2044"/>
              <a:t>Een doolhof spel maken (Probeer de kat door het doolhof te bewegen)</a:t>
            </a:r>
            <a:endParaRPr sz="2044"/>
          </a:p>
          <a:p>
            <a:pPr lvl="1" marL="552783" indent="-219027" defTabSz="333756">
              <a:spcBef>
                <a:spcPts val="400"/>
              </a:spcBef>
              <a:buChar char="•"/>
              <a:defRPr sz="1800"/>
            </a:pPr>
            <a:r>
              <a:rPr sz="2044"/>
              <a:t>Kijk ook eens naar de andere Scratch oefeningen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