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dirty="0" err="1" smtClean="0">
                <a:latin typeface="Comic Sans MS" charset="0"/>
              </a:rPr>
              <a:t>Introdukshon</a:t>
            </a:r>
            <a:r>
              <a:rPr lang="en-US" altLang="zh-TW" dirty="0" smtClean="0">
                <a:latin typeface="Comic Sans MS" charset="0"/>
              </a:rPr>
              <a:t> den</a:t>
            </a:r>
            <a:endParaRPr lang="en-US" dirty="0"/>
          </a:p>
        </p:txBody>
      </p:sp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287919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44" y="4034477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0" y="638705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Toolbar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Usando</a:t>
            </a:r>
            <a:r>
              <a:rPr lang="en-US" dirty="0" smtClean="0">
                <a:latin typeface="Comic Sans MS"/>
                <a:cs typeface="Comic Sans MS"/>
              </a:rPr>
              <a:t> e </a:t>
            </a:r>
            <a:r>
              <a:rPr lang="en-US" dirty="0" smtClean="0">
                <a:latin typeface="Comic Sans MS"/>
                <a:cs typeface="Comic Sans MS"/>
              </a:rPr>
              <a:t>Toolbar</a:t>
            </a:r>
            <a:r>
              <a:rPr lang="en-US" dirty="0">
                <a:latin typeface="Comic Sans MS"/>
                <a:cs typeface="Comic Sans MS"/>
              </a:rPr>
              <a:t>, </a:t>
            </a:r>
            <a:r>
              <a:rPr lang="en-US" dirty="0" err="1" smtClean="0">
                <a:latin typeface="Comic Sans MS"/>
                <a:cs typeface="Comic Sans MS"/>
              </a:rPr>
              <a:t>bo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por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hasi</a:t>
            </a:r>
            <a:r>
              <a:rPr lang="en-US" dirty="0" smtClean="0">
                <a:latin typeface="Comic Sans MS"/>
                <a:cs typeface="Comic Sans MS"/>
              </a:rPr>
              <a:t> e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spritenan</a:t>
            </a:r>
            <a:r>
              <a:rPr lang="en-US" dirty="0" smtClean="0">
                <a:latin typeface="Comic Sans MS"/>
                <a:cs typeface="Comic Sans MS"/>
              </a:rPr>
              <a:t> mas </a:t>
            </a:r>
            <a:r>
              <a:rPr lang="en-US" dirty="0" err="1" smtClean="0">
                <a:latin typeface="Comic Sans MS"/>
                <a:cs typeface="Comic Sans MS"/>
              </a:rPr>
              <a:t>grandi</a:t>
            </a:r>
            <a:r>
              <a:rPr lang="en-US" dirty="0" smtClean="0">
                <a:latin typeface="Comic Sans MS"/>
                <a:cs typeface="Comic Sans MS"/>
              </a:rPr>
              <a:t> of mas </a:t>
            </a:r>
            <a:r>
              <a:rPr lang="en-US" dirty="0" err="1" smtClean="0">
                <a:latin typeface="Comic Sans MS"/>
                <a:cs typeface="Comic Sans MS"/>
              </a:rPr>
              <a:t>chikitu</a:t>
            </a:r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Bo </a:t>
            </a:r>
            <a:r>
              <a:rPr lang="en-US" dirty="0" err="1" smtClean="0">
                <a:latin typeface="Comic Sans MS"/>
                <a:cs typeface="Comic Sans MS"/>
              </a:rPr>
              <a:t>por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dupliká</a:t>
            </a:r>
            <a:r>
              <a:rPr lang="en-US" dirty="0" smtClean="0">
                <a:latin typeface="Comic Sans MS"/>
                <a:cs typeface="Comic Sans MS"/>
              </a:rPr>
              <a:t> of </a:t>
            </a:r>
            <a:r>
              <a:rPr lang="en-US" dirty="0" err="1" smtClean="0">
                <a:latin typeface="Comic Sans MS"/>
                <a:cs typeface="Comic Sans MS"/>
              </a:rPr>
              <a:t>delit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spritenan</a:t>
            </a:r>
            <a:r>
              <a:rPr lang="en-US" dirty="0" smtClean="0">
                <a:latin typeface="Comic Sans MS"/>
                <a:cs typeface="Comic Sans MS"/>
              </a:rPr>
              <a:t>, 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trahenan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zonidonan</a:t>
            </a:r>
            <a:r>
              <a:rPr lang="en-US" dirty="0" smtClean="0">
                <a:latin typeface="Comic Sans MS"/>
                <a:cs typeface="Comic Sans MS"/>
              </a:rPr>
              <a:t> of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scriptnan</a:t>
            </a:r>
            <a:endParaRPr lang="en-US" dirty="0">
              <a:solidFill>
                <a:srgbClr val="F79646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37" y="3786463"/>
            <a:ext cx="3463883" cy="23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778" y="4202504"/>
            <a:ext cx="3139144" cy="79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922134" y="3698697"/>
            <a:ext cx="641143" cy="503808"/>
            <a:chOff x="2564574" y="1849348"/>
            <a:chExt cx="2317980" cy="4130212"/>
          </a:xfrm>
        </p:grpSpPr>
        <p:sp>
          <p:nvSpPr>
            <p:cNvPr id="11" name="Right Bracket 10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3" name="Picture 12" descr="cat1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836" y="315792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Trahe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Bo </a:t>
            </a:r>
            <a:r>
              <a:rPr lang="en-US" dirty="0" err="1" smtClean="0">
                <a:latin typeface="Comic Sans MS"/>
                <a:cs typeface="Comic Sans MS"/>
              </a:rPr>
              <a:t>por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kambia</a:t>
            </a:r>
            <a:r>
              <a:rPr lang="en-US" dirty="0" smtClean="0">
                <a:latin typeface="Comic Sans MS"/>
                <a:cs typeface="Comic Sans MS"/>
              </a:rPr>
              <a:t> e </a:t>
            </a:r>
            <a:r>
              <a:rPr lang="en-US" dirty="0" err="1" smtClean="0">
                <a:latin typeface="Comic Sans MS"/>
                <a:cs typeface="Comic Sans MS"/>
              </a:rPr>
              <a:t>aparensia</a:t>
            </a:r>
            <a:r>
              <a:rPr lang="en-US" dirty="0" smtClean="0">
                <a:latin typeface="Comic Sans MS"/>
                <a:cs typeface="Comic Sans MS"/>
              </a:rPr>
              <a:t> di un sprite door di </a:t>
            </a:r>
            <a:r>
              <a:rPr lang="en-US" dirty="0" err="1" smtClean="0">
                <a:latin typeface="Comic Sans MS"/>
                <a:cs typeface="Comic Sans MS"/>
              </a:rPr>
              <a:t>duné</a:t>
            </a:r>
            <a:r>
              <a:rPr lang="en-US" dirty="0" smtClean="0">
                <a:latin typeface="Comic Sans MS"/>
                <a:cs typeface="Comic Sans MS"/>
              </a:rPr>
              <a:t> un </a:t>
            </a:r>
            <a:r>
              <a:rPr lang="en-US" dirty="0" err="1">
                <a:solidFill>
                  <a:srgbClr val="F79646"/>
                </a:solidFill>
                <a:latin typeface="Comic Sans MS"/>
                <a:cs typeface="Comic Sans MS"/>
              </a:rPr>
              <a:t>trahe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distinto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Bo </a:t>
            </a:r>
            <a:r>
              <a:rPr lang="en-US" dirty="0" err="1" smtClean="0">
                <a:latin typeface="Comic Sans MS"/>
                <a:cs typeface="Comic Sans MS"/>
              </a:rPr>
              <a:t>por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laga</a:t>
            </a:r>
            <a:r>
              <a:rPr lang="en-US" dirty="0" smtClean="0">
                <a:latin typeface="Comic Sans MS"/>
                <a:cs typeface="Comic Sans MS"/>
              </a:rPr>
              <a:t> un sprite </a:t>
            </a:r>
            <a:r>
              <a:rPr lang="en-US" dirty="0" err="1" smtClean="0">
                <a:latin typeface="Comic Sans MS"/>
                <a:cs typeface="Comic Sans MS"/>
              </a:rPr>
              <a:t>mustra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komo</a:t>
            </a:r>
            <a:r>
              <a:rPr lang="en-US" dirty="0" smtClean="0">
                <a:latin typeface="Comic Sans MS"/>
                <a:cs typeface="Comic Sans MS"/>
              </a:rPr>
              <a:t> un persona, un </a:t>
            </a:r>
            <a:r>
              <a:rPr lang="en-US" dirty="0" err="1" smtClean="0">
                <a:latin typeface="Comic Sans MS"/>
                <a:cs typeface="Comic Sans MS"/>
              </a:rPr>
              <a:t>trein</a:t>
            </a:r>
            <a:r>
              <a:rPr lang="en-US" dirty="0" smtClean="0">
                <a:latin typeface="Comic Sans MS"/>
                <a:cs typeface="Comic Sans MS"/>
              </a:rPr>
              <a:t>, un </a:t>
            </a:r>
            <a:r>
              <a:rPr lang="en-US" dirty="0" err="1" smtClean="0">
                <a:latin typeface="Comic Sans MS"/>
                <a:cs typeface="Comic Sans MS"/>
              </a:rPr>
              <a:t>barbulètè</a:t>
            </a:r>
            <a:r>
              <a:rPr lang="en-US" dirty="0" smtClean="0">
                <a:latin typeface="Comic Sans MS"/>
                <a:cs typeface="Comic Sans MS"/>
              </a:rPr>
              <a:t> of </a:t>
            </a:r>
            <a:r>
              <a:rPr lang="en-US" dirty="0" err="1" smtClean="0">
                <a:latin typeface="Comic Sans MS"/>
                <a:cs typeface="Comic Sans MS"/>
              </a:rPr>
              <a:t>kualke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otro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kos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Bo </a:t>
            </a:r>
            <a:r>
              <a:rPr lang="en-US" dirty="0" err="1" smtClean="0">
                <a:latin typeface="Comic Sans MS"/>
                <a:cs typeface="Comic Sans MS"/>
              </a:rPr>
              <a:t>por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usa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kualke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imagen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komo</a:t>
            </a:r>
            <a:r>
              <a:rPr lang="en-US" dirty="0" smtClean="0">
                <a:latin typeface="Comic Sans MS"/>
                <a:cs typeface="Comic Sans MS"/>
              </a:rPr>
              <a:t> un </a:t>
            </a:r>
            <a:r>
              <a:rPr lang="en-US" dirty="0" err="1" smtClean="0">
                <a:latin typeface="Comic Sans MS"/>
                <a:cs typeface="Comic Sans MS"/>
              </a:rPr>
              <a:t>trahe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8" descr="ca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729957"/>
            <a:ext cx="10033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witch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0"/>
            <a:ext cx="12954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84" y="4762500"/>
            <a:ext cx="666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63868"/>
            <a:ext cx="666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anna-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20" y="4667250"/>
            <a:ext cx="10858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at1-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274638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5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Trahenan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54101" cy="4525963"/>
          </a:xfrm>
        </p:spPr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Pa </a:t>
            </a:r>
            <a:r>
              <a:rPr lang="en-US" dirty="0" err="1" smtClean="0">
                <a:latin typeface="Comic Sans MS"/>
                <a:cs typeface="Comic Sans MS"/>
              </a:rPr>
              <a:t>mira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diferente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>
                <a:solidFill>
                  <a:srgbClr val="F79646"/>
                </a:solidFill>
                <a:latin typeface="Comic Sans MS"/>
                <a:cs typeface="Comic Sans MS"/>
              </a:rPr>
              <a:t>trahenan</a:t>
            </a:r>
            <a:r>
              <a:rPr lang="en-US" dirty="0" smtClean="0">
                <a:latin typeface="Comic Sans MS"/>
                <a:cs typeface="Comic Sans MS"/>
              </a:rPr>
              <a:t> di un sprite, </a:t>
            </a:r>
            <a:r>
              <a:rPr lang="en-US" dirty="0" err="1" smtClean="0">
                <a:latin typeface="Comic Sans MS"/>
                <a:cs typeface="Comic Sans MS"/>
              </a:rPr>
              <a:t>skohe</a:t>
            </a:r>
            <a:r>
              <a:rPr lang="en-US" dirty="0" smtClean="0">
                <a:latin typeface="Comic Sans MS"/>
                <a:cs typeface="Comic Sans MS"/>
              </a:rPr>
              <a:t> e </a:t>
            </a:r>
            <a:r>
              <a:rPr lang="en-US" dirty="0" err="1" smtClean="0">
                <a:latin typeface="Comic Sans MS"/>
                <a:cs typeface="Comic Sans MS"/>
              </a:rPr>
              <a:t>pagina</a:t>
            </a:r>
            <a:r>
              <a:rPr lang="en-US" dirty="0" smtClean="0">
                <a:latin typeface="Comic Sans MS"/>
                <a:cs typeface="Comic Sans MS"/>
              </a:rPr>
              <a:t> di tab </a:t>
            </a:r>
            <a:r>
              <a:rPr lang="en-US" dirty="0" err="1" smtClean="0">
                <a:latin typeface="Comic Sans MS"/>
                <a:cs typeface="Comic Sans MS"/>
              </a:rPr>
              <a:t>Trahenan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515793"/>
              </p:ext>
            </p:extLst>
          </p:nvPr>
        </p:nvGraphicFramePr>
        <p:xfrm>
          <a:off x="5440099" y="1144588"/>
          <a:ext cx="2411035" cy="521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Bitmap Image" r:id="rId3" imgW="3238952" imgH="7000000" progId="Paint.Picture">
                  <p:embed/>
                </p:oleObj>
              </mc:Choice>
              <mc:Fallback>
                <p:oleObj name="Bitmap Image" r:id="rId3" imgW="3238952" imgH="70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099" y="1144588"/>
                        <a:ext cx="2411035" cy="521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cat1-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15" y="378502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2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Comic Sans MS"/>
                <a:cs typeface="Comic Sans MS"/>
              </a:rPr>
              <a:t>Paleta</a:t>
            </a:r>
            <a:r>
              <a:rPr lang="en-US" sz="3600" dirty="0" smtClean="0">
                <a:latin typeface="Comic Sans MS"/>
                <a:cs typeface="Comic Sans MS"/>
              </a:rPr>
              <a:t> di </a:t>
            </a:r>
            <a:r>
              <a:rPr lang="en-US" sz="3600" dirty="0" err="1" smtClean="0">
                <a:latin typeface="Comic Sans MS"/>
                <a:cs typeface="Comic Sans MS"/>
              </a:rPr>
              <a:t>Blòki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/>
            </a:r>
            <a:br>
              <a:rPr lang="en-US" sz="3600" dirty="0" smtClean="0">
                <a:latin typeface="Comic Sans MS"/>
                <a:cs typeface="Comic Sans MS"/>
              </a:rPr>
            </a:br>
            <a:r>
              <a:rPr lang="en-US" sz="3600" dirty="0" err="1" smtClean="0">
                <a:latin typeface="Comic Sans MS"/>
                <a:cs typeface="Comic Sans MS"/>
              </a:rPr>
              <a:t>i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Area di </a:t>
            </a:r>
            <a:r>
              <a:rPr lang="en-US" sz="3600" dirty="0" err="1" smtClean="0">
                <a:latin typeface="Comic Sans MS"/>
                <a:cs typeface="Comic Sans MS"/>
              </a:rPr>
              <a:t>Scriptnan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02" y="1639755"/>
            <a:ext cx="6603196" cy="442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564574" y="1849348"/>
            <a:ext cx="2317980" cy="4130212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70402" y="1849348"/>
            <a:ext cx="1170875" cy="4130212"/>
            <a:chOff x="2564574" y="1849348"/>
            <a:chExt cx="2317980" cy="4130212"/>
          </a:xfrm>
        </p:grpSpPr>
        <p:sp>
          <p:nvSpPr>
            <p:cNvPr id="14" name="Right Bracket 13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6" name="Picture 15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4" y="3020633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/>
                <a:cs typeface="Comic Sans MS"/>
              </a:rPr>
              <a:t>Start </a:t>
            </a:r>
            <a:r>
              <a:rPr lang="en-US" sz="3600" dirty="0" err="1" smtClean="0">
                <a:latin typeface="Comic Sans MS"/>
                <a:cs typeface="Comic Sans MS"/>
              </a:rPr>
              <a:t>i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>
                <a:latin typeface="Comic Sans MS"/>
                <a:cs typeface="Comic Sans MS"/>
              </a:rPr>
              <a:t>Stop </a:t>
            </a:r>
            <a:r>
              <a:rPr lang="en-US" sz="3600" dirty="0" err="1" smtClean="0">
                <a:latin typeface="Comic Sans MS"/>
                <a:cs typeface="Comic Sans MS"/>
              </a:rPr>
              <a:t>bo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 err="1" smtClean="0">
                <a:latin typeface="Comic Sans MS"/>
                <a:cs typeface="Comic Sans MS"/>
              </a:rPr>
              <a:t>Progr</a:t>
            </a:r>
            <a:r>
              <a:rPr lang="en-US" sz="3600" dirty="0" err="1" smtClean="0"/>
              <a:t>ama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Klek</a:t>
            </a:r>
            <a:r>
              <a:rPr lang="en-US" dirty="0" smtClean="0">
                <a:latin typeface="Comic Sans MS"/>
                <a:cs typeface="Comic Sans MS"/>
              </a:rPr>
              <a:t> e Bandera </a:t>
            </a:r>
            <a:r>
              <a:rPr lang="en-US" dirty="0" err="1" smtClean="0">
                <a:latin typeface="Comic Sans MS"/>
                <a:cs typeface="Comic Sans MS"/>
              </a:rPr>
              <a:t>Bèrdè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pa </a:t>
            </a:r>
            <a:r>
              <a:rPr lang="en-US" dirty="0" smtClean="0">
                <a:latin typeface="Comic Sans MS"/>
                <a:cs typeface="Comic Sans MS"/>
              </a:rPr>
              <a:t>start tur </a:t>
            </a:r>
            <a:r>
              <a:rPr lang="en-US" dirty="0" err="1" smtClean="0">
                <a:latin typeface="Comic Sans MS"/>
                <a:cs typeface="Comic Sans MS"/>
              </a:rPr>
              <a:t>scriptnan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ku</a:t>
            </a:r>
            <a:r>
              <a:rPr lang="en-US" dirty="0" smtClean="0">
                <a:latin typeface="Comic Sans MS"/>
                <a:cs typeface="Comic Sans MS"/>
              </a:rPr>
              <a:t> tin          </a:t>
            </a:r>
            <a:r>
              <a:rPr lang="en-US" dirty="0">
                <a:latin typeface="Comic Sans MS"/>
                <a:cs typeface="Comic Sans MS"/>
              </a:rPr>
              <a:t>		</a:t>
            </a:r>
            <a:r>
              <a:rPr lang="en-US" dirty="0" smtClean="0">
                <a:latin typeface="Comic Sans MS"/>
                <a:cs typeface="Comic Sans MS"/>
              </a:rPr>
              <a:t>den e top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E </a:t>
            </a:r>
            <a:r>
              <a:rPr lang="en-US" dirty="0" err="1" smtClean="0">
                <a:latin typeface="Comic Sans MS"/>
                <a:cs typeface="Comic Sans MS"/>
              </a:rPr>
              <a:t>signo</a:t>
            </a:r>
            <a:r>
              <a:rPr lang="en-US" dirty="0" smtClean="0">
                <a:latin typeface="Comic Sans MS"/>
                <a:cs typeface="Comic Sans MS"/>
              </a:rPr>
              <a:t> di Stop kora ta </a:t>
            </a:r>
            <a:r>
              <a:rPr lang="en-US" dirty="0" smtClean="0">
                <a:latin typeface="Comic Sans MS"/>
                <a:cs typeface="Comic Sans MS"/>
              </a:rPr>
              <a:t>para </a:t>
            </a:r>
            <a:r>
              <a:rPr lang="en-US" dirty="0" smtClean="0">
                <a:latin typeface="Comic Sans MS"/>
                <a:cs typeface="Comic Sans MS"/>
              </a:rPr>
              <a:t>tur </a:t>
            </a:r>
            <a:r>
              <a:rPr lang="en-US" dirty="0" err="1" smtClean="0">
                <a:latin typeface="Comic Sans MS"/>
                <a:cs typeface="Comic Sans MS"/>
              </a:rPr>
              <a:t>scriptnan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321" y="2146172"/>
            <a:ext cx="1303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190" y="3359974"/>
            <a:ext cx="4377294" cy="293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232628" y="3359974"/>
            <a:ext cx="641143" cy="503808"/>
            <a:chOff x="2564574" y="1849348"/>
            <a:chExt cx="2317980" cy="4130212"/>
          </a:xfrm>
        </p:grpSpPr>
        <p:sp>
          <p:nvSpPr>
            <p:cNvPr id="9" name="Right Bracket 8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1" name="Picture 10" descr="cat1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22" y="4139947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5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Scratch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Kiko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nos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por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hanja</a:t>
            </a:r>
            <a:r>
              <a:rPr lang="en-US" dirty="0" smtClean="0">
                <a:latin typeface="Comic Sans MS"/>
                <a:cs typeface="Comic Sans MS"/>
              </a:rPr>
              <a:t> for di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Scratch web</a:t>
            </a:r>
            <a:r>
              <a:rPr lang="en-US" dirty="0">
                <a:latin typeface="Comic Sans MS"/>
                <a:cs typeface="Comic Sans MS"/>
              </a:rPr>
              <a:t>?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 err="1" smtClean="0">
                <a:latin typeface="Comic Sans MS"/>
                <a:cs typeface="Comic Sans MS"/>
              </a:rPr>
              <a:t>Nos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por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deskargá</a:t>
            </a:r>
            <a:r>
              <a:rPr lang="en-US" dirty="0" smtClean="0">
                <a:latin typeface="Comic Sans MS"/>
                <a:cs typeface="Comic Sans MS"/>
              </a:rPr>
              <a:t> e </a:t>
            </a:r>
            <a:r>
              <a:rPr lang="en-US" dirty="0" err="1" smtClean="0">
                <a:latin typeface="Comic Sans MS"/>
                <a:cs typeface="Comic Sans MS"/>
              </a:rPr>
              <a:t>instalador</a:t>
            </a:r>
            <a:r>
              <a:rPr lang="en-US" dirty="0" smtClean="0">
                <a:latin typeface="Comic Sans MS"/>
                <a:cs typeface="Comic Sans MS"/>
              </a:rPr>
              <a:t> di Scratch, </a:t>
            </a:r>
            <a:r>
              <a:rPr lang="en-US" dirty="0" err="1" smtClean="0">
                <a:latin typeface="Comic Sans MS"/>
                <a:cs typeface="Comic Sans MS"/>
              </a:rPr>
              <a:t>mira</a:t>
            </a:r>
            <a:r>
              <a:rPr lang="en-US" dirty="0" smtClean="0">
                <a:latin typeface="Comic Sans MS"/>
                <a:cs typeface="Comic Sans MS"/>
              </a:rPr>
              <a:t> videos tutorial, </a:t>
            </a:r>
            <a:r>
              <a:rPr lang="en-US" dirty="0" err="1" smtClean="0">
                <a:latin typeface="Comic Sans MS"/>
                <a:cs typeface="Comic Sans MS"/>
              </a:rPr>
              <a:t>hanja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sostén</a:t>
            </a:r>
            <a:r>
              <a:rPr lang="en-US" dirty="0" smtClean="0">
                <a:latin typeface="Comic Sans MS"/>
                <a:cs typeface="Comic Sans MS"/>
              </a:rPr>
              <a:t> for di </a:t>
            </a:r>
            <a:r>
              <a:rPr lang="en-US" dirty="0" err="1" smtClean="0">
                <a:latin typeface="Comic Sans MS"/>
                <a:cs typeface="Comic Sans MS"/>
              </a:rPr>
              <a:t>diferente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foronan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en-US" dirty="0" err="1" smtClean="0">
                <a:latin typeface="Comic Sans MS"/>
                <a:cs typeface="Comic Sans MS"/>
              </a:rPr>
              <a:t>komparti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nos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proyektonan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>
                <a:latin typeface="Comic Sans MS"/>
                <a:cs typeface="Comic Sans MS"/>
              </a:rPr>
              <a:t>……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697" y="1874520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03" y="4426137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0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dirty="0" err="1" smtClean="0">
                <a:latin typeface="Comic Sans MS" charset="0"/>
              </a:rPr>
              <a:t>Purba</a:t>
            </a:r>
            <a:r>
              <a:rPr lang="en-US" altLang="zh-TW" dirty="0" smtClean="0">
                <a:latin typeface="Comic Sans MS" charset="0"/>
              </a:rPr>
              <a:t> </a:t>
            </a:r>
            <a:r>
              <a:rPr lang="en-US" altLang="zh-TW" dirty="0" err="1" smtClean="0">
                <a:latin typeface="Comic Sans MS" charset="0"/>
              </a:rPr>
              <a:t>bo</a:t>
            </a:r>
            <a:r>
              <a:rPr lang="en-US" altLang="zh-TW" dirty="0" smtClean="0">
                <a:latin typeface="Comic Sans MS" charset="0"/>
              </a:rPr>
              <a:t> </a:t>
            </a:r>
            <a:r>
              <a:rPr lang="en-US" altLang="zh-TW" dirty="0" err="1" smtClean="0">
                <a:latin typeface="Comic Sans MS" charset="0"/>
              </a:rPr>
              <a:t>Promé</a:t>
            </a:r>
            <a:r>
              <a:rPr lang="en-US" altLang="zh-TW" dirty="0" smtClean="0">
                <a:latin typeface="Comic Sans MS" charset="0"/>
              </a:rPr>
              <a:t> </a:t>
            </a:r>
            <a:r>
              <a:rPr lang="en-US" altLang="zh-TW" dirty="0" err="1" smtClean="0">
                <a:latin typeface="Comic Sans MS" charset="0"/>
              </a:rPr>
              <a:t>Proyekto</a:t>
            </a:r>
            <a:r>
              <a:rPr lang="en-US" altLang="zh-TW" dirty="0" smtClean="0">
                <a:latin typeface="Comic Sans MS" charset="0"/>
              </a:rPr>
              <a:t> di </a:t>
            </a:r>
            <a:r>
              <a:rPr lang="en-US" altLang="zh-TW" dirty="0" smtClean="0">
                <a:latin typeface="Comic Sans MS" charset="0"/>
              </a:rPr>
              <a:t>Project</a:t>
            </a:r>
            <a:r>
              <a:rPr lang="en-US" altLang="zh-TW" dirty="0" smtClean="0">
                <a:latin typeface="Comic Sans MS" charset="0"/>
              </a:rPr>
              <a:t>!</a:t>
            </a:r>
            <a:endParaRPr lang="en-US" dirty="0"/>
          </a:p>
        </p:txBody>
      </p:sp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60045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44" y="4384675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1877008" cy="1143000"/>
          </a:xfrm>
        </p:spPr>
        <p:txBody>
          <a:bodyPr/>
          <a:lstStyle/>
          <a:p>
            <a:pPr algn="r"/>
            <a:r>
              <a:rPr lang="en-US" dirty="0" err="1" smtClean="0">
                <a:latin typeface="Comic Sans MS"/>
                <a:cs typeface="Comic Sans MS"/>
              </a:rPr>
              <a:t>Sobre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Kiko</a:t>
            </a:r>
            <a:r>
              <a:rPr lang="en-US" dirty="0" smtClean="0">
                <a:latin typeface="Comic Sans MS"/>
                <a:cs typeface="Comic Sans MS"/>
              </a:rPr>
              <a:t> ta                              </a:t>
            </a:r>
            <a:r>
              <a:rPr lang="en-US" dirty="0" smtClean="0">
                <a:latin typeface="Comic Sans MS"/>
                <a:cs typeface="Comic Sans MS"/>
              </a:rPr>
              <a:t>?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Scratch </a:t>
            </a:r>
            <a:r>
              <a:rPr lang="en-US" dirty="0" smtClean="0">
                <a:latin typeface="Comic Sans MS"/>
                <a:cs typeface="Comic Sans MS"/>
              </a:rPr>
              <a:t>ta un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mic Sans MS"/>
                <a:cs typeface="Comic Sans MS"/>
              </a:rPr>
              <a:t>idioma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/>
                <a:cs typeface="Comic Sans MS"/>
              </a:rPr>
              <a:t> di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mic Sans MS"/>
                <a:cs typeface="Comic Sans MS"/>
              </a:rPr>
              <a:t>programashon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/>
                <a:cs typeface="Comic Sans MS"/>
              </a:rPr>
              <a:t>.</a:t>
            </a:r>
            <a:endParaRPr lang="en-US" dirty="0" smtClean="0">
              <a:latin typeface="Comic Sans MS"/>
              <a:cs typeface="Comic Sans MS"/>
            </a:endParaRPr>
          </a:p>
          <a:p>
            <a:pPr lvl="1" algn="just"/>
            <a:r>
              <a:rPr lang="en-US" dirty="0" err="1" smtClean="0">
                <a:latin typeface="Comic Sans MS"/>
                <a:cs typeface="Comic Sans MS"/>
              </a:rPr>
              <a:t>Nos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por</a:t>
            </a:r>
            <a:r>
              <a:rPr lang="en-US" dirty="0" smtClean="0">
                <a:latin typeface="Comic Sans MS"/>
                <a:cs typeface="Comic Sans MS"/>
              </a:rPr>
              <a:t> us</a:t>
            </a:r>
            <a:r>
              <a:rPr lang="nl-NL" dirty="0" smtClean="0">
                <a:latin typeface="Comic Sans MS"/>
                <a:cs typeface="Comic Sans MS"/>
              </a:rPr>
              <a:t>é</a:t>
            </a:r>
            <a:r>
              <a:rPr lang="en-US" dirty="0" smtClean="0">
                <a:latin typeface="Comic Sans MS"/>
                <a:cs typeface="Comic Sans MS"/>
              </a:rPr>
              <a:t> pa </a:t>
            </a:r>
            <a:r>
              <a:rPr lang="en-US" dirty="0" err="1" smtClean="0">
                <a:latin typeface="Comic Sans MS"/>
                <a:cs typeface="Comic Sans MS"/>
              </a:rPr>
              <a:t>krea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nos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propio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kuentanan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interaktivo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en-US" dirty="0" err="1" smtClean="0">
                <a:latin typeface="Comic Sans MS"/>
                <a:cs typeface="Comic Sans MS"/>
              </a:rPr>
              <a:t>animashonnan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en-US" dirty="0" err="1" smtClean="0">
                <a:latin typeface="Comic Sans MS"/>
                <a:cs typeface="Comic Sans MS"/>
              </a:rPr>
              <a:t>weganan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en-US" dirty="0" err="1" smtClean="0">
                <a:latin typeface="Comic Sans MS"/>
                <a:cs typeface="Comic Sans MS"/>
              </a:rPr>
              <a:t>musika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i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artenan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98" y="274638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190" y="16002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03" y="4426137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Kiko</a:t>
            </a:r>
            <a:r>
              <a:rPr lang="en-US" dirty="0" smtClean="0">
                <a:latin typeface="Comic Sans MS"/>
                <a:cs typeface="Comic Sans MS"/>
              </a:rPr>
              <a:t> mi </a:t>
            </a:r>
            <a:r>
              <a:rPr lang="en-US" dirty="0" err="1" smtClean="0">
                <a:latin typeface="Comic Sans MS"/>
                <a:cs typeface="Comic Sans MS"/>
              </a:rPr>
              <a:t>por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sinja</a:t>
            </a:r>
            <a:r>
              <a:rPr lang="en-US" dirty="0" smtClean="0">
                <a:latin typeface="Comic Sans MS"/>
                <a:cs typeface="Comic Sans MS"/>
              </a:rPr>
              <a:t> for di                         ?</a:t>
            </a:r>
          </a:p>
          <a:p>
            <a:endParaRPr lang="en-US" dirty="0" smtClean="0">
              <a:latin typeface="Comic Sans MS"/>
              <a:cs typeface="Comic Sans MS"/>
            </a:endParaRPr>
          </a:p>
          <a:p>
            <a:pPr lvl="1"/>
            <a:r>
              <a:rPr lang="en-US" dirty="0" err="1" smtClean="0">
                <a:latin typeface="Comic Sans MS"/>
                <a:cs typeface="Comic Sans MS"/>
              </a:rPr>
              <a:t>Nos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por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sinja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ideanan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komputashonal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>
                <a:latin typeface="Comic Sans MS"/>
                <a:cs typeface="Comic Sans MS"/>
              </a:rPr>
              <a:t>i</a:t>
            </a:r>
            <a:r>
              <a:rPr lang="en-US" dirty="0" err="1" smtClean="0">
                <a:latin typeface="Comic Sans MS"/>
                <a:cs typeface="Comic Sans MS"/>
              </a:rPr>
              <a:t>mportante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</a:p>
          <a:p>
            <a:pPr lvl="1"/>
            <a:r>
              <a:rPr lang="en-US" dirty="0" err="1" smtClean="0">
                <a:latin typeface="Comic Sans MS"/>
                <a:cs typeface="Comic Sans MS"/>
              </a:rPr>
              <a:t>Nos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por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sinja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pensa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kreativamente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 err="1" smtClean="0">
                <a:latin typeface="Comic Sans MS"/>
                <a:cs typeface="Comic Sans MS"/>
              </a:rPr>
              <a:t>Nos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por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sinja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rasoná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sistematikamente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110" y="16002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29" y="4641806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1877008" cy="1143000"/>
          </a:xfrm>
        </p:spPr>
        <p:txBody>
          <a:bodyPr/>
          <a:lstStyle/>
          <a:p>
            <a:pPr algn="r"/>
            <a:r>
              <a:rPr lang="en-US" dirty="0" err="1" smtClean="0">
                <a:latin typeface="Comic Sans MS"/>
                <a:cs typeface="Comic Sans MS"/>
              </a:rPr>
              <a:t>Sobre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13" name="Picture 12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98" y="274638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5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160306" cy="1143000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Kiko</a:t>
            </a:r>
            <a:r>
              <a:rPr lang="en-US" dirty="0" smtClean="0">
                <a:latin typeface="Comic Sans MS"/>
                <a:cs typeface="Comic Sans MS"/>
              </a:rPr>
              <a:t> ta </a:t>
            </a:r>
            <a:r>
              <a:rPr lang="en-US" dirty="0" err="1" smtClean="0">
                <a:latin typeface="Comic Sans MS"/>
                <a:cs typeface="Comic Sans MS"/>
              </a:rPr>
              <a:t>programshon</a:t>
            </a:r>
            <a:r>
              <a:rPr lang="en-US" dirty="0" smtClean="0">
                <a:latin typeface="Comic Sans MS"/>
                <a:cs typeface="Comic Sans MS"/>
              </a:rPr>
              <a:t>?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143"/>
            <a:ext cx="8229600" cy="4077300"/>
          </a:xfrm>
        </p:spPr>
        <p:txBody>
          <a:bodyPr/>
          <a:lstStyle/>
          <a:p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Programashon</a:t>
            </a:r>
            <a:r>
              <a:rPr lang="en-US" dirty="0" smtClean="0">
                <a:latin typeface="Comic Sans MS"/>
                <a:cs typeface="Comic Sans MS"/>
              </a:rPr>
              <a:t> ta e arte di </a:t>
            </a:r>
            <a:r>
              <a:rPr lang="en-US" dirty="0" err="1" smtClean="0">
                <a:latin typeface="Comic Sans MS"/>
                <a:cs typeface="Comic Sans MS"/>
              </a:rPr>
              <a:t>laga</a:t>
            </a:r>
            <a:r>
              <a:rPr lang="en-US" dirty="0" smtClean="0">
                <a:latin typeface="Comic Sans MS"/>
                <a:cs typeface="Comic Sans MS"/>
              </a:rPr>
              <a:t> e </a:t>
            </a:r>
            <a:r>
              <a:rPr lang="en-US" dirty="0" err="1" smtClean="0">
                <a:latin typeface="Comic Sans MS"/>
                <a:cs typeface="Comic Sans MS"/>
              </a:rPr>
              <a:t>kompüter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hasi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lokual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ku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bo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ke</a:t>
            </a:r>
            <a:r>
              <a:rPr lang="en-US" dirty="0" smtClean="0">
                <a:latin typeface="Comic Sans MS"/>
                <a:cs typeface="Comic Sans MS"/>
              </a:rPr>
              <a:t> pa e </a:t>
            </a:r>
            <a:r>
              <a:rPr lang="en-US" dirty="0" err="1" smtClean="0">
                <a:latin typeface="Comic Sans MS"/>
                <a:cs typeface="Comic Sans MS"/>
              </a:rPr>
              <a:t>hasi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Un </a:t>
            </a:r>
            <a:r>
              <a:rPr lang="en-US" dirty="0" err="1" smtClean="0">
                <a:latin typeface="Comic Sans MS"/>
                <a:cs typeface="Comic Sans MS"/>
              </a:rPr>
              <a:t>programa</a:t>
            </a:r>
            <a:r>
              <a:rPr lang="en-US" dirty="0" smtClean="0">
                <a:latin typeface="Comic Sans MS"/>
                <a:cs typeface="Comic Sans MS"/>
              </a:rPr>
              <a:t> di </a:t>
            </a:r>
            <a:r>
              <a:rPr lang="en-US" dirty="0" err="1" smtClean="0">
                <a:latin typeface="Comic Sans MS"/>
                <a:cs typeface="Comic Sans MS"/>
              </a:rPr>
              <a:t>kompüter</a:t>
            </a:r>
            <a:r>
              <a:rPr lang="en-US" dirty="0" smtClean="0">
                <a:latin typeface="Comic Sans MS"/>
                <a:cs typeface="Comic Sans MS"/>
              </a:rPr>
              <a:t> ta </a:t>
            </a:r>
            <a:r>
              <a:rPr lang="en-US" dirty="0" err="1" smtClean="0">
                <a:latin typeface="Comic Sans MS"/>
                <a:cs typeface="Comic Sans MS"/>
              </a:rPr>
              <a:t>simplelmente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un set di </a:t>
            </a:r>
            <a:r>
              <a:rPr lang="en-US" dirty="0" err="1">
                <a:solidFill>
                  <a:srgbClr val="F79646"/>
                </a:solidFill>
                <a:latin typeface="Comic Sans MS"/>
                <a:cs typeface="Comic Sans MS"/>
              </a:rPr>
              <a:t>instrukshon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err="1">
                <a:solidFill>
                  <a:srgbClr val="F79646"/>
                </a:solidFill>
                <a:latin typeface="Comic Sans MS"/>
                <a:cs typeface="Comic Sans MS"/>
              </a:rPr>
              <a:t>ku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 ta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bisa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e </a:t>
            </a:r>
            <a:r>
              <a:rPr lang="en-US" dirty="0" err="1">
                <a:solidFill>
                  <a:srgbClr val="F79646"/>
                </a:solidFill>
                <a:latin typeface="Comic Sans MS"/>
                <a:cs typeface="Comic Sans MS"/>
              </a:rPr>
              <a:t>kompüter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err="1">
                <a:solidFill>
                  <a:srgbClr val="F79646"/>
                </a:solidFill>
                <a:latin typeface="Comic Sans MS"/>
                <a:cs typeface="Comic Sans MS"/>
              </a:rPr>
              <a:t>kon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 pa </a:t>
            </a:r>
            <a:r>
              <a:rPr lang="en-US" dirty="0" err="1">
                <a:solidFill>
                  <a:srgbClr val="F79646"/>
                </a:solidFill>
                <a:latin typeface="Comic Sans MS"/>
                <a:cs typeface="Comic Sans MS"/>
              </a:rPr>
              <a:t>ehekutá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 un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tarea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Ta </a:t>
            </a:r>
            <a:r>
              <a:rPr lang="en-US" dirty="0" err="1" smtClean="0">
                <a:latin typeface="Comic Sans MS"/>
                <a:cs typeface="Comic Sans MS"/>
              </a:rPr>
              <a:t>mes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kos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ku</a:t>
            </a:r>
            <a:r>
              <a:rPr lang="en-US" dirty="0" smtClean="0">
                <a:latin typeface="Comic Sans MS"/>
                <a:cs typeface="Comic Sans MS"/>
              </a:rPr>
              <a:t> un </a:t>
            </a:r>
            <a:r>
              <a:rPr lang="en-US" dirty="0" err="1" smtClean="0">
                <a:latin typeface="Comic Sans MS"/>
                <a:cs typeface="Comic Sans MS"/>
              </a:rPr>
              <a:t>reseta</a:t>
            </a:r>
            <a:r>
              <a:rPr lang="en-US" dirty="0" smtClean="0">
                <a:latin typeface="Comic Sans MS"/>
                <a:cs typeface="Comic Sans MS"/>
              </a:rPr>
              <a:t>: un set di </a:t>
            </a:r>
            <a:r>
              <a:rPr lang="en-US" dirty="0" err="1" smtClean="0">
                <a:latin typeface="Comic Sans MS"/>
                <a:cs typeface="Comic Sans MS"/>
              </a:rPr>
              <a:t>instrukshon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ku</a:t>
            </a:r>
            <a:r>
              <a:rPr lang="en-US" dirty="0" smtClean="0">
                <a:latin typeface="Comic Sans MS"/>
                <a:cs typeface="Comic Sans MS"/>
              </a:rPr>
              <a:t> ta </a:t>
            </a:r>
            <a:r>
              <a:rPr lang="en-US" dirty="0" err="1" smtClean="0">
                <a:latin typeface="Comic Sans MS"/>
                <a:cs typeface="Comic Sans MS"/>
              </a:rPr>
              <a:t>bisa</a:t>
            </a:r>
            <a:r>
              <a:rPr lang="en-US" dirty="0" smtClean="0">
                <a:latin typeface="Comic Sans MS"/>
                <a:cs typeface="Comic Sans MS"/>
              </a:rPr>
              <a:t> un </a:t>
            </a:r>
            <a:r>
              <a:rPr lang="en-US" dirty="0" err="1" smtClean="0">
                <a:latin typeface="Comic Sans MS"/>
                <a:cs typeface="Comic Sans MS"/>
              </a:rPr>
              <a:t>kòki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kon</a:t>
            </a:r>
            <a:r>
              <a:rPr lang="en-US" dirty="0" smtClean="0">
                <a:latin typeface="Comic Sans MS"/>
                <a:cs typeface="Comic Sans MS"/>
              </a:rPr>
              <a:t> pa </a:t>
            </a:r>
            <a:r>
              <a:rPr lang="en-US" dirty="0" err="1" smtClean="0">
                <a:latin typeface="Comic Sans MS"/>
                <a:cs typeface="Comic Sans MS"/>
              </a:rPr>
              <a:t>prepará</a:t>
            </a:r>
            <a:r>
              <a:rPr lang="en-US" dirty="0" smtClean="0">
                <a:latin typeface="Comic Sans MS"/>
                <a:cs typeface="Comic Sans MS"/>
              </a:rPr>
              <a:t> un </a:t>
            </a:r>
            <a:r>
              <a:rPr lang="en-US" dirty="0" err="1" smtClean="0">
                <a:latin typeface="Comic Sans MS"/>
                <a:cs typeface="Comic Sans MS"/>
              </a:rPr>
              <a:t>plato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36" y="5311775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Comic Sans MS"/>
                <a:cs typeface="Comic Sans MS"/>
              </a:rPr>
              <a:t>Ingrediente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 err="1" smtClean="0">
                <a:latin typeface="Comic Sans MS"/>
                <a:cs typeface="Comic Sans MS"/>
              </a:rPr>
              <a:t>Básiko</a:t>
            </a:r>
            <a:r>
              <a:rPr lang="en-US" sz="3600" dirty="0" smtClean="0">
                <a:latin typeface="Comic Sans MS"/>
                <a:cs typeface="Comic Sans MS"/>
              </a:rPr>
              <a:t> di un </a:t>
            </a:r>
            <a:r>
              <a:rPr lang="en-US" sz="3600" dirty="0" err="1" smtClean="0">
                <a:latin typeface="Comic Sans MS"/>
                <a:cs typeface="Comic Sans MS"/>
              </a:rPr>
              <a:t>proyekto</a:t>
            </a:r>
            <a:r>
              <a:rPr lang="en-US" sz="3600" dirty="0" smtClean="0">
                <a:latin typeface="Comic Sans MS"/>
                <a:cs typeface="Comic Sans MS"/>
              </a:rPr>
              <a:t> di Scratch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6790"/>
            <a:ext cx="8229600" cy="4029373"/>
          </a:xfrm>
        </p:spPr>
        <p:txBody>
          <a:bodyPr/>
          <a:lstStyle/>
          <a:p>
            <a:r>
              <a:rPr lang="en-US" dirty="0" err="1" smtClean="0">
                <a:latin typeface="Comic Sans MS"/>
                <a:cs typeface="Comic Sans MS"/>
              </a:rPr>
              <a:t>Proyekto</a:t>
            </a:r>
            <a:r>
              <a:rPr lang="en-US" dirty="0" smtClean="0">
                <a:latin typeface="Comic Sans MS"/>
                <a:cs typeface="Comic Sans MS"/>
              </a:rPr>
              <a:t> di Scratch ta </a:t>
            </a:r>
            <a:r>
              <a:rPr lang="en-US" dirty="0" err="1" smtClean="0">
                <a:latin typeface="Comic Sans MS"/>
                <a:cs typeface="Comic Sans MS"/>
              </a:rPr>
              <a:t>wordu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traha</a:t>
            </a:r>
            <a:r>
              <a:rPr lang="en-US" dirty="0" smtClean="0">
                <a:latin typeface="Comic Sans MS"/>
                <a:cs typeface="Comic Sans MS"/>
              </a:rPr>
              <a:t> door di un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stage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i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objehtonan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ku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jama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sprites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974" y="4005775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Stage </a:t>
            </a:r>
            <a:r>
              <a:rPr lang="en-US" dirty="0" err="1" smtClean="0">
                <a:latin typeface="Comic Sans MS"/>
                <a:cs typeface="Comic Sans MS"/>
              </a:rPr>
              <a:t>i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>
                <a:latin typeface="Comic Sans MS"/>
                <a:cs typeface="Comic Sans MS"/>
              </a:rPr>
              <a:t>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7312" cy="4525963"/>
          </a:xfrm>
        </p:spPr>
        <p:txBody>
          <a:bodyPr/>
          <a:lstStyle/>
          <a:p>
            <a:r>
              <a:rPr lang="en-US" sz="2800" dirty="0" smtClean="0">
                <a:latin typeface="Comic Sans MS"/>
                <a:cs typeface="Comic Sans MS"/>
              </a:rPr>
              <a:t>E </a:t>
            </a:r>
            <a:r>
              <a:rPr lang="en-US" sz="2800" dirty="0">
                <a:solidFill>
                  <a:srgbClr val="F79646"/>
                </a:solidFill>
                <a:latin typeface="Comic Sans MS"/>
                <a:cs typeface="Comic Sans MS"/>
              </a:rPr>
              <a:t>stage</a:t>
            </a:r>
            <a:r>
              <a:rPr lang="en-US" sz="2800" dirty="0">
                <a:latin typeface="Comic Sans MS"/>
                <a:cs typeface="Comic Sans MS"/>
              </a:rPr>
              <a:t> </a:t>
            </a:r>
            <a:r>
              <a:rPr lang="en-US" sz="2800" dirty="0" smtClean="0">
                <a:latin typeface="Comic Sans MS"/>
                <a:cs typeface="Comic Sans MS"/>
              </a:rPr>
              <a:t>ta </a:t>
            </a:r>
            <a:r>
              <a:rPr lang="en-US" sz="2800" dirty="0" err="1" smtClean="0">
                <a:latin typeface="Comic Sans MS"/>
                <a:cs typeface="Comic Sans MS"/>
              </a:rPr>
              <a:t>kaminda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ku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bo</a:t>
            </a:r>
            <a:r>
              <a:rPr lang="en-US" sz="2800" dirty="0" smtClean="0">
                <a:latin typeface="Comic Sans MS"/>
                <a:cs typeface="Comic Sans MS"/>
              </a:rPr>
              <a:t> ta </a:t>
            </a:r>
            <a:r>
              <a:rPr lang="en-US" sz="2800" dirty="0" err="1" smtClean="0">
                <a:latin typeface="Comic Sans MS"/>
                <a:cs typeface="Comic Sans MS"/>
              </a:rPr>
              <a:t>mira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bo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kuentanan</a:t>
            </a:r>
            <a:r>
              <a:rPr lang="en-US" sz="2800" dirty="0" smtClean="0">
                <a:latin typeface="Comic Sans MS"/>
                <a:cs typeface="Comic Sans MS"/>
              </a:rPr>
              <a:t>, </a:t>
            </a:r>
            <a:r>
              <a:rPr lang="en-US" sz="2800" dirty="0" err="1" smtClean="0">
                <a:latin typeface="Comic Sans MS"/>
                <a:cs typeface="Comic Sans MS"/>
              </a:rPr>
              <a:t>weganan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i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kaminda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animashonnan</a:t>
            </a:r>
            <a:r>
              <a:rPr lang="en-US" sz="2800" dirty="0" smtClean="0">
                <a:latin typeface="Comic Sans MS"/>
                <a:cs typeface="Comic Sans MS"/>
              </a:rPr>
              <a:t> ta </a:t>
            </a:r>
            <a:r>
              <a:rPr lang="en-US" sz="2800" dirty="0" err="1" smtClean="0">
                <a:latin typeface="Comic Sans MS"/>
                <a:cs typeface="Comic Sans MS"/>
              </a:rPr>
              <a:t>bira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bibu</a:t>
            </a:r>
            <a:r>
              <a:rPr lang="en-US" sz="2800" dirty="0" smtClean="0">
                <a:latin typeface="Comic Sans MS"/>
                <a:cs typeface="Comic Sans MS"/>
              </a:rPr>
              <a:t>.</a:t>
            </a:r>
            <a:r>
              <a:rPr lang="en-US" sz="2800" dirty="0" smtClean="0">
                <a:latin typeface="Comic Sans MS"/>
                <a:cs typeface="Comic Sans MS"/>
              </a:rPr>
              <a:t/>
            </a:r>
            <a:br>
              <a:rPr lang="en-US" sz="2800" dirty="0" smtClean="0">
                <a:latin typeface="Comic Sans MS"/>
                <a:cs typeface="Comic Sans MS"/>
              </a:rPr>
            </a:br>
            <a:endParaRPr lang="en-US" sz="2800" dirty="0" smtClean="0">
              <a:latin typeface="Comic Sans MS"/>
              <a:cs typeface="Comic Sans MS"/>
            </a:endParaRPr>
          </a:p>
          <a:p>
            <a:r>
              <a:rPr lang="en-US" sz="2800" dirty="0" smtClean="0">
                <a:solidFill>
                  <a:srgbClr val="F79646"/>
                </a:solidFill>
                <a:latin typeface="Comic Sans MS"/>
                <a:cs typeface="Comic Sans MS"/>
              </a:rPr>
              <a:t>Sprites</a:t>
            </a:r>
            <a:r>
              <a:rPr lang="en-US" sz="2800" dirty="0" smtClean="0">
                <a:latin typeface="Comic Sans MS"/>
                <a:cs typeface="Comic Sans MS"/>
              </a:rPr>
              <a:t> ta move I </a:t>
            </a:r>
            <a:r>
              <a:rPr lang="en-US" sz="2800" dirty="0" err="1" smtClean="0">
                <a:latin typeface="Comic Sans MS"/>
                <a:cs typeface="Comic Sans MS"/>
              </a:rPr>
              <a:t>interaktuá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ku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otro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en-US" sz="2800" dirty="0" err="1" smtClean="0">
                <a:latin typeface="Comic Sans MS"/>
                <a:cs typeface="Comic Sans MS"/>
              </a:rPr>
              <a:t>riba</a:t>
            </a:r>
            <a:r>
              <a:rPr lang="en-US" sz="2800" dirty="0" smtClean="0">
                <a:latin typeface="Comic Sans MS"/>
                <a:cs typeface="Comic Sans MS"/>
              </a:rPr>
              <a:t> un </a:t>
            </a:r>
            <a:r>
              <a:rPr lang="en-US" sz="2800" dirty="0" smtClean="0">
                <a:solidFill>
                  <a:srgbClr val="F79646"/>
                </a:solidFill>
                <a:latin typeface="Comic Sans MS"/>
                <a:cs typeface="Comic Sans MS"/>
              </a:rPr>
              <a:t>stage</a:t>
            </a:r>
            <a:r>
              <a:rPr lang="en-US" sz="2800" dirty="0" smtClean="0">
                <a:latin typeface="Comic Sans MS"/>
                <a:cs typeface="Comic Sans MS"/>
              </a:rPr>
              <a:t>.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795705"/>
              </p:ext>
            </p:extLst>
          </p:nvPr>
        </p:nvGraphicFramePr>
        <p:xfrm>
          <a:off x="4724400" y="1840968"/>
          <a:ext cx="4114800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PhotoImpact" r:id="rId3" imgW="4553721" imgH="4133096" progId="PI3.Image">
                  <p:embed/>
                </p:oleObj>
              </mc:Choice>
              <mc:Fallback>
                <p:oleObj name="PhotoImpact" r:id="rId3" imgW="4553721" imgH="4133096" progId="PI3.Im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40968"/>
                        <a:ext cx="4114800" cy="373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3124200" y="5036820"/>
            <a:ext cx="2194560" cy="708660"/>
          </a:xfrm>
          <a:prstGeom prst="line">
            <a:avLst/>
          </a:prstGeom>
          <a:ln w="57150" cmpd="sng">
            <a:solidFill>
              <a:srgbClr val="F7964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729740" y="3822150"/>
            <a:ext cx="4643805" cy="982496"/>
          </a:xfrm>
          <a:prstGeom prst="line">
            <a:avLst/>
          </a:prstGeom>
          <a:ln w="57150" cmpd="sng"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Stage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Bo </a:t>
            </a:r>
            <a:r>
              <a:rPr lang="en-US" dirty="0" err="1" smtClean="0">
                <a:latin typeface="Comic Sans MS"/>
                <a:cs typeface="Comic Sans MS"/>
              </a:rPr>
              <a:t>por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skohe</a:t>
            </a:r>
            <a:r>
              <a:rPr lang="en-US" dirty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of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View Mode </a:t>
            </a:r>
            <a:r>
              <a:rPr lang="en-US" dirty="0" smtClean="0">
                <a:latin typeface="Comic Sans MS"/>
                <a:cs typeface="Comic Sans MS"/>
              </a:rPr>
              <a:t>(Stage </a:t>
            </a:r>
            <a:r>
              <a:rPr lang="en-US" dirty="0" err="1" smtClean="0">
                <a:latin typeface="Comic Sans MS"/>
                <a:cs typeface="Comic Sans MS"/>
              </a:rPr>
              <a:t>chikitu</a:t>
            </a:r>
            <a:r>
              <a:rPr lang="en-US" dirty="0" smtClean="0">
                <a:latin typeface="Comic Sans MS"/>
                <a:cs typeface="Comic Sans MS"/>
              </a:rPr>
              <a:t> of stage </a:t>
            </a:r>
            <a:r>
              <a:rPr lang="en-US" dirty="0" err="1" smtClean="0">
                <a:latin typeface="Comic Sans MS"/>
                <a:cs typeface="Comic Sans MS"/>
              </a:rPr>
              <a:t>grandi</a:t>
            </a:r>
            <a:r>
              <a:rPr lang="en-US" dirty="0" smtClean="0">
                <a:latin typeface="Comic Sans MS"/>
                <a:cs typeface="Comic Sans MS"/>
              </a:rPr>
              <a:t>) of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Presentation Mode </a:t>
            </a:r>
            <a:r>
              <a:rPr lang="en-US" dirty="0" smtClean="0">
                <a:latin typeface="Comic Sans MS"/>
                <a:cs typeface="Comic Sans MS"/>
              </a:rPr>
              <a:t>pa </a:t>
            </a:r>
            <a:r>
              <a:rPr lang="en-US" dirty="0" err="1" smtClean="0">
                <a:latin typeface="Comic Sans MS"/>
                <a:cs typeface="Comic Sans MS"/>
              </a:rPr>
              <a:t>mustra</a:t>
            </a:r>
            <a:r>
              <a:rPr lang="en-US" dirty="0" smtClean="0">
                <a:latin typeface="Comic Sans MS"/>
                <a:cs typeface="Comic Sans MS"/>
              </a:rPr>
              <a:t> e stage</a:t>
            </a: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476940"/>
              </p:ext>
            </p:extLst>
          </p:nvPr>
        </p:nvGraphicFramePr>
        <p:xfrm>
          <a:off x="3095226" y="3138941"/>
          <a:ext cx="3457974" cy="321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Bitmap Image" r:id="rId3" imgW="4657143" imgH="4334480" progId="Paint.Picture">
                  <p:embed/>
                </p:oleObj>
              </mc:Choice>
              <mc:Fallback>
                <p:oleObj name="Bitmap Image" r:id="rId3" imgW="4657143" imgH="433448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226" y="3138941"/>
                        <a:ext cx="3457974" cy="3217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ame 7"/>
          <p:cNvSpPr/>
          <p:nvPr/>
        </p:nvSpPr>
        <p:spPr>
          <a:xfrm>
            <a:off x="5822449" y="3031359"/>
            <a:ext cx="874565" cy="395394"/>
          </a:xfrm>
          <a:prstGeom prst="frame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cat1-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33" y="2798710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8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Sprites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Bo </a:t>
            </a:r>
            <a:r>
              <a:rPr lang="en-US" dirty="0" err="1" smtClean="0">
                <a:latin typeface="Comic Sans MS"/>
                <a:cs typeface="Comic Sans MS"/>
              </a:rPr>
              <a:t>por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krea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S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pritenan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nobo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i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hanja</a:t>
            </a:r>
            <a:r>
              <a:rPr lang="en-US" dirty="0" smtClean="0">
                <a:latin typeface="Comic Sans MS"/>
                <a:cs typeface="Comic Sans MS"/>
              </a:rPr>
              <a:t> e </a:t>
            </a:r>
            <a:r>
              <a:rPr lang="en-US" dirty="0" err="1" smtClean="0">
                <a:latin typeface="Comic Sans MS"/>
                <a:cs typeface="Comic Sans MS"/>
              </a:rPr>
              <a:t>spritenan</a:t>
            </a:r>
            <a:r>
              <a:rPr lang="en-US" dirty="0" smtClean="0">
                <a:latin typeface="Comic Sans MS"/>
                <a:cs typeface="Comic Sans MS"/>
              </a:rPr>
              <a:t> for di e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Lista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di Sprite</a:t>
            </a:r>
            <a:endParaRPr lang="en-US" dirty="0">
              <a:solidFill>
                <a:srgbClr val="F79646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40" y="3044098"/>
            <a:ext cx="4474760" cy="302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420843"/>
              </p:ext>
            </p:extLst>
          </p:nvPr>
        </p:nvGraphicFramePr>
        <p:xfrm>
          <a:off x="3522222" y="2784562"/>
          <a:ext cx="5488428" cy="2004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Bitmap Image" r:id="rId4" imgW="4590476" imgH="1676634" progId="Paint.Picture">
                  <p:embed/>
                </p:oleObj>
              </mc:Choice>
              <mc:Fallback>
                <p:oleObj name="Bitmap Image" r:id="rId4" imgW="4590476" imgH="167663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222" y="2784562"/>
                        <a:ext cx="5488428" cy="2004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971452" y="5005568"/>
            <a:ext cx="2210147" cy="973991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cat1-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97" y="500246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Sprite Info </a:t>
            </a:r>
            <a:r>
              <a:rPr lang="en-US" dirty="0" err="1" smtClean="0">
                <a:latin typeface="Comic Sans MS"/>
                <a:cs typeface="Comic Sans MS"/>
              </a:rPr>
              <a:t>Aktual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364" y="1439727"/>
            <a:ext cx="7663436" cy="4525963"/>
          </a:xfrm>
        </p:spPr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Bo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por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latin typeface="Comic Sans MS"/>
                <a:cs typeface="Comic Sans MS"/>
              </a:rPr>
              <a:t>hanja</a:t>
            </a:r>
            <a:r>
              <a:rPr lang="en-US" dirty="0" smtClean="0">
                <a:latin typeface="Comic Sans MS"/>
                <a:cs typeface="Comic Sans MS"/>
              </a:rPr>
              <a:t> e sprite </a:t>
            </a:r>
            <a:r>
              <a:rPr lang="en-US" dirty="0" err="1" smtClean="0">
                <a:latin typeface="Comic Sans MS"/>
                <a:cs typeface="Comic Sans MS"/>
              </a:rPr>
              <a:t>su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nomber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posishon</a:t>
            </a:r>
            <a:r>
              <a:rPr lang="en-US" dirty="0">
                <a:latin typeface="Comic Sans MS"/>
                <a:cs typeface="Comic Sans MS"/>
              </a:rPr>
              <a:t>,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direkshon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lock state</a:t>
            </a:r>
            <a:r>
              <a:rPr lang="en-US" dirty="0">
                <a:latin typeface="Comic Sans MS"/>
                <a:cs typeface="Comic Sans MS"/>
              </a:rPr>
              <a:t>,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kolor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di pen </a:t>
            </a:r>
            <a:r>
              <a:rPr lang="en-US" dirty="0" err="1" smtClean="0">
                <a:latin typeface="Comic Sans MS"/>
                <a:cs typeface="Comic Sans MS"/>
              </a:rPr>
              <a:t>i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estilo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di </a:t>
            </a:r>
            <a:r>
              <a:rPr lang="en-US" dirty="0" err="1" smtClean="0">
                <a:solidFill>
                  <a:srgbClr val="F79646"/>
                </a:solidFill>
                <a:latin typeface="Comic Sans MS"/>
                <a:cs typeface="Comic Sans MS"/>
              </a:rPr>
              <a:t>rotashon</a:t>
            </a:r>
            <a:endParaRPr lang="en-US" dirty="0">
              <a:solidFill>
                <a:srgbClr val="F79646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94831"/>
            <a:ext cx="4876800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996048"/>
              </p:ext>
            </p:extLst>
          </p:nvPr>
        </p:nvGraphicFramePr>
        <p:xfrm>
          <a:off x="3381903" y="2952622"/>
          <a:ext cx="547687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Bitmap Image" r:id="rId4" imgW="3180952" imgH="895238" progId="Paint.Picture">
                  <p:embed/>
                </p:oleObj>
              </mc:Choice>
              <mc:Fallback>
                <p:oleObj name="Bitmap Image" r:id="rId4" imgW="3180952" imgH="8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903" y="2952622"/>
                        <a:ext cx="547687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134332" y="3316498"/>
            <a:ext cx="1639846" cy="579462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cat1-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2" y="1908047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390</Words>
  <Application>Microsoft Office PowerPoint</Application>
  <PresentationFormat>On-screen Show (4:3)</PresentationFormat>
  <Paragraphs>59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新細明體</vt:lpstr>
      <vt:lpstr>Arial</vt:lpstr>
      <vt:lpstr>Calibri</vt:lpstr>
      <vt:lpstr>Comic Sans MS</vt:lpstr>
      <vt:lpstr>Office Theme</vt:lpstr>
      <vt:lpstr>PhotoImpact</vt:lpstr>
      <vt:lpstr>Bitmap Image</vt:lpstr>
      <vt:lpstr>Introdukshon den</vt:lpstr>
      <vt:lpstr>Sobre </vt:lpstr>
      <vt:lpstr>Sobre </vt:lpstr>
      <vt:lpstr>Kiko ta programshon?</vt:lpstr>
      <vt:lpstr>Ingrediente Básiko di un proyekto di Scratch</vt:lpstr>
      <vt:lpstr>Stage i sprites</vt:lpstr>
      <vt:lpstr>Stage</vt:lpstr>
      <vt:lpstr>Sprites</vt:lpstr>
      <vt:lpstr>Sprite Info Aktual</vt:lpstr>
      <vt:lpstr>Toolbar</vt:lpstr>
      <vt:lpstr>Trahe</vt:lpstr>
      <vt:lpstr>Trahenan</vt:lpstr>
      <vt:lpstr>Paleta di Blòki  i Area di Scriptnan</vt:lpstr>
      <vt:lpstr>Start i Stop bo Programa</vt:lpstr>
      <vt:lpstr>Scratch web</vt:lpstr>
      <vt:lpstr>Purba bo Promé Proyekto di Project!</vt:lpstr>
    </vt:vector>
  </TitlesOfParts>
  <Manager/>
  <Company>www.devoxx4kids.org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in Scratch</dc:subject>
  <dc:creator>Daniel De Luca;Urso Wieske</dc:creator>
  <cp:keywords>Devox4Kids Scratch</cp:keywords>
  <dc:description>This document has been translated and adapted based on the Devoxx4Kids Introduction-to-Scratch  document in order to reflect the regional aspects of the children who are being introduced to Scratch.
This document gives a brief introduction what is Scratch. This document get can be used to explain to children and their parents what programming in Scratch means.</dc:description>
  <cp:lastModifiedBy>Urso Wieske</cp:lastModifiedBy>
  <cp:revision>36</cp:revision>
  <dcterms:created xsi:type="dcterms:W3CDTF">2012-11-17T11:43:16Z</dcterms:created>
  <dcterms:modified xsi:type="dcterms:W3CDTF">2015-02-07T14:59:08Z</dcterms:modified>
  <cp:category>Programming Scratch</cp:category>
  <cp:contentStatus>Draft</cp:contentStatus>
</cp:coreProperties>
</file>