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8" r:id="rId2"/>
    <p:sldId id="263" r:id="rId3"/>
    <p:sldId id="257" r:id="rId4"/>
    <p:sldId id="258" r:id="rId5"/>
    <p:sldId id="261" r:id="rId6"/>
    <p:sldId id="280" r:id="rId7"/>
    <p:sldId id="266" r:id="rId8"/>
    <p:sldId id="278" r:id="rId9"/>
    <p:sldId id="281" r:id="rId10"/>
    <p:sldId id="269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50" autoAdjust="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27A0B-E151-4927-BB4A-D151238659E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B3799-8E15-4934-911B-39CFDB96D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5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B3799-8E15-4934-911B-39CFDB96DC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57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 sure to make it clear how you get data into the database  before doing to much explanation of the database itself!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B3799-8E15-4934-911B-39CFDB96DC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30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Clarify the events to add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B3799-8E15-4934-911B-39CFDB96DC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04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make point that the first time you work with it I will help you!!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B3799-8E15-4934-911B-39CFDB96DC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8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6244-8B50-486B-BA43-B1E4F95BA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7B27B-0E2E-4A4E-862D-4478723E4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A3B30-69E2-4498-9025-CC9FA47F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71A4-A92E-4CF3-9961-F8DAD2D200E6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A50C1-CEC5-452E-AA58-39838EFA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F238C-8CA1-4C7E-BE23-878C155C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C8F6-19DE-46C6-A26C-A021CEC4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7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774E3-3AF1-4882-9E2D-E8A3E636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85887-EC6D-447D-A7F4-5159816DB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63829-F10F-4B83-8F2B-D463F577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71A4-A92E-4CF3-9961-F8DAD2D200E6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830B3-5EDA-4CB6-AE47-B18A62EE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AD66F-46F8-4569-A39F-E3F07EA3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C8F6-19DE-46C6-A26C-A021CEC4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0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0E7197-CF38-49A6-89B0-B12259D043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EE55E-FC85-437E-9481-89C0BB80E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6888F-444C-493E-BAF2-B8F0F67EF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71A4-A92E-4CF3-9961-F8DAD2D200E6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C03F-12B0-43E3-BFA3-B9BED3DF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E5358-426C-4492-B116-85035999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C8F6-19DE-46C6-A26C-A021CEC4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6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D6A0-ED81-4248-947B-37669EF7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00EEE-1679-4AAF-A9A9-2BA7B647C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2DCB4-4C0D-4BBF-9764-9061ED33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71A4-A92E-4CF3-9961-F8DAD2D200E6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2F18D-1572-4BD0-89A0-155C85F0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5BB6A-7E9C-43BF-801D-224B5717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C8F6-19DE-46C6-A26C-A021CEC4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1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7BF4-5E20-4785-BFE3-074A6B65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5E4B9-3DD6-4A8C-942B-42F410EFC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4839D-741D-49CE-A1C6-C98CA1F1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71A4-A92E-4CF3-9961-F8DAD2D200E6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1EA77-C6C3-4F0F-901A-565DA931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1BAD8-35E1-4B08-B519-66B64731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C8F6-19DE-46C6-A26C-A021CEC4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FDBD-EB21-4ECF-9F5A-457456CCA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42C1F-CF46-433D-8A71-5E5D53F30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7208A-90CA-46F3-8E2C-4FB483798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390B3-3AEB-4C7D-856C-49F27086B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71A4-A92E-4CF3-9961-F8DAD2D200E6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9C57B-811F-4F53-99AE-26B97BDF5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6E0EE-A4B7-40D6-A2C1-79B160B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C8F6-19DE-46C6-A26C-A021CEC4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5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41C2-575B-4C77-86C5-AF9F121BB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CC44A-9172-4162-8CB9-E415ECB13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3144B-0D76-43B2-8162-76C2F3FED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32405-AB92-4784-B3CA-21ADB5DDA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7DEFE-96E1-42F1-AD6B-F971F82A7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77C842-A094-4791-B04C-DD10689C2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71A4-A92E-4CF3-9961-F8DAD2D200E6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50C3B4-477E-4B43-9132-AB0D793DC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46C0A-3F0C-4643-B22D-016E2B662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C8F6-19DE-46C6-A26C-A021CEC4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8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9030-93CC-4ACE-9593-664780782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5FD90-D490-41C0-86C3-06C5BFD6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71A4-A92E-4CF3-9961-F8DAD2D200E6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50673-5C04-43AD-9C87-595DEF6D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34558C-F1F2-411C-897B-0F64F239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C8F6-19DE-46C6-A26C-A021CEC4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0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32DC71-9BFC-4807-BA6C-D4ECDD5F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71A4-A92E-4CF3-9961-F8DAD2D200E6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24D7B-1060-43BF-A63A-93F93B71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DA126-27D0-411C-8842-CEF48421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C8F6-19DE-46C6-A26C-A021CEC4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8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D5F7-03D2-4FB2-B26E-9CD7F2A95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A8E43-E58F-49B8-82B0-983254935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80B0D-8F87-4283-8251-B971B2345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F379E-AC89-4CDE-B6BE-7985C591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71A4-A92E-4CF3-9961-F8DAD2D200E6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CCE0D-D7C6-4F82-A7BD-18631446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A0571-0293-428B-BC8B-9CB5805C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C8F6-19DE-46C6-A26C-A021CEC4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7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F0636-B61A-4A8E-A65F-FFD17902F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C2407-02B2-433E-90CF-8936700A9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3EDAD-6A57-43A7-990A-25BEFDD28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7591C-92B0-4490-A6D9-ACDA3D1E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71A4-A92E-4CF3-9961-F8DAD2D200E6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90AD0-DDD5-4FBE-BE22-B2B0F0E3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94999-0231-44F1-B5C9-214BD11C7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C8F6-19DE-46C6-A26C-A021CEC4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0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808DD4-FB66-431A-9406-75AC6B970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CD713-1242-43E6-950D-45297B9B6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7BC55-C59F-4485-9693-903C993FE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371A4-A92E-4CF3-9961-F8DAD2D200E6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2A64E-E8C3-47EA-AB89-6F0C260FD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64937-1F56-4E76-92E4-FBEE76ED1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6C8F6-19DE-46C6-A26C-A021CEC45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6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drive/u/0/folders/1HHfxw2NKOeJUl1oyfWgMPt5B6HwsI9r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oremargot/AutoSaltDilution" TargetMode="External"/><Relationship Id="rId5" Type="http://schemas.openxmlformats.org/officeDocument/2006/relationships/hyperlink" Target="https://goose.hakai.org/chrl-asd/login.php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ucid.app/lucidchart/dd04f380-a2b2-48aa-99a2-f0eb45f6dd36/edit?page=0_0#?folder_id=home&amp;browser=ic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goose.hakai.org/chrl-asd/login.ph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ostgresqltutorial.com/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oremargot/AutoSaltDilutio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E5DFC90-DEE8-44C3-983C-5CEC64788B1C}"/>
              </a:ext>
            </a:extLst>
          </p:cNvPr>
          <p:cNvGrpSpPr/>
          <p:nvPr/>
        </p:nvGrpSpPr>
        <p:grpSpPr>
          <a:xfrm>
            <a:off x="-578339" y="0"/>
            <a:ext cx="12878556" cy="6858000"/>
            <a:chOff x="-578339" y="0"/>
            <a:chExt cx="12878556" cy="6858000"/>
          </a:xfrm>
          <a:noFill/>
        </p:grpSpPr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FACA110E-1827-480D-A211-C5853588C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6145" y="1722271"/>
              <a:ext cx="5964072" cy="5135729"/>
            </a:xfrm>
            <a:prstGeom prst="rect">
              <a:avLst/>
            </a:prstGeom>
            <a:grpFill/>
          </p:spPr>
        </p:pic>
        <p:pic>
          <p:nvPicPr>
            <p:cNvPr id="1026" name="Picture 2" descr="See the source image">
              <a:extLst>
                <a:ext uri="{FF2B5EF4-FFF2-40B4-BE49-F238E27FC236}">
                  <a16:creationId xmlns:a16="http://schemas.microsoft.com/office/drawing/2014/main" id="{7CE87DCE-1D64-4A11-ABC9-3D8A21655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78339" y="0"/>
              <a:ext cx="3976687" cy="6858000"/>
            </a:xfrm>
            <a:prstGeom prst="rect">
              <a:avLst/>
            </a:prstGeom>
            <a:grpFill/>
          </p:spPr>
        </p:pic>
        <p:pic>
          <p:nvPicPr>
            <p:cNvPr id="1028" name="Picture 4" descr="See the source image">
              <a:extLst>
                <a:ext uri="{FF2B5EF4-FFF2-40B4-BE49-F238E27FC236}">
                  <a16:creationId xmlns:a16="http://schemas.microsoft.com/office/drawing/2014/main" id="{054E6A92-47E0-4548-8324-F9B14B4FDF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678" y="2152073"/>
              <a:ext cx="2728784" cy="4705927"/>
            </a:xfrm>
            <a:prstGeom prst="rect">
              <a:avLst/>
            </a:prstGeom>
            <a:grpFill/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48478C-8C30-437B-8F1A-6D5FC8DB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173" y="308695"/>
            <a:ext cx="8767619" cy="1692275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Introduction to Working with the Autosalt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F66CD-710D-4850-BC02-C09FBD01C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5125" y="2527595"/>
            <a:ext cx="2962040" cy="9914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Margot Vore, MSc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June 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DBB98D-E23F-41C2-9AB7-E0AE18E2D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981" y="4775860"/>
            <a:ext cx="1487905" cy="1487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201EF2-8F24-4377-B28E-ACF14505B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4569" y="4857030"/>
            <a:ext cx="2651126" cy="1325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A77B71-B36B-4AEB-B2F5-97DAF62018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048" y="4953073"/>
            <a:ext cx="35242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61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BD8467D-2539-482B-82C6-6813A6E3DCF9}"/>
              </a:ext>
            </a:extLst>
          </p:cNvPr>
          <p:cNvSpPr/>
          <p:nvPr/>
        </p:nvSpPr>
        <p:spPr>
          <a:xfrm>
            <a:off x="0" y="0"/>
            <a:ext cx="12192000" cy="7548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See the source image">
            <a:extLst>
              <a:ext uri="{FF2B5EF4-FFF2-40B4-BE49-F238E27FC236}">
                <a16:creationId xmlns:a16="http://schemas.microsoft.com/office/drawing/2014/main" id="{05D010A9-DA42-4D6A-986E-FFF11E28A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145" y="1722271"/>
            <a:ext cx="5964072" cy="513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557C4CE7-D030-4945-AB77-3F0F911C3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8339" y="0"/>
            <a:ext cx="39766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ee the source image">
            <a:extLst>
              <a:ext uri="{FF2B5EF4-FFF2-40B4-BE49-F238E27FC236}">
                <a16:creationId xmlns:a16="http://schemas.microsoft.com/office/drawing/2014/main" id="{602C0980-8729-4AB5-B0CB-716BE3C32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678" y="2152073"/>
            <a:ext cx="2728784" cy="470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761A2F3-44C0-43F0-BA6E-E43107011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034" y="132657"/>
            <a:ext cx="7497932" cy="489527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New Google Drive Folder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B56C1C-378B-4627-89D2-42F096C32116}"/>
              </a:ext>
            </a:extLst>
          </p:cNvPr>
          <p:cNvSpPr txBox="1"/>
          <p:nvPr/>
        </p:nvSpPr>
        <p:spPr>
          <a:xfrm>
            <a:off x="2219304" y="838990"/>
            <a:ext cx="8233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https://drive.google.com/drive/u/0/folders/1HHfxw2NKOeJUl1oyfWgMPt5B6HwsI9rE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121D37-7B11-4AFA-BB00-0CD90588CEF2}"/>
              </a:ext>
            </a:extLst>
          </p:cNvPr>
          <p:cNvSpPr txBox="1"/>
          <p:nvPr/>
        </p:nvSpPr>
        <p:spPr>
          <a:xfrm>
            <a:off x="3684994" y="1722271"/>
            <a:ext cx="45117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KEEP IT CLEAN! The last folder got very overwhelming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Lots of database links that connect to files in the google folder so be careful of deleting files (may cause broken links)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 not change folder structure or else code may no longer run </a:t>
            </a:r>
          </a:p>
        </p:txBody>
      </p:sp>
    </p:spTree>
    <p:extLst>
      <p:ext uri="{BB962C8B-B14F-4D97-AF65-F5344CB8AC3E}">
        <p14:creationId xmlns:p14="http://schemas.microsoft.com/office/powerpoint/2010/main" val="276191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92B2B4-617A-410C-BA9C-7CC3957D6FF7}"/>
              </a:ext>
            </a:extLst>
          </p:cNvPr>
          <p:cNvSpPr/>
          <p:nvPr/>
        </p:nvSpPr>
        <p:spPr>
          <a:xfrm>
            <a:off x="0" y="-47134"/>
            <a:ext cx="12192000" cy="75484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Next Steps</a:t>
            </a:r>
          </a:p>
        </p:txBody>
      </p:sp>
      <p:pic>
        <p:nvPicPr>
          <p:cNvPr id="4" name="Picture 6" descr="See the source image">
            <a:extLst>
              <a:ext uri="{FF2B5EF4-FFF2-40B4-BE49-F238E27FC236}">
                <a16:creationId xmlns:a16="http://schemas.microsoft.com/office/drawing/2014/main" id="{3CC96DAB-F3CF-4E96-A5F8-D2DFCE921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145" y="1722271"/>
            <a:ext cx="5964072" cy="513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B1F34942-0428-42C2-9D1E-9E563C428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8339" y="0"/>
            <a:ext cx="39766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See the source image">
            <a:extLst>
              <a:ext uri="{FF2B5EF4-FFF2-40B4-BE49-F238E27FC236}">
                <a16:creationId xmlns:a16="http://schemas.microsoft.com/office/drawing/2014/main" id="{E6849644-3AB6-4F6F-9BC0-EFF9B61D4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678" y="2152073"/>
            <a:ext cx="2728784" cy="470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894C02F-EE6E-4A74-A406-32A62B5B95FF}"/>
              </a:ext>
            </a:extLst>
          </p:cNvPr>
          <p:cNvGrpSpPr/>
          <p:nvPr/>
        </p:nvGrpSpPr>
        <p:grpSpPr>
          <a:xfrm>
            <a:off x="678731" y="1067107"/>
            <a:ext cx="10903245" cy="5512758"/>
            <a:chOff x="1074316" y="879859"/>
            <a:chExt cx="9507241" cy="588231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B432673-142B-4EF6-9A4D-2DA87DAA8357}"/>
                </a:ext>
              </a:extLst>
            </p:cNvPr>
            <p:cNvSpPr/>
            <p:nvPr/>
          </p:nvSpPr>
          <p:spPr>
            <a:xfrm>
              <a:off x="1074316" y="879859"/>
              <a:ext cx="9494447" cy="560614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DBC7876-1E7A-4805-AF4E-0D2A6AC08B86}"/>
                </a:ext>
              </a:extLst>
            </p:cNvPr>
            <p:cNvSpPr txBox="1"/>
            <p:nvPr/>
          </p:nvSpPr>
          <p:spPr>
            <a:xfrm>
              <a:off x="1218627" y="1244905"/>
              <a:ext cx="9362930" cy="5517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Work with the code and workflow to see what needs to be changed and updated!</a:t>
              </a:r>
            </a:p>
            <a:p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Questions:</a:t>
              </a:r>
            </a:p>
            <a:p>
              <a:pPr marL="342900" indent="-342900">
                <a:buAutoNum type="arabicPeriod"/>
              </a:pPr>
              <a:r>
                <a:rPr lang="en-US" sz="2400" dirty="0">
                  <a:solidFill>
                    <a:schemeClr val="bg1"/>
                  </a:solidFill>
                </a:rPr>
                <a:t>Is there any important components you would like to see added to the database or workflow?</a:t>
              </a:r>
            </a:p>
            <a:p>
              <a:pPr marL="857250" lvl="1" indent="-400050">
                <a:buFont typeface="+mj-lt"/>
                <a:buAutoNum type="romanLcPeriod"/>
              </a:pPr>
              <a:r>
                <a:rPr lang="en-US" sz="2400" dirty="0">
                  <a:solidFill>
                    <a:schemeClr val="bg1"/>
                  </a:solidFill>
                </a:rPr>
                <a:t> field work notes?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400" dirty="0">
                  <a:solidFill>
                    <a:schemeClr val="bg1"/>
                  </a:solidFill>
                </a:rPr>
                <a:t>How does the code work? Are there any other scripts that would be useful to have in the GitHub page?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400" dirty="0">
                  <a:solidFill>
                    <a:schemeClr val="bg1"/>
                  </a:solidFill>
                </a:rPr>
                <a:t>Is the workflow smooth?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400" dirty="0">
                  <a:solidFill>
                    <a:schemeClr val="bg1"/>
                  </a:solidFill>
                </a:rPr>
                <a:t>Does the website work well for your needs? </a:t>
              </a:r>
            </a:p>
            <a:p>
              <a:endParaRPr lang="en-US" sz="24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2400" b="1" u="sng" dirty="0">
                  <a:solidFill>
                    <a:schemeClr val="bg1"/>
                  </a:solidFill>
                </a:rPr>
                <a:t>I want to walk through with people individually or in small groups how to do certain tasks within the new workflow!!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624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See the source image">
            <a:extLst>
              <a:ext uri="{FF2B5EF4-FFF2-40B4-BE49-F238E27FC236}">
                <a16:creationId xmlns:a16="http://schemas.microsoft.com/office/drawing/2014/main" id="{CFC80AF8-6F56-42BA-978E-9B94833F4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145" y="1722271"/>
            <a:ext cx="5964072" cy="513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See the source image">
            <a:extLst>
              <a:ext uri="{FF2B5EF4-FFF2-40B4-BE49-F238E27FC236}">
                <a16:creationId xmlns:a16="http://schemas.microsoft.com/office/drawing/2014/main" id="{65F07A7D-2A69-450B-A9A0-C5017ED76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8339" y="0"/>
            <a:ext cx="39766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See the source image">
            <a:extLst>
              <a:ext uri="{FF2B5EF4-FFF2-40B4-BE49-F238E27FC236}">
                <a16:creationId xmlns:a16="http://schemas.microsoft.com/office/drawing/2014/main" id="{E723F4DC-8C5F-4D17-BC73-05ED74D5B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678" y="2152073"/>
            <a:ext cx="2728784" cy="470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D2B37A8-BFA4-4689-BE21-9B82746125F5}"/>
              </a:ext>
            </a:extLst>
          </p:cNvPr>
          <p:cNvGrpSpPr/>
          <p:nvPr/>
        </p:nvGrpSpPr>
        <p:grpSpPr>
          <a:xfrm>
            <a:off x="485990" y="1531631"/>
            <a:ext cx="3215045" cy="3003424"/>
            <a:chOff x="-1922061" y="-3115751"/>
            <a:chExt cx="3215045" cy="300342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6B53850-EA66-4959-AD3B-FF8942FBA4C5}"/>
                </a:ext>
              </a:extLst>
            </p:cNvPr>
            <p:cNvSpPr/>
            <p:nvPr/>
          </p:nvSpPr>
          <p:spPr>
            <a:xfrm>
              <a:off x="-1922061" y="-3115751"/>
              <a:ext cx="3215045" cy="3003424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Relational Database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Login (hakai.org)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chemeClr val="bg1"/>
                  </a:solidFill>
                </a:rPr>
                <a:t>Summary of data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chemeClr val="bg1"/>
                  </a:solidFill>
                </a:rPr>
                <a:t>Record of sensors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chemeClr val="bg1"/>
                  </a:solidFill>
                </a:rPr>
                <a:t>Record of barrel fills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chemeClr val="bg1"/>
                  </a:solidFill>
                </a:rPr>
                <a:t>Records of Rating Curves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99D555-4C48-4AD2-8BF2-78981E475269}"/>
                </a:ext>
              </a:extLst>
            </p:cNvPr>
            <p:cNvSpPr txBox="1"/>
            <p:nvPr/>
          </p:nvSpPr>
          <p:spPr>
            <a:xfrm>
              <a:off x="-406904" y="-1613736"/>
              <a:ext cx="1847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46B014-5E75-485A-957F-282DD7CF7C8C}"/>
              </a:ext>
            </a:extLst>
          </p:cNvPr>
          <p:cNvSpPr/>
          <p:nvPr/>
        </p:nvSpPr>
        <p:spPr>
          <a:xfrm>
            <a:off x="8296001" y="1467596"/>
            <a:ext cx="2986629" cy="306745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GitHub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https://github.com/voremargot/AutoSaltDilution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Code for common tasks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Database website info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E9C844-A4A9-430D-A132-31228E143D69}"/>
              </a:ext>
            </a:extLst>
          </p:cNvPr>
          <p:cNvSpPr/>
          <p:nvPr/>
        </p:nvSpPr>
        <p:spPr>
          <a:xfrm>
            <a:off x="4420991" y="1480870"/>
            <a:ext cx="3155054" cy="300342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Google Drive folder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Privately shared folder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(run by </a:t>
            </a:r>
            <a:r>
              <a:rPr lang="en-US" sz="1600" dirty="0" err="1">
                <a:solidFill>
                  <a:schemeClr val="tx1"/>
                </a:solidFill>
              </a:rPr>
              <a:t>chrl</a:t>
            </a:r>
            <a:r>
              <a:rPr lang="en-US" sz="1600" dirty="0">
                <a:solidFill>
                  <a:schemeClr val="tx1"/>
                </a:solidFill>
              </a:rPr>
              <a:t> group)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Field Sheets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Blank forms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Rating Curve documents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Discharge Salt curves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7B1D68-A144-423B-A6D5-EE8158E4C563}"/>
              </a:ext>
            </a:extLst>
          </p:cNvPr>
          <p:cNvSpPr txBox="1"/>
          <p:nvPr/>
        </p:nvSpPr>
        <p:spPr>
          <a:xfrm>
            <a:off x="3370638" y="453445"/>
            <a:ext cx="544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Three components of the workflow</a:t>
            </a:r>
          </a:p>
        </p:txBody>
      </p:sp>
    </p:spTree>
    <p:extLst>
      <p:ext uri="{BB962C8B-B14F-4D97-AF65-F5344CB8AC3E}">
        <p14:creationId xmlns:p14="http://schemas.microsoft.com/office/powerpoint/2010/main" val="87758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C28279-8658-481D-B96E-643940EDAAC6}"/>
              </a:ext>
            </a:extLst>
          </p:cNvPr>
          <p:cNvSpPr/>
          <p:nvPr/>
        </p:nvSpPr>
        <p:spPr>
          <a:xfrm>
            <a:off x="0" y="0"/>
            <a:ext cx="12192000" cy="75484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6" descr="See the source image">
            <a:extLst>
              <a:ext uri="{FF2B5EF4-FFF2-40B4-BE49-F238E27FC236}">
                <a16:creationId xmlns:a16="http://schemas.microsoft.com/office/drawing/2014/main" id="{C961AEC9-C295-4342-97E0-03DE33282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145" y="1722271"/>
            <a:ext cx="5964072" cy="513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See the source image">
            <a:extLst>
              <a:ext uri="{FF2B5EF4-FFF2-40B4-BE49-F238E27FC236}">
                <a16:creationId xmlns:a16="http://schemas.microsoft.com/office/drawing/2014/main" id="{3D059BF0-294A-4C19-BF52-7DBBEE965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8339" y="0"/>
            <a:ext cx="39766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See the source image">
            <a:extLst>
              <a:ext uri="{FF2B5EF4-FFF2-40B4-BE49-F238E27FC236}">
                <a16:creationId xmlns:a16="http://schemas.microsoft.com/office/drawing/2014/main" id="{EF632BFA-5F18-4ED6-9390-667349126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678" y="2152073"/>
            <a:ext cx="2728784" cy="470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0F199E-5417-4CFC-8AC0-76CA5DDC5C96}"/>
              </a:ext>
            </a:extLst>
          </p:cNvPr>
          <p:cNvSpPr txBox="1"/>
          <p:nvPr/>
        </p:nvSpPr>
        <p:spPr>
          <a:xfrm>
            <a:off x="5335999" y="1172604"/>
            <a:ext cx="6599068" cy="23083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Primary Key (PK) </a:t>
            </a:r>
            <a:r>
              <a:rPr lang="en-US" dirty="0">
                <a:solidFill>
                  <a:schemeClr val="bg1"/>
                </a:solidFill>
              </a:rPr>
              <a:t>-&gt; The table’s unique identifier. Unique values that make each row distinct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u="sng" dirty="0">
                <a:solidFill>
                  <a:schemeClr val="bg1"/>
                </a:solidFill>
              </a:rPr>
              <a:t>Foreign Key (FK) </a:t>
            </a:r>
            <a:r>
              <a:rPr lang="en-US" dirty="0">
                <a:solidFill>
                  <a:schemeClr val="bg1"/>
                </a:solidFill>
              </a:rPr>
              <a:t>-&gt; Column that can be related to a primary key in another table.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chemeClr val="bg1"/>
                </a:solidFill>
              </a:rPr>
              <a:t>primary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foreign keys </a:t>
            </a:r>
            <a:r>
              <a:rPr lang="en-US" dirty="0">
                <a:solidFill>
                  <a:schemeClr val="bg1"/>
                </a:solidFill>
              </a:rPr>
              <a:t>are what creates the relation between tables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5F49D5B-0A11-458E-9690-80287646D37D}"/>
              </a:ext>
            </a:extLst>
          </p:cNvPr>
          <p:cNvGrpSpPr/>
          <p:nvPr/>
        </p:nvGrpSpPr>
        <p:grpSpPr>
          <a:xfrm>
            <a:off x="64656" y="791160"/>
            <a:ext cx="4932218" cy="3005145"/>
            <a:chOff x="64656" y="791160"/>
            <a:chExt cx="4932218" cy="300514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3CEE58-1291-4359-A77F-8884F7BC4694}"/>
                </a:ext>
              </a:extLst>
            </p:cNvPr>
            <p:cNvSpPr/>
            <p:nvPr/>
          </p:nvSpPr>
          <p:spPr>
            <a:xfrm>
              <a:off x="64656" y="822036"/>
              <a:ext cx="4932218" cy="29742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11D0A06-B7F1-4E1D-8D0C-AA478D2C0E40}"/>
                </a:ext>
              </a:extLst>
            </p:cNvPr>
            <p:cNvGrpSpPr/>
            <p:nvPr/>
          </p:nvGrpSpPr>
          <p:grpSpPr>
            <a:xfrm>
              <a:off x="256933" y="791160"/>
              <a:ext cx="4598092" cy="2929795"/>
              <a:chOff x="256933" y="178600"/>
              <a:chExt cx="4598092" cy="3100165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3D23B5D-B2BB-4CA5-AF37-38539858B674}"/>
                  </a:ext>
                </a:extLst>
              </p:cNvPr>
              <p:cNvGrpSpPr/>
              <p:nvPr/>
            </p:nvGrpSpPr>
            <p:grpSpPr>
              <a:xfrm>
                <a:off x="256933" y="178600"/>
                <a:ext cx="4598092" cy="3036870"/>
                <a:chOff x="256933" y="178600"/>
                <a:chExt cx="4598092" cy="3036870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AC760319-7B41-4DA6-9AE6-DDFFC8CFAF89}"/>
                    </a:ext>
                  </a:extLst>
                </p:cNvPr>
                <p:cNvGrpSpPr/>
                <p:nvPr/>
              </p:nvGrpSpPr>
              <p:grpSpPr>
                <a:xfrm>
                  <a:off x="256933" y="464697"/>
                  <a:ext cx="4598092" cy="2750773"/>
                  <a:chOff x="0" y="157129"/>
                  <a:chExt cx="4598092" cy="2750773"/>
                </a:xfrm>
              </p:grpSpPr>
              <p:pic>
                <p:nvPicPr>
                  <p:cNvPr id="4" name="Picture 3">
                    <a:extLst>
                      <a:ext uri="{FF2B5EF4-FFF2-40B4-BE49-F238E27FC236}">
                        <a16:creationId xmlns:a16="http://schemas.microsoft.com/office/drawing/2014/main" id="{05709CE2-A79B-4651-8E3F-54592D1207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r="56820"/>
                  <a:stretch/>
                </p:blipFill>
                <p:spPr>
                  <a:xfrm>
                    <a:off x="0" y="164936"/>
                    <a:ext cx="4598092" cy="2742966"/>
                  </a:xfrm>
                  <a:prstGeom prst="rect">
                    <a:avLst/>
                  </a:prstGeom>
                </p:spPr>
              </p:pic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C805E6F-8281-48AB-AA5E-C250F2C76DAD}"/>
                      </a:ext>
                    </a:extLst>
                  </p:cNvPr>
                  <p:cNvSpPr/>
                  <p:nvPr/>
                </p:nvSpPr>
                <p:spPr>
                  <a:xfrm>
                    <a:off x="67755" y="157129"/>
                    <a:ext cx="825622" cy="2742966"/>
                  </a:xfrm>
                  <a:prstGeom prst="rect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13EA2CD-D2EB-4EF8-85DD-8B1B96E572BE}"/>
                    </a:ext>
                  </a:extLst>
                </p:cNvPr>
                <p:cNvSpPr txBox="1"/>
                <p:nvPr/>
              </p:nvSpPr>
              <p:spPr>
                <a:xfrm>
                  <a:off x="1711706" y="178600"/>
                  <a:ext cx="17120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Site Description </a:t>
                  </a: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0D276F-A5A6-4BEA-A7A6-DE2B3D6833D2}"/>
                  </a:ext>
                </a:extLst>
              </p:cNvPr>
              <p:cNvSpPr txBox="1"/>
              <p:nvPr/>
            </p:nvSpPr>
            <p:spPr>
              <a:xfrm>
                <a:off x="780623" y="2909433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PK</a:t>
                </a: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214372-C4D8-40A6-802B-E3C1A8F97AB2}"/>
              </a:ext>
            </a:extLst>
          </p:cNvPr>
          <p:cNvGrpSpPr/>
          <p:nvPr/>
        </p:nvGrpSpPr>
        <p:grpSpPr>
          <a:xfrm>
            <a:off x="1967345" y="4043182"/>
            <a:ext cx="10067637" cy="2597764"/>
            <a:chOff x="1967345" y="4043182"/>
            <a:chExt cx="10067637" cy="259776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8D93FAF-39F2-4EB3-9C30-FF1F2C7EBF13}"/>
                </a:ext>
              </a:extLst>
            </p:cNvPr>
            <p:cNvSpPr/>
            <p:nvPr/>
          </p:nvSpPr>
          <p:spPr>
            <a:xfrm>
              <a:off x="1967345" y="4043182"/>
              <a:ext cx="10067637" cy="25977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A736CC4-BEC6-469C-9C59-D6CEE1371761}"/>
                </a:ext>
              </a:extLst>
            </p:cNvPr>
            <p:cNvGrpSpPr/>
            <p:nvPr/>
          </p:nvGrpSpPr>
          <p:grpSpPr>
            <a:xfrm>
              <a:off x="2132252" y="4103997"/>
              <a:ext cx="9703293" cy="2428366"/>
              <a:chOff x="1144700" y="3811764"/>
              <a:chExt cx="9703293" cy="2428366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9EBE339E-2B37-4F72-8BB7-C12ACBC4EBC7}"/>
                  </a:ext>
                </a:extLst>
              </p:cNvPr>
              <p:cNvGrpSpPr/>
              <p:nvPr/>
            </p:nvGrpSpPr>
            <p:grpSpPr>
              <a:xfrm>
                <a:off x="1144700" y="3811764"/>
                <a:ext cx="9703293" cy="2418700"/>
                <a:chOff x="545979" y="3596738"/>
                <a:chExt cx="9703293" cy="2418700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84E62148-942C-4A54-A2BE-4EFC26866D6D}"/>
                    </a:ext>
                  </a:extLst>
                </p:cNvPr>
                <p:cNvGrpSpPr/>
                <p:nvPr/>
              </p:nvGrpSpPr>
              <p:grpSpPr>
                <a:xfrm>
                  <a:off x="545979" y="3804133"/>
                  <a:ext cx="9703293" cy="2211305"/>
                  <a:chOff x="368425" y="3678005"/>
                  <a:chExt cx="9703293" cy="2211305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95EBE7DF-8013-433C-96A9-6FE2EBB8C6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8425" y="3707001"/>
                    <a:ext cx="9703293" cy="2162979"/>
                  </a:xfrm>
                  <a:prstGeom prst="rect">
                    <a:avLst/>
                  </a:prstGeom>
                </p:spPr>
              </p:pic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C5825DD1-730D-4442-B1B3-097A35DE9DA3}"/>
                      </a:ext>
                    </a:extLst>
                  </p:cNvPr>
                  <p:cNvSpPr/>
                  <p:nvPr/>
                </p:nvSpPr>
                <p:spPr>
                  <a:xfrm>
                    <a:off x="2461430" y="3678005"/>
                    <a:ext cx="1543234" cy="2201640"/>
                  </a:xfrm>
                  <a:prstGeom prst="rect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5B286FA5-934A-4315-BBA1-B32B86E06CCD}"/>
                      </a:ext>
                    </a:extLst>
                  </p:cNvPr>
                  <p:cNvSpPr/>
                  <p:nvPr/>
                </p:nvSpPr>
                <p:spPr>
                  <a:xfrm>
                    <a:off x="547757" y="3687670"/>
                    <a:ext cx="1713390" cy="2201640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86DB972-6ABC-49CC-B8B0-D9A4690F7D05}"/>
                    </a:ext>
                  </a:extLst>
                </p:cNvPr>
                <p:cNvSpPr txBox="1"/>
                <p:nvPr/>
              </p:nvSpPr>
              <p:spPr>
                <a:xfrm>
                  <a:off x="4899876" y="3596738"/>
                  <a:ext cx="14049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Barrel Period</a:t>
                  </a: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12D262-CAEE-4371-94CC-5478B2D2CB9E}"/>
                  </a:ext>
                </a:extLst>
              </p:cNvPr>
              <p:cNvSpPr txBox="1"/>
              <p:nvPr/>
            </p:nvSpPr>
            <p:spPr>
              <a:xfrm>
                <a:off x="2602688" y="5865965"/>
                <a:ext cx="434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PK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1234A03-D4FC-48FA-B628-0E83BCA309B7}"/>
                  </a:ext>
                </a:extLst>
              </p:cNvPr>
              <p:cNvSpPr txBox="1"/>
              <p:nvPr/>
            </p:nvSpPr>
            <p:spPr>
              <a:xfrm>
                <a:off x="4348447" y="5870798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FK</a:t>
                </a:r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A14F171-3A8A-427B-81F9-C6667E564104}"/>
              </a:ext>
            </a:extLst>
          </p:cNvPr>
          <p:cNvSpPr txBox="1"/>
          <p:nvPr/>
        </p:nvSpPr>
        <p:spPr>
          <a:xfrm>
            <a:off x="4115019" y="-63129"/>
            <a:ext cx="3073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Relational Database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DAFD1A-6B42-4EE1-8510-7C30D9D65F58}"/>
              </a:ext>
            </a:extLst>
          </p:cNvPr>
          <p:cNvSpPr txBox="1"/>
          <p:nvPr/>
        </p:nvSpPr>
        <p:spPr>
          <a:xfrm flipH="1">
            <a:off x="1177732" y="354633"/>
            <a:ext cx="8837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Tables are “related” to one another via data that is common to each</a:t>
            </a:r>
          </a:p>
        </p:txBody>
      </p:sp>
    </p:spTree>
    <p:extLst>
      <p:ext uri="{BB962C8B-B14F-4D97-AF65-F5344CB8AC3E}">
        <p14:creationId xmlns:p14="http://schemas.microsoft.com/office/powerpoint/2010/main" val="15129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6" descr="See the source image">
            <a:extLst>
              <a:ext uri="{FF2B5EF4-FFF2-40B4-BE49-F238E27FC236}">
                <a16:creationId xmlns:a16="http://schemas.microsoft.com/office/drawing/2014/main" id="{8458540E-EE09-48DA-98DA-644333792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145" y="1722271"/>
            <a:ext cx="5964072" cy="513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See the source image">
            <a:extLst>
              <a:ext uri="{FF2B5EF4-FFF2-40B4-BE49-F238E27FC236}">
                <a16:creationId xmlns:a16="http://schemas.microsoft.com/office/drawing/2014/main" id="{5BAF0CBB-53CA-4F35-9886-E61417BFC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8339" y="0"/>
            <a:ext cx="39766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See the source image">
            <a:extLst>
              <a:ext uri="{FF2B5EF4-FFF2-40B4-BE49-F238E27FC236}">
                <a16:creationId xmlns:a16="http://schemas.microsoft.com/office/drawing/2014/main" id="{A5629557-A1EF-40DB-9210-88D9A6D00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678" y="2152073"/>
            <a:ext cx="2728784" cy="470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0FDE322C-2D73-4709-9030-19AB1BEEABD6}"/>
              </a:ext>
            </a:extLst>
          </p:cNvPr>
          <p:cNvGrpSpPr/>
          <p:nvPr/>
        </p:nvGrpSpPr>
        <p:grpSpPr>
          <a:xfrm>
            <a:off x="1958109" y="3429000"/>
            <a:ext cx="8275781" cy="3088529"/>
            <a:chOff x="1958109" y="3458591"/>
            <a:chExt cx="8275781" cy="308852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CC05F6D-49C8-4DCB-80E0-EF98A6F2EB0D}"/>
                </a:ext>
              </a:extLst>
            </p:cNvPr>
            <p:cNvGrpSpPr/>
            <p:nvPr/>
          </p:nvGrpSpPr>
          <p:grpSpPr>
            <a:xfrm>
              <a:off x="1958109" y="3458591"/>
              <a:ext cx="8275781" cy="3088529"/>
              <a:chOff x="1958109" y="3458591"/>
              <a:chExt cx="8275781" cy="3088529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22AFE57-6908-4696-8633-C03BF221F9F7}"/>
                  </a:ext>
                </a:extLst>
              </p:cNvPr>
              <p:cNvSpPr/>
              <p:nvPr/>
            </p:nvSpPr>
            <p:spPr>
              <a:xfrm>
                <a:off x="1958109" y="3512037"/>
                <a:ext cx="8275781" cy="30350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97025396-F1CF-4B20-A562-F323208121A7}"/>
                  </a:ext>
                </a:extLst>
              </p:cNvPr>
              <p:cNvGrpSpPr/>
              <p:nvPr/>
            </p:nvGrpSpPr>
            <p:grpSpPr>
              <a:xfrm>
                <a:off x="2084781" y="3458591"/>
                <a:ext cx="7862783" cy="2899660"/>
                <a:chOff x="5291092" y="172695"/>
                <a:chExt cx="6747819" cy="2516092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9B17CCFA-C434-4ED0-950C-812F3E016286}"/>
                    </a:ext>
                  </a:extLst>
                </p:cNvPr>
                <p:cNvGrpSpPr/>
                <p:nvPr/>
              </p:nvGrpSpPr>
              <p:grpSpPr>
                <a:xfrm>
                  <a:off x="5291092" y="495574"/>
                  <a:ext cx="6747819" cy="2193213"/>
                  <a:chOff x="5291092" y="495574"/>
                  <a:chExt cx="6747819" cy="2193213"/>
                </a:xfrm>
              </p:grpSpPr>
              <p:pic>
                <p:nvPicPr>
                  <p:cNvPr id="7" name="Picture 6">
                    <a:extLst>
                      <a:ext uri="{FF2B5EF4-FFF2-40B4-BE49-F238E27FC236}">
                        <a16:creationId xmlns:a16="http://schemas.microsoft.com/office/drawing/2014/main" id="{BE4EEB7A-117A-41B7-852B-A0A4D7C428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6116" r="23981"/>
                  <a:stretch/>
                </p:blipFill>
                <p:spPr>
                  <a:xfrm>
                    <a:off x="5291092" y="511101"/>
                    <a:ext cx="6747819" cy="2177685"/>
                  </a:xfrm>
                  <a:prstGeom prst="rect">
                    <a:avLst/>
                  </a:prstGeom>
                </p:spPr>
              </p:pic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605AC7D3-8361-489D-BD1D-9FB17A3B0198}"/>
                      </a:ext>
                    </a:extLst>
                  </p:cNvPr>
                  <p:cNvSpPr/>
                  <p:nvPr/>
                </p:nvSpPr>
                <p:spPr>
                  <a:xfrm>
                    <a:off x="8090518" y="511101"/>
                    <a:ext cx="1213280" cy="2177685"/>
                  </a:xfrm>
                  <a:prstGeom prst="rect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7AB0359D-BA39-4AD4-81BE-34D5C1322D1E}"/>
                      </a:ext>
                    </a:extLst>
                  </p:cNvPr>
                  <p:cNvSpPr/>
                  <p:nvPr/>
                </p:nvSpPr>
                <p:spPr>
                  <a:xfrm>
                    <a:off x="6668610" y="495575"/>
                    <a:ext cx="1285782" cy="2193212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8828B748-4527-48BF-A696-A70999847747}"/>
                      </a:ext>
                    </a:extLst>
                  </p:cNvPr>
                  <p:cNvSpPr/>
                  <p:nvPr/>
                </p:nvSpPr>
                <p:spPr>
                  <a:xfrm>
                    <a:off x="5291092" y="495574"/>
                    <a:ext cx="1109708" cy="2193212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1185854-990F-473B-9687-E5C2760BD058}"/>
                    </a:ext>
                  </a:extLst>
                </p:cNvPr>
                <p:cNvSpPr txBox="1"/>
                <p:nvPr/>
              </p:nvSpPr>
              <p:spPr>
                <a:xfrm>
                  <a:off x="8054833" y="172695"/>
                  <a:ext cx="18672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Calibration Events</a:t>
                  </a:r>
                </a:p>
              </p:txBody>
            </p:sp>
          </p:grp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B67CEB3-8B74-47BF-9C42-74B1BB68AEC3}"/>
                </a:ext>
              </a:extLst>
            </p:cNvPr>
            <p:cNvSpPr txBox="1"/>
            <p:nvPr/>
          </p:nvSpPr>
          <p:spPr>
            <a:xfrm>
              <a:off x="2970316" y="6048919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PK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E52BAB-AE45-454D-BA01-BA91BDE65B05}"/>
                </a:ext>
              </a:extLst>
            </p:cNvPr>
            <p:cNvSpPr txBox="1"/>
            <p:nvPr/>
          </p:nvSpPr>
          <p:spPr>
            <a:xfrm>
              <a:off x="4794675" y="6048919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FK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7C5E2AA-821C-4CF1-A293-D01D46AFF151}"/>
                </a:ext>
              </a:extLst>
            </p:cNvPr>
            <p:cNvSpPr txBox="1"/>
            <p:nvPr/>
          </p:nvSpPr>
          <p:spPr>
            <a:xfrm>
              <a:off x="6397140" y="6054724"/>
              <a:ext cx="417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FK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5FA3324-28B7-4ED1-95D1-D3AD9A554D2A}"/>
              </a:ext>
            </a:extLst>
          </p:cNvPr>
          <p:cNvGrpSpPr/>
          <p:nvPr/>
        </p:nvGrpSpPr>
        <p:grpSpPr>
          <a:xfrm>
            <a:off x="139127" y="161997"/>
            <a:ext cx="4932218" cy="3005145"/>
            <a:chOff x="64656" y="791160"/>
            <a:chExt cx="4932218" cy="300514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8BE3F13-CFBA-466C-B9F9-F0BFC252AEA0}"/>
                </a:ext>
              </a:extLst>
            </p:cNvPr>
            <p:cNvSpPr/>
            <p:nvPr/>
          </p:nvSpPr>
          <p:spPr>
            <a:xfrm>
              <a:off x="64656" y="822036"/>
              <a:ext cx="4932218" cy="29742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F452503-50FD-4AD5-B3AD-1EF7AAA005A4}"/>
                </a:ext>
              </a:extLst>
            </p:cNvPr>
            <p:cNvGrpSpPr/>
            <p:nvPr/>
          </p:nvGrpSpPr>
          <p:grpSpPr>
            <a:xfrm>
              <a:off x="256933" y="791160"/>
              <a:ext cx="4598092" cy="2929795"/>
              <a:chOff x="256933" y="178600"/>
              <a:chExt cx="4598092" cy="3100165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DF07E4B-2022-40AB-A985-E277F5D4ACD1}"/>
                  </a:ext>
                </a:extLst>
              </p:cNvPr>
              <p:cNvGrpSpPr/>
              <p:nvPr/>
            </p:nvGrpSpPr>
            <p:grpSpPr>
              <a:xfrm>
                <a:off x="256933" y="178600"/>
                <a:ext cx="4598092" cy="3036870"/>
                <a:chOff x="256933" y="178600"/>
                <a:chExt cx="4598092" cy="3036870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4CE5AD77-4B06-4902-A3F8-9CA6A487A48F}"/>
                    </a:ext>
                  </a:extLst>
                </p:cNvPr>
                <p:cNvGrpSpPr/>
                <p:nvPr/>
              </p:nvGrpSpPr>
              <p:grpSpPr>
                <a:xfrm>
                  <a:off x="256933" y="464697"/>
                  <a:ext cx="4598092" cy="2750773"/>
                  <a:chOff x="0" y="157129"/>
                  <a:chExt cx="4598092" cy="2750773"/>
                </a:xfrm>
              </p:grpSpPr>
              <p:pic>
                <p:nvPicPr>
                  <p:cNvPr id="38" name="Picture 37">
                    <a:extLst>
                      <a:ext uri="{FF2B5EF4-FFF2-40B4-BE49-F238E27FC236}">
                        <a16:creationId xmlns:a16="http://schemas.microsoft.com/office/drawing/2014/main" id="{72553B34-4D72-4114-BEF2-E0B2A1D9B5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r="56820"/>
                  <a:stretch/>
                </p:blipFill>
                <p:spPr>
                  <a:xfrm>
                    <a:off x="0" y="164936"/>
                    <a:ext cx="4598092" cy="2742966"/>
                  </a:xfrm>
                  <a:prstGeom prst="rect">
                    <a:avLst/>
                  </a:prstGeom>
                </p:spPr>
              </p:pic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73723A73-0986-4C2B-81C9-79D2688C70B4}"/>
                      </a:ext>
                    </a:extLst>
                  </p:cNvPr>
                  <p:cNvSpPr/>
                  <p:nvPr/>
                </p:nvSpPr>
                <p:spPr>
                  <a:xfrm>
                    <a:off x="67755" y="157129"/>
                    <a:ext cx="825622" cy="2742966"/>
                  </a:xfrm>
                  <a:prstGeom prst="rect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986894B-084E-4249-9F43-9A68EAA02CC8}"/>
                    </a:ext>
                  </a:extLst>
                </p:cNvPr>
                <p:cNvSpPr txBox="1"/>
                <p:nvPr/>
              </p:nvSpPr>
              <p:spPr>
                <a:xfrm>
                  <a:off x="1711706" y="178600"/>
                  <a:ext cx="17120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Site Description </a:t>
                  </a: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22B32A-9A02-4325-849D-F5C5056C1DB9}"/>
                  </a:ext>
                </a:extLst>
              </p:cNvPr>
              <p:cNvSpPr txBox="1"/>
              <p:nvPr/>
            </p:nvSpPr>
            <p:spPr>
              <a:xfrm>
                <a:off x="780623" y="2909433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PK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B740220-CFC4-43B6-9F91-4B7E2B7BA069}"/>
              </a:ext>
            </a:extLst>
          </p:cNvPr>
          <p:cNvGrpSpPr/>
          <p:nvPr/>
        </p:nvGrpSpPr>
        <p:grpSpPr>
          <a:xfrm>
            <a:off x="5385390" y="279161"/>
            <a:ext cx="6613237" cy="2618930"/>
            <a:chOff x="1967346" y="4022016"/>
            <a:chExt cx="6884841" cy="261893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9D0D422-BE06-4077-A620-5CA618EBF9BE}"/>
                </a:ext>
              </a:extLst>
            </p:cNvPr>
            <p:cNvSpPr/>
            <p:nvPr/>
          </p:nvSpPr>
          <p:spPr>
            <a:xfrm>
              <a:off x="1967346" y="4043182"/>
              <a:ext cx="6884841" cy="25977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6A639FE-B969-4692-9F18-7AD3EC574CDC}"/>
                </a:ext>
              </a:extLst>
            </p:cNvPr>
            <p:cNvGrpSpPr/>
            <p:nvPr/>
          </p:nvGrpSpPr>
          <p:grpSpPr>
            <a:xfrm>
              <a:off x="2132252" y="4022016"/>
              <a:ext cx="6605348" cy="2559806"/>
              <a:chOff x="1144700" y="3729783"/>
              <a:chExt cx="6605348" cy="2559806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5D8B6565-E804-40DB-882A-D96F59538766}"/>
                  </a:ext>
                </a:extLst>
              </p:cNvPr>
              <p:cNvGrpSpPr/>
              <p:nvPr/>
            </p:nvGrpSpPr>
            <p:grpSpPr>
              <a:xfrm>
                <a:off x="1144700" y="3729783"/>
                <a:ext cx="6605348" cy="2500681"/>
                <a:chOff x="545979" y="3514757"/>
                <a:chExt cx="6605348" cy="2500681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F6FE5564-E82C-4504-AEB6-92176D530B00}"/>
                    </a:ext>
                  </a:extLst>
                </p:cNvPr>
                <p:cNvGrpSpPr/>
                <p:nvPr/>
              </p:nvGrpSpPr>
              <p:grpSpPr>
                <a:xfrm>
                  <a:off x="545979" y="3804133"/>
                  <a:ext cx="6605348" cy="2211305"/>
                  <a:chOff x="368425" y="3678005"/>
                  <a:chExt cx="6605348" cy="2211305"/>
                </a:xfrm>
              </p:grpSpPr>
              <p:pic>
                <p:nvPicPr>
                  <p:cNvPr id="48" name="Picture 47">
                    <a:extLst>
                      <a:ext uri="{FF2B5EF4-FFF2-40B4-BE49-F238E27FC236}">
                        <a16:creationId xmlns:a16="http://schemas.microsoft.com/office/drawing/2014/main" id="{CCD69B03-287E-4C9F-826A-167B0C8574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r="31927"/>
                  <a:stretch/>
                </p:blipFill>
                <p:spPr>
                  <a:xfrm>
                    <a:off x="368425" y="3707001"/>
                    <a:ext cx="6605348" cy="2162979"/>
                  </a:xfrm>
                  <a:prstGeom prst="rect">
                    <a:avLst/>
                  </a:prstGeom>
                </p:spPr>
              </p:pic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DC7FB2BA-DE90-43FD-909C-0825D7EADABF}"/>
                      </a:ext>
                    </a:extLst>
                  </p:cNvPr>
                  <p:cNvSpPr/>
                  <p:nvPr/>
                </p:nvSpPr>
                <p:spPr>
                  <a:xfrm>
                    <a:off x="2461430" y="3678005"/>
                    <a:ext cx="1543234" cy="2201640"/>
                  </a:xfrm>
                  <a:prstGeom prst="rect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E9597F0F-CED9-446F-95A4-F939FF3F37D0}"/>
                      </a:ext>
                    </a:extLst>
                  </p:cNvPr>
                  <p:cNvSpPr/>
                  <p:nvPr/>
                </p:nvSpPr>
                <p:spPr>
                  <a:xfrm>
                    <a:off x="547757" y="3687670"/>
                    <a:ext cx="1713390" cy="2201640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6E995F4-C9CA-489A-B6D7-691693240F27}"/>
                    </a:ext>
                  </a:extLst>
                </p:cNvPr>
                <p:cNvSpPr txBox="1"/>
                <p:nvPr/>
              </p:nvSpPr>
              <p:spPr>
                <a:xfrm>
                  <a:off x="3059269" y="3514757"/>
                  <a:ext cx="14049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Barrel Period</a:t>
                  </a:r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513E86C-8F0C-421B-AEAB-9CD29086DE1A}"/>
                  </a:ext>
                </a:extLst>
              </p:cNvPr>
              <p:cNvSpPr txBox="1"/>
              <p:nvPr/>
            </p:nvSpPr>
            <p:spPr>
              <a:xfrm>
                <a:off x="2602688" y="5910592"/>
                <a:ext cx="5204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PK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D2D2CB6-26C4-45D3-BA26-32F2C3465841}"/>
                  </a:ext>
                </a:extLst>
              </p:cNvPr>
              <p:cNvSpPr txBox="1"/>
              <p:nvPr/>
            </p:nvSpPr>
            <p:spPr>
              <a:xfrm>
                <a:off x="4360458" y="5920257"/>
                <a:ext cx="417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FK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573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9E974-9160-4D49-A00D-BDC441C95E56}"/>
              </a:ext>
            </a:extLst>
          </p:cNvPr>
          <p:cNvSpPr/>
          <p:nvPr/>
        </p:nvSpPr>
        <p:spPr>
          <a:xfrm>
            <a:off x="0" y="0"/>
            <a:ext cx="12192000" cy="75484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060D3-5E35-471B-B74D-7C9C2B85A660}"/>
              </a:ext>
            </a:extLst>
          </p:cNvPr>
          <p:cNvSpPr txBox="1"/>
          <p:nvPr/>
        </p:nvSpPr>
        <p:spPr>
          <a:xfrm>
            <a:off x="2582215" y="1527011"/>
            <a:ext cx="3273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 ER Diagram Step 2: </a:t>
            </a:r>
            <a:r>
              <a:rPr lang="en-US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Lucidchart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7726BB-E394-480F-8AE0-1B4293CFB69C}"/>
              </a:ext>
            </a:extLst>
          </p:cNvPr>
          <p:cNvSpPr txBox="1"/>
          <p:nvPr/>
        </p:nvSpPr>
        <p:spPr>
          <a:xfrm>
            <a:off x="3554695" y="64655"/>
            <a:ext cx="508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What does our database contain?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5F88B-42B2-4A13-A234-997ECEE6B294}"/>
              </a:ext>
            </a:extLst>
          </p:cNvPr>
          <p:cNvSpPr txBox="1"/>
          <p:nvPr/>
        </p:nvSpPr>
        <p:spPr>
          <a:xfrm>
            <a:off x="4363625" y="2443889"/>
            <a:ext cx="427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https://goose.hakai.org/chrl-asd/login.php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0" name="Picture 6" descr="See the source image">
            <a:extLst>
              <a:ext uri="{FF2B5EF4-FFF2-40B4-BE49-F238E27FC236}">
                <a16:creationId xmlns:a16="http://schemas.microsoft.com/office/drawing/2014/main" id="{B6913343-CEEC-4B72-9796-CC67AA7AD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145" y="1759978"/>
            <a:ext cx="5964072" cy="513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ee the source image">
            <a:extLst>
              <a:ext uri="{FF2B5EF4-FFF2-40B4-BE49-F238E27FC236}">
                <a16:creationId xmlns:a16="http://schemas.microsoft.com/office/drawing/2014/main" id="{8B564C72-8026-47D7-BF8A-BF1EA3969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8339" y="0"/>
            <a:ext cx="39766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See the source image">
            <a:extLst>
              <a:ext uri="{FF2B5EF4-FFF2-40B4-BE49-F238E27FC236}">
                <a16:creationId xmlns:a16="http://schemas.microsoft.com/office/drawing/2014/main" id="{AF9375BA-41F8-4BFF-B68A-01F162A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678" y="2152073"/>
            <a:ext cx="2728784" cy="470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52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2BABFB-93EA-4718-97E5-0E0E8D3CE701}"/>
              </a:ext>
            </a:extLst>
          </p:cNvPr>
          <p:cNvSpPr/>
          <p:nvPr/>
        </p:nvSpPr>
        <p:spPr>
          <a:xfrm>
            <a:off x="0" y="0"/>
            <a:ext cx="12192000" cy="75484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 descr="See the source image">
            <a:extLst>
              <a:ext uri="{FF2B5EF4-FFF2-40B4-BE49-F238E27FC236}">
                <a16:creationId xmlns:a16="http://schemas.microsoft.com/office/drawing/2014/main" id="{F3F7988D-F836-441D-9BC2-0A3620F3D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137" y="1722271"/>
            <a:ext cx="5964072" cy="513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299708D6-C228-4CD5-BD92-BBE74F153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8339" y="0"/>
            <a:ext cx="39766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See the source image">
            <a:extLst>
              <a:ext uri="{FF2B5EF4-FFF2-40B4-BE49-F238E27FC236}">
                <a16:creationId xmlns:a16="http://schemas.microsoft.com/office/drawing/2014/main" id="{8B19ED2B-A95D-4C4F-8917-45060237A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678" y="2152073"/>
            <a:ext cx="2728784" cy="470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EE00C9-D5A5-450B-8509-EE3EFE902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925" y="-34471"/>
            <a:ext cx="4186150" cy="8128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Data in the Database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036CC9-0E89-4AC4-97BB-101CDF98706A}"/>
              </a:ext>
            </a:extLst>
          </p:cNvPr>
          <p:cNvSpPr txBox="1"/>
          <p:nvPr/>
        </p:nvSpPr>
        <p:spPr>
          <a:xfrm>
            <a:off x="1020403" y="818947"/>
            <a:ext cx="98991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All data from 2015- 2020 has been added, cleaned, and recalculated (as need be)</a:t>
            </a: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We need to run the code from 2020 onwards and clean all data to be up to date on dump events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9D94EEF-2F78-49A6-99CB-9E95717953B1}"/>
              </a:ext>
            </a:extLst>
          </p:cNvPr>
          <p:cNvGrpSpPr/>
          <p:nvPr/>
        </p:nvGrpSpPr>
        <p:grpSpPr>
          <a:xfrm>
            <a:off x="107855" y="3257062"/>
            <a:ext cx="12231368" cy="2508967"/>
            <a:chOff x="107855" y="3257062"/>
            <a:chExt cx="12231368" cy="250896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5369864-BCDD-4B88-B1EF-DB74BF893CF5}"/>
                </a:ext>
              </a:extLst>
            </p:cNvPr>
            <p:cNvSpPr/>
            <p:nvPr/>
          </p:nvSpPr>
          <p:spPr>
            <a:xfrm>
              <a:off x="2797798" y="3257062"/>
              <a:ext cx="5964072" cy="25089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D059937-629F-4FBC-B2ED-F0CBCE6DB735}"/>
                </a:ext>
              </a:extLst>
            </p:cNvPr>
            <p:cNvCxnSpPr>
              <a:cxnSpLocks/>
            </p:cNvCxnSpPr>
            <p:nvPr/>
          </p:nvCxnSpPr>
          <p:spPr>
            <a:xfrm>
              <a:off x="2333119" y="4732601"/>
              <a:ext cx="203534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B24CDB2-CE1B-4949-8E84-41E86B4563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7785" y="4454025"/>
              <a:ext cx="734341" cy="520931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F5D8F8A-F2EC-4794-B731-D27925A6DA5C}"/>
                </a:ext>
              </a:extLst>
            </p:cNvPr>
            <p:cNvGrpSpPr/>
            <p:nvPr/>
          </p:nvGrpSpPr>
          <p:grpSpPr>
            <a:xfrm>
              <a:off x="107855" y="3444318"/>
              <a:ext cx="12231368" cy="2142201"/>
              <a:chOff x="143040" y="4970142"/>
              <a:chExt cx="12231368" cy="2142201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1ECCF8D-E717-4CC0-9719-5255ACD03890}"/>
                  </a:ext>
                </a:extLst>
              </p:cNvPr>
              <p:cNvSpPr txBox="1"/>
              <p:nvPr/>
            </p:nvSpPr>
            <p:spPr>
              <a:xfrm>
                <a:off x="8972353" y="5114115"/>
                <a:ext cx="340205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Needed to update nearly all discharge calculations as CF values from 1015 were used for many of the calculations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AC76C8-8D21-44B2-90F7-B881E96A8269}"/>
                  </a:ext>
                </a:extLst>
              </p:cNvPr>
              <p:cNvSpPr txBox="1"/>
              <p:nvPr/>
            </p:nvSpPr>
            <p:spPr>
              <a:xfrm>
                <a:off x="143040" y="5472017"/>
                <a:ext cx="295696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Events that need to be checked in the database (Since 01-01-2020)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17124D83-09F3-429A-840F-2E12465A1614}"/>
                  </a:ext>
                </a:extLst>
              </p:cNvPr>
              <p:cNvGrpSpPr/>
              <p:nvPr/>
            </p:nvGrpSpPr>
            <p:grpSpPr>
              <a:xfrm>
                <a:off x="2988855" y="4970142"/>
                <a:ext cx="5683390" cy="2142201"/>
                <a:chOff x="1168084" y="4152660"/>
                <a:chExt cx="5683390" cy="2142201"/>
              </a:xfrm>
            </p:grpSpPr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497ADE1F-AF08-48BD-8F3D-B950E41CA7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68084" y="4152660"/>
                  <a:ext cx="5683390" cy="2142201"/>
                </a:xfrm>
                <a:prstGeom prst="rect">
                  <a:avLst/>
                </a:prstGeom>
              </p:spPr>
            </p:pic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6D3C02A-D37F-41BB-89BD-36AF04C6F21C}"/>
                    </a:ext>
                  </a:extLst>
                </p:cNvPr>
                <p:cNvSpPr txBox="1"/>
                <p:nvPr/>
              </p:nvSpPr>
              <p:spPr>
                <a:xfrm>
                  <a:off x="5417769" y="4604455"/>
                  <a:ext cx="527901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17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4D17735-688B-444B-86FC-7F18F8E18600}"/>
                    </a:ext>
                  </a:extLst>
                </p:cNvPr>
                <p:cNvSpPr txBox="1"/>
                <p:nvPr/>
              </p:nvSpPr>
              <p:spPr>
                <a:xfrm>
                  <a:off x="5524667" y="5045710"/>
                  <a:ext cx="314103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5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32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2BABFB-93EA-4718-97E5-0E0E8D3CE701}"/>
              </a:ext>
            </a:extLst>
          </p:cNvPr>
          <p:cNvSpPr/>
          <p:nvPr/>
        </p:nvSpPr>
        <p:spPr>
          <a:xfrm>
            <a:off x="0" y="0"/>
            <a:ext cx="12192000" cy="75484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 descr="See the source image">
            <a:extLst>
              <a:ext uri="{FF2B5EF4-FFF2-40B4-BE49-F238E27FC236}">
                <a16:creationId xmlns:a16="http://schemas.microsoft.com/office/drawing/2014/main" id="{F3F7988D-F836-441D-9BC2-0A3620F3D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145" y="1722271"/>
            <a:ext cx="5964072" cy="513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299708D6-C228-4CD5-BD92-BBE74F153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8339" y="0"/>
            <a:ext cx="39766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See the source image">
            <a:extLst>
              <a:ext uri="{FF2B5EF4-FFF2-40B4-BE49-F238E27FC236}">
                <a16:creationId xmlns:a16="http://schemas.microsoft.com/office/drawing/2014/main" id="{8B19ED2B-A95D-4C4F-8917-45060237A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678" y="2152073"/>
            <a:ext cx="2728784" cy="470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EE00C9-D5A5-450B-8509-EE3EFE902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936" y="0"/>
            <a:ext cx="7576127" cy="8128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How to communicate with the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BF8F5B-F0C9-4D0E-A077-6201A9E58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113" y="1223309"/>
            <a:ext cx="2274886" cy="11374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C1C8EC-87CD-4338-BC2D-DF409CE60120}"/>
              </a:ext>
            </a:extLst>
          </p:cNvPr>
          <p:cNvSpPr txBox="1"/>
          <p:nvPr/>
        </p:nvSpPr>
        <p:spPr>
          <a:xfrm>
            <a:off x="6223003" y="1330365"/>
            <a:ext cx="24684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PostgreSQL Tutorial - Learn PostgreSQL from Scratch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145681E-A163-4B49-9B43-2BF5D595A23E}"/>
              </a:ext>
            </a:extLst>
          </p:cNvPr>
          <p:cNvSpPr/>
          <p:nvPr/>
        </p:nvSpPr>
        <p:spPr>
          <a:xfrm>
            <a:off x="2441544" y="2645601"/>
            <a:ext cx="7054909" cy="2478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bg1"/>
                </a:solidFill>
              </a:rPr>
              <a:t>Import components of PostgreSQL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Queries (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INSERT INTO, SELECT commands)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Joins (i.e. inner join, left join, right join, full join)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This is how you combine tables via the primary and foreign keys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Data types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Syntax</a:t>
            </a:r>
          </a:p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4759E5-A446-4149-923B-3174D2E97D87}"/>
              </a:ext>
            </a:extLst>
          </p:cNvPr>
          <p:cNvSpPr/>
          <p:nvPr/>
        </p:nvSpPr>
        <p:spPr>
          <a:xfrm>
            <a:off x="4660604" y="5503466"/>
            <a:ext cx="2152073" cy="1176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R-Libraries</a:t>
            </a:r>
          </a:p>
          <a:p>
            <a:pPr algn="ctr"/>
            <a:r>
              <a:rPr lang="en-US" dirty="0" err="1"/>
              <a:t>DBI</a:t>
            </a:r>
            <a:r>
              <a:rPr lang="en-US" dirty="0"/>
              <a:t> </a:t>
            </a:r>
          </a:p>
          <a:p>
            <a:pPr algn="ctr"/>
            <a:r>
              <a:rPr lang="en-US" dirty="0" err="1"/>
              <a:t>Googledrive</a:t>
            </a:r>
            <a:endParaRPr lang="en-US" dirty="0"/>
          </a:p>
          <a:p>
            <a:pPr algn="ctr"/>
            <a:r>
              <a:rPr lang="en-US" dirty="0" err="1"/>
              <a:t>Rpostgres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492D42B-956A-4D7A-8337-E282912C8EC0}"/>
              </a:ext>
            </a:extLst>
          </p:cNvPr>
          <p:cNvGrpSpPr/>
          <p:nvPr/>
        </p:nvGrpSpPr>
        <p:grpSpPr>
          <a:xfrm>
            <a:off x="9375973" y="882272"/>
            <a:ext cx="2802903" cy="1210666"/>
            <a:chOff x="9375973" y="882272"/>
            <a:chExt cx="2802903" cy="121066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59CFA8-A844-4EAE-A9CA-25CCB4BEFCEE}"/>
                </a:ext>
              </a:extLst>
            </p:cNvPr>
            <p:cNvSpPr/>
            <p:nvPr/>
          </p:nvSpPr>
          <p:spPr>
            <a:xfrm>
              <a:off x="9375973" y="882272"/>
              <a:ext cx="2722422" cy="120032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7761D6B-13E1-4C8C-8D77-0CEC97FEA45E}"/>
                </a:ext>
              </a:extLst>
            </p:cNvPr>
            <p:cNvSpPr txBox="1"/>
            <p:nvPr/>
          </p:nvSpPr>
          <p:spPr>
            <a:xfrm>
              <a:off x="9375973" y="892609"/>
              <a:ext cx="280290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Be careful about updating and altering tables!! There is no undo in the  database world…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309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AB5B35-7908-4B74-9985-8EAF5C4BE572}"/>
              </a:ext>
            </a:extLst>
          </p:cNvPr>
          <p:cNvSpPr/>
          <p:nvPr/>
        </p:nvSpPr>
        <p:spPr>
          <a:xfrm>
            <a:off x="0" y="-18853"/>
            <a:ext cx="12192000" cy="7548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GitHub Code</a:t>
            </a:r>
          </a:p>
        </p:txBody>
      </p:sp>
      <p:pic>
        <p:nvPicPr>
          <p:cNvPr id="5" name="Picture 6" descr="See the source image">
            <a:extLst>
              <a:ext uri="{FF2B5EF4-FFF2-40B4-BE49-F238E27FC236}">
                <a16:creationId xmlns:a16="http://schemas.microsoft.com/office/drawing/2014/main" id="{191FDDA6-2FC0-4F5D-A989-D21C47F66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145" y="1757781"/>
            <a:ext cx="5964072" cy="513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1E16C9D0-2034-494C-B5FE-2F0D82D06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8339" y="0"/>
            <a:ext cx="39766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See the source image">
            <a:extLst>
              <a:ext uri="{FF2B5EF4-FFF2-40B4-BE49-F238E27FC236}">
                <a16:creationId xmlns:a16="http://schemas.microsoft.com/office/drawing/2014/main" id="{E6B2D7D9-B864-4324-9549-4EBCC488B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678" y="2152073"/>
            <a:ext cx="2728784" cy="470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E2BBE0-23F1-41C1-A71B-DAE8119C3BCF}"/>
              </a:ext>
            </a:extLst>
          </p:cNvPr>
          <p:cNvSpPr/>
          <p:nvPr/>
        </p:nvSpPr>
        <p:spPr>
          <a:xfrm>
            <a:off x="703435" y="1313088"/>
            <a:ext cx="11049080" cy="439955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bg1"/>
                </a:solidFill>
              </a:rPr>
              <a:t>Adding Data</a:t>
            </a:r>
          </a:p>
          <a:p>
            <a:r>
              <a:rPr lang="en-US" sz="2000" b="1" i="1" dirty="0">
                <a:solidFill>
                  <a:schemeClr val="bg1"/>
                </a:solidFill>
              </a:rPr>
              <a:t>Add New Event- </a:t>
            </a:r>
            <a:r>
              <a:rPr lang="en-US" dirty="0">
                <a:solidFill>
                  <a:schemeClr val="bg1"/>
                </a:solidFill>
              </a:rPr>
              <a:t>Calculates discharge and summarizes results of new dump events</a:t>
            </a:r>
          </a:p>
          <a:p>
            <a:r>
              <a:rPr lang="en-US" sz="2000" b="1" i="1" dirty="0">
                <a:solidFill>
                  <a:schemeClr val="bg1"/>
                </a:solidFill>
              </a:rPr>
              <a:t>Adding New CF Event- </a:t>
            </a:r>
            <a:r>
              <a:rPr lang="en-US" dirty="0">
                <a:solidFill>
                  <a:schemeClr val="bg1"/>
                </a:solidFill>
              </a:rPr>
              <a:t>Takes CF field sheets from google drive and uploads the data to database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sz="2400" u="sng" dirty="0">
              <a:solidFill>
                <a:schemeClr val="bg1"/>
              </a:solidFill>
            </a:endParaRPr>
          </a:p>
          <a:p>
            <a:pPr algn="ctr"/>
            <a:r>
              <a:rPr lang="en-US" sz="2400" u="sng" dirty="0">
                <a:solidFill>
                  <a:schemeClr val="bg1"/>
                </a:solidFill>
              </a:rPr>
              <a:t>Cleaning Data</a:t>
            </a:r>
          </a:p>
          <a:p>
            <a:r>
              <a:rPr lang="en-US" sz="2000" b="1" i="1" dirty="0">
                <a:solidFill>
                  <a:schemeClr val="bg1"/>
                </a:solidFill>
              </a:rPr>
              <a:t>Update Start and Stop Times- </a:t>
            </a:r>
            <a:r>
              <a:rPr lang="en-US" dirty="0">
                <a:solidFill>
                  <a:schemeClr val="bg1"/>
                </a:solidFill>
              </a:rPr>
              <a:t>This code allows you to change the start and stop times of a salt wave that were selected incorrectly by the code</a:t>
            </a:r>
          </a:p>
          <a:p>
            <a:r>
              <a:rPr lang="en-US" sz="2000" b="1" i="1" dirty="0">
                <a:solidFill>
                  <a:schemeClr val="bg1"/>
                </a:solidFill>
              </a:rPr>
              <a:t>Adding curve to calculation- </a:t>
            </a:r>
            <a:r>
              <a:rPr lang="en-US" dirty="0">
                <a:solidFill>
                  <a:schemeClr val="bg1"/>
                </a:solidFill>
              </a:rPr>
              <a:t>This code allows you to add in or remove a wave that was excluded from the original discharge calculation</a:t>
            </a:r>
            <a:endParaRPr lang="en-US" sz="2000" b="1" i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2400" u="sng" dirty="0">
                <a:solidFill>
                  <a:schemeClr val="bg1"/>
                </a:solidFill>
              </a:rPr>
              <a:t>Rating Curves</a:t>
            </a:r>
          </a:p>
          <a:p>
            <a:r>
              <a:rPr lang="en-US" sz="2000" b="1" i="1" dirty="0">
                <a:solidFill>
                  <a:schemeClr val="bg1"/>
                </a:solidFill>
              </a:rPr>
              <a:t>Extracting Data For Rating Curve- </a:t>
            </a:r>
            <a:r>
              <a:rPr lang="en-US" dirty="0">
                <a:solidFill>
                  <a:schemeClr val="bg1"/>
                </a:solidFill>
              </a:rPr>
              <a:t>Creates a csv that is compatible with process that creates rating curves</a:t>
            </a:r>
            <a:endParaRPr lang="en-US" sz="2400" u="sng" dirty="0">
              <a:solidFill>
                <a:schemeClr val="bg1"/>
              </a:solidFill>
            </a:endParaRPr>
          </a:p>
          <a:p>
            <a:r>
              <a:rPr lang="en-US" sz="2000" b="1" i="1" dirty="0">
                <a:solidFill>
                  <a:schemeClr val="bg1"/>
                </a:solidFill>
              </a:rPr>
              <a:t>Adding Rating Curve to Database- </a:t>
            </a:r>
            <a:r>
              <a:rPr lang="en-US" dirty="0">
                <a:solidFill>
                  <a:schemeClr val="bg1"/>
                </a:solidFill>
              </a:rPr>
              <a:t>Sends all relevant rating curve information into the database</a:t>
            </a:r>
            <a:endParaRPr lang="en-US" sz="2000" b="1" i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119C2F-600F-484D-ABC7-6ECDF291F135}"/>
              </a:ext>
            </a:extLst>
          </p:cNvPr>
          <p:cNvSpPr txBox="1"/>
          <p:nvPr/>
        </p:nvSpPr>
        <p:spPr>
          <a:xfrm>
            <a:off x="2594179" y="692887"/>
            <a:ext cx="6441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https://github.com/voremargot/AutoSaltDilution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020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e the source image">
            <a:extLst>
              <a:ext uri="{FF2B5EF4-FFF2-40B4-BE49-F238E27FC236}">
                <a16:creationId xmlns:a16="http://schemas.microsoft.com/office/drawing/2014/main" id="{09DE3EC5-743C-4ABE-A75B-5A8E9C458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145" y="1757781"/>
            <a:ext cx="5964072" cy="513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918A5C31-C7FF-4AB8-A007-2D93DABC0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8339" y="0"/>
            <a:ext cx="39766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ee the source image">
            <a:extLst>
              <a:ext uri="{FF2B5EF4-FFF2-40B4-BE49-F238E27FC236}">
                <a16:creationId xmlns:a16="http://schemas.microsoft.com/office/drawing/2014/main" id="{F1C73967-2E6D-4B5E-8B10-A15D7D185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678" y="2152073"/>
            <a:ext cx="2728784" cy="470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470B94-28B3-4C6F-B757-027E33228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26" y="245729"/>
            <a:ext cx="10732946" cy="636654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B16F287-B0F8-4D49-9246-0D96819991DE}"/>
              </a:ext>
            </a:extLst>
          </p:cNvPr>
          <p:cNvGrpSpPr/>
          <p:nvPr/>
        </p:nvGrpSpPr>
        <p:grpSpPr>
          <a:xfrm>
            <a:off x="678730" y="518474"/>
            <a:ext cx="10529740" cy="4849939"/>
            <a:chOff x="678730" y="518474"/>
            <a:chExt cx="10529740" cy="4849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7C81B3B-A161-4BF5-9B40-0129F7BAD2DD}"/>
                </a:ext>
              </a:extLst>
            </p:cNvPr>
            <p:cNvSpPr/>
            <p:nvPr/>
          </p:nvSpPr>
          <p:spPr>
            <a:xfrm>
              <a:off x="678730" y="518474"/>
              <a:ext cx="10529740" cy="1633599"/>
            </a:xfrm>
            <a:prstGeom prst="rect">
              <a:avLst/>
            </a:prstGeom>
            <a:noFill/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799BDEC-86CC-4207-A18F-6C3547D20906}"/>
                </a:ext>
              </a:extLst>
            </p:cNvPr>
            <p:cNvSpPr/>
            <p:nvPr/>
          </p:nvSpPr>
          <p:spPr>
            <a:xfrm>
              <a:off x="4984512" y="4632892"/>
              <a:ext cx="4100493" cy="735521"/>
            </a:xfrm>
            <a:prstGeom prst="rect">
              <a:avLst/>
            </a:prstGeom>
            <a:noFill/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42A563F-16D6-4F1B-8FE9-5125ED1C3527}"/>
                </a:ext>
              </a:extLst>
            </p:cNvPr>
            <p:cNvSpPr txBox="1"/>
            <p:nvPr/>
          </p:nvSpPr>
          <p:spPr>
            <a:xfrm>
              <a:off x="8269596" y="1567298"/>
              <a:ext cx="29364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1"/>
                  </a:solidFill>
                </a:rPr>
                <a:t>Updated by user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F672708-4774-4EBE-8401-E80C6E56955D}"/>
              </a:ext>
            </a:extLst>
          </p:cNvPr>
          <p:cNvGrpSpPr/>
          <p:nvPr/>
        </p:nvGrpSpPr>
        <p:grpSpPr>
          <a:xfrm>
            <a:off x="647828" y="2555750"/>
            <a:ext cx="10702044" cy="3993333"/>
            <a:chOff x="647828" y="2555750"/>
            <a:chExt cx="10702044" cy="399333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B8C39A-4246-4D8E-B26F-87B04C7438BA}"/>
                </a:ext>
              </a:extLst>
            </p:cNvPr>
            <p:cNvSpPr/>
            <p:nvPr/>
          </p:nvSpPr>
          <p:spPr>
            <a:xfrm>
              <a:off x="678730" y="2555750"/>
              <a:ext cx="8750710" cy="83328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8840AB-98AE-41FC-84A7-556F972214D6}"/>
                </a:ext>
              </a:extLst>
            </p:cNvPr>
            <p:cNvSpPr/>
            <p:nvPr/>
          </p:nvSpPr>
          <p:spPr>
            <a:xfrm>
              <a:off x="678730" y="3785672"/>
              <a:ext cx="10671142" cy="73552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07C14DC-43FD-4B89-8C02-92CC955CE615}"/>
                </a:ext>
              </a:extLst>
            </p:cNvPr>
            <p:cNvSpPr/>
            <p:nvPr/>
          </p:nvSpPr>
          <p:spPr>
            <a:xfrm>
              <a:off x="647828" y="5900508"/>
              <a:ext cx="8230701" cy="64857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5DE8180-4FB0-486E-86C1-596FC23B2D88}"/>
                </a:ext>
              </a:extLst>
            </p:cNvPr>
            <p:cNvSpPr/>
            <p:nvPr/>
          </p:nvSpPr>
          <p:spPr>
            <a:xfrm>
              <a:off x="678731" y="4676364"/>
              <a:ext cx="4100494" cy="64857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2EDE40-FADA-441E-8A8E-6FF0812C94A4}"/>
                </a:ext>
              </a:extLst>
            </p:cNvPr>
            <p:cNvSpPr txBox="1"/>
            <p:nvPr/>
          </p:nvSpPr>
          <p:spPr>
            <a:xfrm>
              <a:off x="6409831" y="2811661"/>
              <a:ext cx="30196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Updated by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901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6969</TotalTime>
  <Words>695</Words>
  <Application>Microsoft Office PowerPoint</Application>
  <PresentationFormat>Widescreen</PresentationFormat>
  <Paragraphs>109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Introduction to Working with the Autosalt Database</vt:lpstr>
      <vt:lpstr>PowerPoint Presentation</vt:lpstr>
      <vt:lpstr>PowerPoint Presentation</vt:lpstr>
      <vt:lpstr>PowerPoint Presentation</vt:lpstr>
      <vt:lpstr>PowerPoint Presentation</vt:lpstr>
      <vt:lpstr>Data in the Database</vt:lpstr>
      <vt:lpstr>How to communicate with the database</vt:lpstr>
      <vt:lpstr>PowerPoint Presentation</vt:lpstr>
      <vt:lpstr>PowerPoint Presentation</vt:lpstr>
      <vt:lpstr>New Google Drive Folder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Margot Vore</dc:creator>
  <cp:lastModifiedBy>Margot Vore</cp:lastModifiedBy>
  <cp:revision>62</cp:revision>
  <dcterms:created xsi:type="dcterms:W3CDTF">2021-05-12T22:29:54Z</dcterms:created>
  <dcterms:modified xsi:type="dcterms:W3CDTF">2021-06-11T16:44:56Z</dcterms:modified>
</cp:coreProperties>
</file>