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9" r:id="rId6"/>
    <p:sldId id="270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0089"/>
    <a:srgbClr val="FAFAFA"/>
    <a:srgbClr val="FF00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t>14.05.2015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874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t>14.05.2015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0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t>14.05.2015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7074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t>14.05.2015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4265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t>14.05.2015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955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t>14.05.2015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9083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t>14.05.2015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6000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t>14.05.2015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35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t>14.05.2015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4920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t>14.05.2015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1012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t>14.05.2015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4140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BB889-9D34-4BBB-8EBF-7B432ADE08F0}" type="datetimeFigureOut">
              <a:rPr lang="ru-RU" smtClean="0"/>
              <a:t>14.05.2015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  <p:pic>
        <p:nvPicPr>
          <p:cNvPr id="16" name="Рисунок 15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026" y="0"/>
            <a:ext cx="4412974" cy="3309731"/>
          </a:xfrm>
          <a:prstGeom prst="rect">
            <a:avLst/>
          </a:prstGeom>
          <a:ln>
            <a:solidFill>
              <a:srgbClr val="FAFAFA"/>
            </a:solidFill>
          </a:ln>
        </p:spPr>
      </p:pic>
    </p:spTree>
    <p:extLst>
      <p:ext uri="{BB962C8B-B14F-4D97-AF65-F5344CB8AC3E}">
        <p14:creationId xmlns:p14="http://schemas.microsoft.com/office/powerpoint/2010/main" val="2997180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8291" y="2047741"/>
            <a:ext cx="8099071" cy="2575774"/>
          </a:xfr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ru-RU" dirty="0" smtClean="0">
                <a:ln w="0"/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dirty="0" smtClean="0">
                <a:ln w="0"/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dirty="0" err="1" smtClean="0">
                <a:ln w="0"/>
                <a:solidFill>
                  <a:schemeClr val="tx2">
                    <a:lumMod val="60000"/>
                    <a:lumOff val="40000"/>
                  </a:schemeClr>
                </a:solidFill>
              </a:rPr>
              <a:t>Презентація</a:t>
            </a:r>
            <a:r>
              <a:rPr lang="ru-RU" dirty="0" smtClean="0">
                <a:ln w="0"/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</a:rPr>
              <a:t>курсового проекту на С++ в </a:t>
            </a:r>
            <a:r>
              <a:rPr lang="ru-RU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</a:rPr>
              <a:t>Microsoft</a:t>
            </a:r>
            <a:r>
              <a:rPr lang="ru-RU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</a:rPr>
              <a:t>Visual</a:t>
            </a:r>
            <a:r>
              <a:rPr lang="ru-RU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</a:rPr>
              <a:t>Studio</a:t>
            </a:r>
            <a:r>
              <a:rPr lang="ru-RU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</a:rPr>
              <a:t> 2010 </a:t>
            </a:r>
            <a:r>
              <a:rPr lang="ru-RU" dirty="0" smtClean="0">
                <a:ln w="0"/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dirty="0" smtClean="0">
                <a:ln w="0"/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uk-UA" dirty="0">
              <a:ln w="0"/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550198" y="4956222"/>
            <a:ext cx="4087164" cy="877908"/>
          </a:xfrm>
          <a:prstGeom prst="rect">
            <a:avLst/>
          </a:prstGeom>
          <a:ln w="12700" cap="flat" cmpd="sng" algn="ctr">
            <a:solidFill>
              <a:schemeClr val="bg2">
                <a:lumMod val="90000"/>
              </a:schemeClr>
            </a:solidFill>
            <a:prstDash val="solid"/>
            <a:miter lim="800000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2000" dirty="0" err="1" smtClean="0">
                <a:ln w="0"/>
                <a:solidFill>
                  <a:schemeClr val="tx2">
                    <a:lumMod val="60000"/>
                    <a:lumOff val="40000"/>
                  </a:schemeClr>
                </a:solidFill>
              </a:rPr>
              <a:t>Задорожна</a:t>
            </a:r>
            <a:r>
              <a:rPr lang="ru-RU" sz="2000" dirty="0" smtClean="0">
                <a:ln w="0"/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2000" dirty="0" err="1" smtClean="0">
                <a:ln w="0"/>
                <a:solidFill>
                  <a:schemeClr val="tx2">
                    <a:lumMod val="60000"/>
                    <a:lumOff val="40000"/>
                  </a:schemeClr>
                </a:solidFill>
              </a:rPr>
              <a:t>Юлія</a:t>
            </a:r>
            <a:endParaRPr lang="ru-RU" sz="2000" dirty="0" smtClean="0">
              <a:ln w="0"/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r"/>
            <a:r>
              <a:rPr lang="ru-RU" sz="2000" dirty="0" smtClean="0">
                <a:ln w="0"/>
                <a:solidFill>
                  <a:schemeClr val="tx2">
                    <a:lumMod val="60000"/>
                    <a:lumOff val="40000"/>
                  </a:schemeClr>
                </a:solidFill>
              </a:rPr>
              <a:t>СН-21</a:t>
            </a:r>
            <a:endParaRPr lang="uk-UA" sz="2000" dirty="0">
              <a:ln w="0"/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107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6454730" cy="1115944"/>
          </a:xfr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Результат </a:t>
            </a:r>
            <a:r>
              <a:rPr lang="ru-RU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виконання</a:t>
            </a:r>
            <a:r>
              <a:rPr lang="ru-RU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роботи</a:t>
            </a:r>
            <a:endParaRPr lang="ru-RU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55" y="2766141"/>
            <a:ext cx="6448425" cy="3257550"/>
          </a:xfrm>
          <a:prstGeom prst="rect">
            <a:avLst/>
          </a:prstGeom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628650" y="2168680"/>
            <a:ext cx="6325942" cy="752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uk-UA" dirty="0" smtClean="0"/>
              <a:t>Реалізація операції додавання двох матриць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586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6454730" cy="1115944"/>
          </a:xfr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Результат </a:t>
            </a:r>
            <a:r>
              <a:rPr lang="ru-RU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виконання</a:t>
            </a:r>
            <a:r>
              <a:rPr lang="ru-RU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роботи</a:t>
            </a:r>
            <a:endParaRPr lang="ru-RU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628650" y="2168680"/>
            <a:ext cx="6325942" cy="752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uk-UA" dirty="0" smtClean="0"/>
              <a:t>Реалізація операції множення двох матриць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55" y="2741993"/>
            <a:ext cx="644842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30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6454730" cy="1115944"/>
          </a:xfr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Результат </a:t>
            </a:r>
            <a:r>
              <a:rPr lang="ru-RU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виконання</a:t>
            </a:r>
            <a:r>
              <a:rPr lang="ru-RU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роботи</a:t>
            </a:r>
            <a:endParaRPr lang="ru-RU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628650" y="2149666"/>
            <a:ext cx="6828218" cy="1033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uk-UA" sz="2000" dirty="0" smtClean="0"/>
              <a:t>Матриці можна перемножити лише тоді, коли к-сть стовпців 1-ої матриці дорівнює к-сті рядків 2-ої матриці</a:t>
            </a:r>
            <a:endParaRPr lang="ru-RU" sz="2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56" y="2983472"/>
            <a:ext cx="6963580" cy="327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9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6454730" cy="1115944"/>
          </a:xfr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Результат </a:t>
            </a:r>
            <a:r>
              <a:rPr lang="ru-RU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виконання</a:t>
            </a:r>
            <a:r>
              <a:rPr lang="ru-RU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роботи</a:t>
            </a:r>
            <a:endParaRPr lang="ru-RU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628650" y="2168679"/>
            <a:ext cx="6325942" cy="752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uk-UA" dirty="0" smtClean="0"/>
              <a:t>Реалізація операції пошуку детермінанту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56" y="2920687"/>
            <a:ext cx="7450804" cy="270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99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6287305" cy="1325563"/>
          </a:xfr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uk-UA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Завдання: </a:t>
            </a:r>
            <a:endParaRPr lang="ru-RU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sz="2200" dirty="0">
              <a:latin typeface="+mj-lt"/>
            </a:endParaRPr>
          </a:p>
          <a:p>
            <a:pPr marL="0" indent="0">
              <a:buNone/>
            </a:pPr>
            <a:r>
              <a:rPr lang="ru-RU" sz="2200" dirty="0" err="1" smtClean="0">
                <a:latin typeface="+mj-lt"/>
              </a:rPr>
              <a:t>Програма</a:t>
            </a:r>
            <a:r>
              <a:rPr lang="ru-RU" sz="2200" dirty="0" smtClean="0">
                <a:latin typeface="+mj-lt"/>
              </a:rPr>
              <a:t> </a:t>
            </a:r>
            <a:r>
              <a:rPr lang="ru-RU" sz="2200" dirty="0">
                <a:latin typeface="+mj-lt"/>
              </a:rPr>
              <a:t>для </a:t>
            </a:r>
            <a:r>
              <a:rPr lang="ru-RU" sz="2200" dirty="0" err="1">
                <a:latin typeface="+mj-lt"/>
              </a:rPr>
              <a:t>реалізації</a:t>
            </a:r>
            <a:r>
              <a:rPr lang="ru-RU" sz="2200" dirty="0">
                <a:latin typeface="+mj-lt"/>
              </a:rPr>
              <a:t> </a:t>
            </a:r>
            <a:r>
              <a:rPr lang="ru-RU" sz="2200" dirty="0" err="1">
                <a:latin typeface="+mj-lt"/>
              </a:rPr>
              <a:t>основних</a:t>
            </a:r>
            <a:r>
              <a:rPr lang="ru-RU" sz="2200" dirty="0">
                <a:latin typeface="+mj-lt"/>
              </a:rPr>
              <a:t> </a:t>
            </a:r>
            <a:r>
              <a:rPr lang="ru-RU" sz="2200" dirty="0" err="1">
                <a:latin typeface="+mj-lt"/>
              </a:rPr>
              <a:t>операцій</a:t>
            </a:r>
            <a:r>
              <a:rPr lang="ru-RU" sz="2200" dirty="0">
                <a:latin typeface="+mj-lt"/>
              </a:rPr>
              <a:t> з </a:t>
            </a:r>
            <a:r>
              <a:rPr lang="ru-RU" sz="2200" dirty="0" err="1">
                <a:latin typeface="+mj-lt"/>
              </a:rPr>
              <a:t>матрицями</a:t>
            </a:r>
            <a:r>
              <a:rPr lang="ru-RU" sz="2200" dirty="0" smtClean="0">
                <a:latin typeface="+mj-lt"/>
              </a:rPr>
              <a:t>:</a:t>
            </a:r>
          </a:p>
          <a:p>
            <a:pPr marL="0" indent="0">
              <a:buNone/>
            </a:pPr>
            <a:r>
              <a:rPr lang="uk-UA" sz="2200" dirty="0">
                <a:latin typeface="+mj-lt"/>
              </a:rPr>
              <a:t>додавання, множення та знаходження детермінанта</a:t>
            </a:r>
            <a:r>
              <a:rPr lang="uk-UA" sz="2200" dirty="0" smtClean="0">
                <a:latin typeface="+mj-lt"/>
              </a:rPr>
              <a:t>.</a:t>
            </a:r>
          </a:p>
          <a:p>
            <a:pPr marL="0" indent="0">
              <a:buNone/>
            </a:pPr>
            <a:endParaRPr lang="uk-UA" sz="2200" dirty="0">
              <a:latin typeface="+mj-lt"/>
            </a:endParaRPr>
          </a:p>
          <a:p>
            <a:r>
              <a:rPr lang="uk-UA" sz="2200" dirty="0">
                <a:latin typeface="+mj-lt"/>
              </a:rPr>
              <a:t>Середовище розробки: </a:t>
            </a:r>
            <a:r>
              <a:rPr lang="en-US" sz="2200" dirty="0">
                <a:latin typeface="+mj-lt"/>
              </a:rPr>
              <a:t>Microsoft Visual Studio </a:t>
            </a:r>
            <a:r>
              <a:rPr lang="en-US" sz="2200" dirty="0" smtClean="0">
                <a:latin typeface="+mj-lt"/>
              </a:rPr>
              <a:t>201</a:t>
            </a:r>
            <a:r>
              <a:rPr lang="uk-UA" sz="2200" dirty="0" smtClean="0">
                <a:latin typeface="+mj-lt"/>
              </a:rPr>
              <a:t>3</a:t>
            </a:r>
            <a:endParaRPr lang="en-US" sz="2200" dirty="0">
              <a:latin typeface="+mj-lt"/>
            </a:endParaRPr>
          </a:p>
          <a:p>
            <a:r>
              <a:rPr lang="uk-UA" sz="2200" dirty="0">
                <a:latin typeface="+mj-lt"/>
              </a:rPr>
              <a:t>Мова: С++</a:t>
            </a:r>
          </a:p>
          <a:p>
            <a:r>
              <a:rPr lang="uk-UA" sz="2200" dirty="0">
                <a:latin typeface="+mj-lt"/>
              </a:rPr>
              <a:t>Платформа:</a:t>
            </a:r>
            <a:r>
              <a:rPr lang="en-US" sz="2200" dirty="0" smtClean="0">
                <a:latin typeface="+mj-lt"/>
              </a:rPr>
              <a:t>x</a:t>
            </a:r>
            <a:r>
              <a:rPr lang="uk-UA" sz="2200" dirty="0" smtClean="0">
                <a:latin typeface="+mj-lt"/>
              </a:rPr>
              <a:t>64</a:t>
            </a:r>
            <a:endParaRPr lang="uk-UA" sz="2200" dirty="0">
              <a:latin typeface="+mj-lt"/>
            </a:endParaRPr>
          </a:p>
          <a:p>
            <a:r>
              <a:rPr lang="en-US" sz="2200" dirty="0">
                <a:latin typeface="+mj-lt"/>
              </a:rPr>
              <a:t>OC: Windows 7</a:t>
            </a:r>
            <a:endParaRPr lang="ru-RU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0432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481037"/>
            <a:ext cx="6325942" cy="1244732"/>
          </a:xfr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uk-UA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Зміст: </a:t>
            </a:r>
            <a:endParaRPr lang="ru-RU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28650" y="2272864"/>
            <a:ext cx="784564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 err="1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Аналіз</a:t>
            </a:r>
            <a:r>
              <a:rPr lang="ru-RU" sz="22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 </a:t>
            </a:r>
            <a:r>
              <a:rPr lang="ru-RU" sz="2200" dirty="0" err="1">
                <a:solidFill>
                  <a:schemeClr val="bg2">
                    <a:lumMod val="25000"/>
                  </a:schemeClr>
                </a:solidFill>
                <a:latin typeface="+mj-lt"/>
              </a:rPr>
              <a:t>технічого</a:t>
            </a:r>
            <a:r>
              <a:rPr lang="ru-RU" sz="22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 </a:t>
            </a:r>
            <a:r>
              <a:rPr lang="ru-RU" sz="2200" dirty="0" err="1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завдання</a:t>
            </a:r>
            <a:endParaRPr lang="ru-RU" sz="2200" dirty="0" smtClean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sz="22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Загальна </a:t>
            </a:r>
            <a:r>
              <a:rPr lang="uk-UA" sz="22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інформація</a:t>
            </a:r>
            <a:endParaRPr lang="ru-RU" sz="2200" dirty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 err="1">
                <a:solidFill>
                  <a:schemeClr val="bg2">
                    <a:lumMod val="25000"/>
                  </a:schemeClr>
                </a:solidFill>
                <a:latin typeface="+mj-lt"/>
              </a:rPr>
              <a:t>Діаграма</a:t>
            </a:r>
            <a:r>
              <a:rPr lang="ru-RU" sz="22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 </a:t>
            </a:r>
            <a:r>
              <a:rPr lang="ru-RU" sz="2200" dirty="0" err="1">
                <a:solidFill>
                  <a:schemeClr val="bg2">
                    <a:lumMod val="25000"/>
                  </a:schemeClr>
                </a:solidFill>
                <a:latin typeface="+mj-lt"/>
              </a:rPr>
              <a:t>класів</a:t>
            </a:r>
            <a:endParaRPr lang="ru-RU" sz="2200" dirty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 err="1">
                <a:solidFill>
                  <a:schemeClr val="bg2">
                    <a:lumMod val="25000"/>
                  </a:schemeClr>
                </a:solidFill>
                <a:latin typeface="+mj-lt"/>
              </a:rPr>
              <a:t>Опис</a:t>
            </a:r>
            <a:r>
              <a:rPr lang="ru-RU" sz="22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 </a:t>
            </a:r>
            <a:r>
              <a:rPr lang="ru-RU" sz="2200" dirty="0" err="1">
                <a:solidFill>
                  <a:schemeClr val="bg2">
                    <a:lumMod val="25000"/>
                  </a:schemeClr>
                </a:solidFill>
                <a:latin typeface="+mj-lt"/>
              </a:rPr>
              <a:t>класів</a:t>
            </a:r>
            <a:endParaRPr lang="ru-RU" sz="2200" dirty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Результат </a:t>
            </a:r>
            <a:r>
              <a:rPr lang="ru-RU" sz="2200" dirty="0" err="1">
                <a:solidFill>
                  <a:schemeClr val="bg2">
                    <a:lumMod val="25000"/>
                  </a:schemeClr>
                </a:solidFill>
                <a:latin typeface="+mj-lt"/>
              </a:rPr>
              <a:t>виконання</a:t>
            </a:r>
            <a:r>
              <a:rPr lang="ru-RU" sz="22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 </a:t>
            </a:r>
            <a:r>
              <a:rPr lang="ru-RU" sz="2200" dirty="0" err="1">
                <a:solidFill>
                  <a:schemeClr val="bg2">
                    <a:lumMod val="25000"/>
                  </a:schemeClr>
                </a:solidFill>
                <a:latin typeface="+mj-lt"/>
              </a:rPr>
              <a:t>роботи</a:t>
            </a:r>
            <a:endParaRPr lang="ru-RU" sz="2200" dirty="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8270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6519125" cy="1325563"/>
          </a:xfr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uk-UA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Аналіз технічного </a:t>
            </a:r>
            <a:r>
              <a:rPr lang="uk-UA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завдання</a:t>
            </a:r>
            <a:r>
              <a:rPr lang="uk-UA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</a:t>
            </a:r>
            <a:endParaRPr lang="ru-RU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2176530"/>
            <a:ext cx="7794133" cy="3284112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2200" dirty="0" err="1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Програма</a:t>
            </a:r>
            <a:r>
              <a:rPr lang="ru-RU" sz="22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 </a:t>
            </a:r>
            <a:r>
              <a:rPr lang="ru-RU" sz="2200" dirty="0" err="1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виконує</a:t>
            </a:r>
            <a:r>
              <a:rPr lang="ru-RU" sz="22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 </a:t>
            </a:r>
            <a:r>
              <a:rPr lang="ru-RU" sz="2200" dirty="0" err="1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такі</a:t>
            </a:r>
            <a:r>
              <a:rPr lang="ru-RU" sz="22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 </a:t>
            </a:r>
            <a:r>
              <a:rPr lang="ru-RU" sz="2200" dirty="0" err="1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операції</a:t>
            </a:r>
            <a:r>
              <a:rPr lang="ru-RU" sz="22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uk-UA" sz="22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д</a:t>
            </a:r>
            <a:r>
              <a:rPr lang="uk-UA" sz="22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одавання матриць</a:t>
            </a:r>
            <a:r>
              <a:rPr lang="en-US" sz="22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;</a:t>
            </a:r>
            <a:endParaRPr lang="uk-UA" sz="2200" dirty="0" smtClean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uk-UA" sz="22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м</a:t>
            </a:r>
            <a:r>
              <a:rPr lang="uk-UA" sz="22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ноження матриць</a:t>
            </a:r>
            <a:r>
              <a:rPr lang="en-US" sz="22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;</a:t>
            </a:r>
            <a:endParaRPr lang="uk-UA" sz="2200" dirty="0" smtClean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uk-UA" sz="22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п</a:t>
            </a:r>
            <a:r>
              <a:rPr lang="uk-UA" sz="22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ошук детермінанта</a:t>
            </a:r>
            <a:r>
              <a:rPr lang="en-US" sz="22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;</a:t>
            </a:r>
            <a:endParaRPr lang="uk-UA" sz="2200" dirty="0" smtClean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uk-UA" sz="22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в</a:t>
            </a:r>
            <a:r>
              <a:rPr lang="uk-UA" sz="22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ведення/виведення даних</a:t>
            </a:r>
            <a:r>
              <a:rPr lang="en-US" sz="22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;</a:t>
            </a:r>
            <a:endParaRPr lang="ru-RU" sz="2200" dirty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pPr marL="0" indent="0">
              <a:buNone/>
            </a:pPr>
            <a:endParaRPr lang="ru-RU" sz="2200" dirty="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118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481037"/>
            <a:ext cx="6325942" cy="1244732"/>
          </a:xfr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uk-UA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Загальна інформація</a:t>
            </a:r>
            <a:endParaRPr lang="ru-RU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28650" y="1989528"/>
            <a:ext cx="784564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i="1" dirty="0" err="1" smtClean="0"/>
              <a:t>Матриця</a:t>
            </a:r>
            <a:r>
              <a:rPr lang="ru-RU" dirty="0" smtClean="0"/>
              <a:t> - </a:t>
            </a:r>
            <a:r>
              <a:rPr lang="ru-RU" dirty="0" err="1" smtClean="0"/>
              <a:t>математичний</a:t>
            </a:r>
            <a:r>
              <a:rPr lang="ru-RU" dirty="0" smtClean="0"/>
              <a:t> об</a:t>
            </a:r>
            <a:r>
              <a:rPr lang="en-US" dirty="0" smtClean="0"/>
              <a:t>’</a:t>
            </a:r>
            <a:r>
              <a:rPr lang="uk-UA" dirty="0" err="1" smtClean="0"/>
              <a:t>єкт</a:t>
            </a:r>
            <a:r>
              <a:rPr lang="ru-RU" dirty="0" smtClean="0"/>
              <a:t>, </a:t>
            </a:r>
            <a:r>
              <a:rPr lang="ru-RU" dirty="0" err="1"/>
              <a:t>записаний</a:t>
            </a:r>
            <a:r>
              <a:rPr lang="ru-RU" dirty="0"/>
              <a:t> у </a:t>
            </a:r>
            <a:r>
              <a:rPr lang="ru-RU" dirty="0" err="1"/>
              <a:t>вигляді</a:t>
            </a:r>
            <a:r>
              <a:rPr lang="ru-RU" dirty="0"/>
              <a:t> </a:t>
            </a:r>
            <a:r>
              <a:rPr lang="ru-RU" dirty="0" err="1"/>
              <a:t>прямокутної</a:t>
            </a:r>
            <a:r>
              <a:rPr lang="ru-RU" dirty="0"/>
              <a:t> </a:t>
            </a:r>
            <a:r>
              <a:rPr lang="ru-RU" dirty="0" err="1"/>
              <a:t>таблиці</a:t>
            </a:r>
            <a:r>
              <a:rPr lang="ru-RU" dirty="0"/>
              <a:t> </a:t>
            </a:r>
            <a:r>
              <a:rPr lang="ru-RU" dirty="0" smtClean="0"/>
              <a:t>чисел. </a:t>
            </a:r>
            <a:r>
              <a:rPr lang="ru-RU" dirty="0" err="1" smtClean="0"/>
              <a:t>Він</a:t>
            </a:r>
            <a:r>
              <a:rPr lang="ru-RU" dirty="0" smtClean="0"/>
              <a:t> </a:t>
            </a:r>
            <a:r>
              <a:rPr lang="ru-RU" dirty="0" err="1"/>
              <a:t>допускає</a:t>
            </a:r>
            <a:r>
              <a:rPr lang="ru-RU" dirty="0"/>
              <a:t> </a:t>
            </a:r>
            <a:r>
              <a:rPr lang="ru-RU" dirty="0" err="1"/>
              <a:t>операції</a:t>
            </a:r>
            <a:r>
              <a:rPr lang="ru-RU" dirty="0"/>
              <a:t> </a:t>
            </a:r>
            <a:r>
              <a:rPr lang="ru-RU" dirty="0" smtClean="0"/>
              <a:t>(</a:t>
            </a:r>
            <a:r>
              <a:rPr lang="ru-RU" dirty="0" err="1" smtClean="0"/>
              <a:t>додавання</a:t>
            </a:r>
            <a:r>
              <a:rPr lang="ru-RU" dirty="0" smtClean="0"/>
              <a:t>, </a:t>
            </a:r>
            <a:r>
              <a:rPr lang="ru-RU" dirty="0" err="1" smtClean="0"/>
              <a:t>віднімання</a:t>
            </a:r>
            <a:r>
              <a:rPr lang="ru-RU" dirty="0" smtClean="0"/>
              <a:t>, </a:t>
            </a:r>
            <a:r>
              <a:rPr lang="ru-RU" dirty="0" err="1" smtClean="0"/>
              <a:t>множення</a:t>
            </a:r>
            <a:r>
              <a:rPr lang="ru-RU" dirty="0" smtClean="0"/>
              <a:t> та </a:t>
            </a:r>
            <a:r>
              <a:rPr lang="ru-RU" dirty="0" err="1" smtClean="0"/>
              <a:t>множення</a:t>
            </a:r>
            <a:r>
              <a:rPr lang="ru-RU" dirty="0" smtClean="0"/>
              <a:t> на скаляр). </a:t>
            </a:r>
            <a:r>
              <a:rPr lang="ru-RU" dirty="0" err="1"/>
              <a:t>Зазвичай</a:t>
            </a:r>
            <a:r>
              <a:rPr lang="ru-RU" dirty="0"/>
              <a:t> </a:t>
            </a:r>
            <a:r>
              <a:rPr lang="ru-RU" dirty="0" err="1"/>
              <a:t>матриці</a:t>
            </a:r>
            <a:r>
              <a:rPr lang="ru-RU" dirty="0"/>
              <a:t> </a:t>
            </a:r>
            <a:r>
              <a:rPr lang="ru-RU" dirty="0" err="1"/>
              <a:t>представляються</a:t>
            </a:r>
            <a:r>
              <a:rPr lang="ru-RU" dirty="0"/>
              <a:t> </a:t>
            </a:r>
            <a:r>
              <a:rPr lang="ru-RU" dirty="0" err="1" smtClean="0"/>
              <a:t>двовимірними</a:t>
            </a:r>
            <a:r>
              <a:rPr lang="ru-RU" dirty="0" smtClean="0"/>
              <a:t> (</a:t>
            </a:r>
            <a:r>
              <a:rPr lang="ru-RU" dirty="0" err="1" smtClean="0"/>
              <a:t>прямокутними</a:t>
            </a:r>
            <a:r>
              <a:rPr lang="ru-RU" dirty="0"/>
              <a:t>) </a:t>
            </a:r>
            <a:r>
              <a:rPr lang="ru-RU" dirty="0" err="1"/>
              <a:t>таблицями</a:t>
            </a:r>
            <a:r>
              <a:rPr lang="ru-RU" dirty="0"/>
              <a:t>. </a:t>
            </a:r>
            <a:endParaRPr lang="en-US" dirty="0" smtClean="0"/>
          </a:p>
          <a:p>
            <a:pPr>
              <a:lnSpc>
                <a:spcPct val="150000"/>
              </a:lnSpc>
            </a:pPr>
            <a:endParaRPr lang="ru-RU" dirty="0" smtClean="0"/>
          </a:p>
          <a:p>
            <a:pPr>
              <a:lnSpc>
                <a:spcPct val="150000"/>
              </a:lnSpc>
            </a:pPr>
            <a:r>
              <a:rPr lang="uk-UA" b="1" i="1" dirty="0" smtClean="0"/>
              <a:t>Додавання</a:t>
            </a:r>
            <a:r>
              <a:rPr lang="en-US" b="1" i="1" dirty="0" smtClean="0"/>
              <a:t>:</a:t>
            </a:r>
            <a:endParaRPr lang="ru-RU" b="1" i="1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60" y="4574851"/>
            <a:ext cx="6369683" cy="89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43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481037"/>
            <a:ext cx="6325942" cy="1244732"/>
          </a:xfr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uk-UA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Загальна інформація</a:t>
            </a:r>
            <a:endParaRPr lang="ru-RU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28650" y="1989528"/>
            <a:ext cx="784564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uk-UA" b="1" i="1" dirty="0"/>
              <a:t>Множення</a:t>
            </a:r>
            <a:r>
              <a:rPr lang="en-US" b="1" i="1" dirty="0"/>
              <a:t>:</a:t>
            </a:r>
          </a:p>
          <a:p>
            <a:pPr>
              <a:lnSpc>
                <a:spcPct val="150000"/>
              </a:lnSpc>
            </a:pPr>
            <a:r>
              <a:rPr lang="ru-RU" dirty="0" err="1"/>
              <a:t>Множення</a:t>
            </a:r>
            <a:r>
              <a:rPr lang="ru-RU" dirty="0"/>
              <a:t> </a:t>
            </a:r>
            <a:r>
              <a:rPr lang="ru-RU" dirty="0" err="1"/>
              <a:t>двох</a:t>
            </a:r>
            <a:r>
              <a:rPr lang="ru-RU" dirty="0"/>
              <a:t> </a:t>
            </a:r>
            <a:r>
              <a:rPr lang="ru-RU" dirty="0" err="1"/>
              <a:t>матриць</a:t>
            </a:r>
            <a:r>
              <a:rPr lang="ru-RU" dirty="0"/>
              <a:t> </a:t>
            </a:r>
            <a:r>
              <a:rPr lang="ru-RU" dirty="0" err="1"/>
              <a:t>має</a:t>
            </a:r>
            <a:r>
              <a:rPr lang="ru-RU" dirty="0"/>
              <a:t> </a:t>
            </a:r>
            <a:r>
              <a:rPr lang="ru-RU" dirty="0" err="1"/>
              <a:t>сенс</a:t>
            </a:r>
            <a:r>
              <a:rPr lang="ru-RU" dirty="0"/>
              <a:t> </a:t>
            </a:r>
            <a:r>
              <a:rPr lang="ru-RU" dirty="0" err="1"/>
              <a:t>лише</a:t>
            </a:r>
            <a:r>
              <a:rPr lang="ru-RU" dirty="0"/>
              <a:t> </a:t>
            </a:r>
            <a:r>
              <a:rPr lang="ru-RU" dirty="0" err="1"/>
              <a:t>тоді</a:t>
            </a:r>
            <a:r>
              <a:rPr lang="ru-RU" dirty="0"/>
              <a:t>, коли число </a:t>
            </a:r>
            <a:r>
              <a:rPr lang="ru-RU" dirty="0" err="1"/>
              <a:t>стовпчиків</a:t>
            </a:r>
            <a:r>
              <a:rPr lang="ru-RU" dirty="0"/>
              <a:t> </a:t>
            </a:r>
            <a:r>
              <a:rPr lang="ru-RU" dirty="0" err="1"/>
              <a:t>першої</a:t>
            </a:r>
            <a:r>
              <a:rPr lang="ru-RU" dirty="0"/>
              <a:t> </a:t>
            </a:r>
            <a:r>
              <a:rPr lang="ru-RU" dirty="0" err="1"/>
              <a:t>матриці</a:t>
            </a:r>
            <a:r>
              <a:rPr lang="ru-RU" dirty="0"/>
              <a:t> </a:t>
            </a:r>
            <a:r>
              <a:rPr lang="ru-RU" dirty="0" err="1"/>
              <a:t>дорівнює</a:t>
            </a:r>
            <a:r>
              <a:rPr lang="ru-RU" dirty="0"/>
              <a:t> числу </a:t>
            </a:r>
            <a:r>
              <a:rPr lang="ru-RU" dirty="0" err="1"/>
              <a:t>рядків</a:t>
            </a:r>
            <a:r>
              <a:rPr lang="ru-RU" dirty="0"/>
              <a:t> </a:t>
            </a:r>
            <a:r>
              <a:rPr lang="ru-RU" dirty="0" err="1"/>
              <a:t>другої</a:t>
            </a:r>
            <a:r>
              <a:rPr lang="ru-RU" dirty="0"/>
              <a:t> </a:t>
            </a:r>
            <a:r>
              <a:rPr lang="ru-RU" dirty="0" err="1"/>
              <a:t>матриці</a:t>
            </a:r>
            <a:r>
              <a:rPr lang="ru-RU" dirty="0" smtClean="0"/>
              <a:t>.</a:t>
            </a:r>
            <a:endParaRPr lang="en-US" dirty="0" smtClean="0"/>
          </a:p>
          <a:p>
            <a:pPr>
              <a:lnSpc>
                <a:spcPct val="150000"/>
              </a:lnSpc>
            </a:pPr>
            <a:endParaRPr lang="en-US" b="1" i="1" dirty="0"/>
          </a:p>
          <a:p>
            <a:pPr>
              <a:lnSpc>
                <a:spcPct val="150000"/>
              </a:lnSpc>
            </a:pPr>
            <a:endParaRPr lang="en-US" b="1" i="1" dirty="0" smtClean="0"/>
          </a:p>
          <a:p>
            <a:pPr>
              <a:lnSpc>
                <a:spcPct val="150000"/>
              </a:lnSpc>
            </a:pPr>
            <a:endParaRPr lang="en-US" b="1" i="1" dirty="0"/>
          </a:p>
          <a:p>
            <a:pPr>
              <a:lnSpc>
                <a:spcPct val="150000"/>
              </a:lnSpc>
            </a:pPr>
            <a:r>
              <a:rPr lang="uk-UA" b="1" i="1" dirty="0" smtClean="0"/>
              <a:t>Детермінант</a:t>
            </a:r>
            <a:r>
              <a:rPr lang="en-US" b="1" i="1" dirty="0" smtClean="0"/>
              <a:t>:</a:t>
            </a:r>
            <a:endParaRPr lang="uk-UA" b="1" i="1" dirty="0" smtClean="0"/>
          </a:p>
          <a:p>
            <a:pPr>
              <a:lnSpc>
                <a:spcPct val="150000"/>
              </a:lnSpc>
            </a:pPr>
            <a:r>
              <a:rPr lang="ru-RU" dirty="0" err="1"/>
              <a:t>Ц</a:t>
            </a:r>
            <a:r>
              <a:rPr lang="ru-RU" dirty="0" err="1" smtClean="0"/>
              <a:t>е</a:t>
            </a:r>
            <a:r>
              <a:rPr lang="ru-RU" dirty="0" smtClean="0"/>
              <a:t> число</a:t>
            </a:r>
            <a:r>
              <a:rPr lang="en-US" dirty="0" smtClean="0"/>
              <a:t>;</a:t>
            </a:r>
            <a:r>
              <a:rPr lang="ru-RU" dirty="0" smtClean="0"/>
              <a:t> </a:t>
            </a:r>
            <a:r>
              <a:rPr lang="ru-RU" dirty="0" err="1"/>
              <a:t>вираз</a:t>
            </a:r>
            <a:r>
              <a:rPr lang="ru-RU" dirty="0"/>
              <a:t> </a:t>
            </a:r>
            <a:r>
              <a:rPr lang="ru-RU" dirty="0" err="1"/>
              <a:t>складений</a:t>
            </a:r>
            <a:r>
              <a:rPr lang="ru-RU" dirty="0"/>
              <a:t> за </a:t>
            </a:r>
            <a:r>
              <a:rPr lang="ru-RU" dirty="0" err="1"/>
              <a:t>певним</a:t>
            </a:r>
            <a:r>
              <a:rPr lang="ru-RU" dirty="0"/>
              <a:t> законом з n² </a:t>
            </a:r>
            <a:r>
              <a:rPr lang="ru-RU" dirty="0" err="1"/>
              <a:t>елементів</a:t>
            </a:r>
            <a:r>
              <a:rPr lang="ru-RU" dirty="0"/>
              <a:t> </a:t>
            </a:r>
            <a:r>
              <a:rPr lang="ru-RU" dirty="0" err="1"/>
              <a:t>квадратної</a:t>
            </a:r>
            <a:r>
              <a:rPr lang="ru-RU" dirty="0"/>
              <a:t> </a:t>
            </a:r>
            <a:r>
              <a:rPr lang="ru-RU" dirty="0" err="1"/>
              <a:t>матриці</a:t>
            </a:r>
            <a:r>
              <a:rPr lang="ru-RU" dirty="0"/>
              <a:t>.</a:t>
            </a:r>
            <a:endParaRPr lang="ru-RU" b="1" i="1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49" y="3441990"/>
            <a:ext cx="7757250" cy="76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79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6506246" cy="1325563"/>
          </a:xfr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uk-UA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Діаграма класів </a:t>
            </a:r>
            <a:endParaRPr lang="ru-RU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308878"/>
            <a:ext cx="4844871" cy="3407224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2846232" y="3000777"/>
            <a:ext cx="347729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27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6428973" cy="1025792"/>
          </a:xfr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uk-UA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Опис класів</a:t>
            </a:r>
            <a:endParaRPr lang="ru-RU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2004072"/>
            <a:ext cx="4213806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uk-UA" b="1" i="1" dirty="0" smtClean="0"/>
              <a:t>Клас </a:t>
            </a:r>
            <a:r>
              <a:rPr lang="en-US" b="1" i="1" dirty="0" err="1" smtClean="0"/>
              <a:t>CreateMatrix</a:t>
            </a:r>
            <a:r>
              <a:rPr lang="en-US" b="1" i="1" dirty="0" smtClean="0"/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uk-UA" dirty="0" smtClean="0"/>
              <a:t>Містить методи, що передбачають</a:t>
            </a:r>
            <a:r>
              <a:rPr lang="en-US" dirty="0" smtClean="0"/>
              <a:t>:</a:t>
            </a:r>
            <a:endParaRPr lang="uk-UA" dirty="0" smtClean="0"/>
          </a:p>
          <a:p>
            <a:pPr>
              <a:lnSpc>
                <a:spcPct val="150000"/>
              </a:lnSpc>
            </a:pPr>
            <a:r>
              <a:rPr lang="uk-UA" dirty="0" smtClean="0"/>
              <a:t>створення матриці </a:t>
            </a:r>
          </a:p>
          <a:p>
            <a:pPr>
              <a:lnSpc>
                <a:spcPct val="150000"/>
              </a:lnSpc>
            </a:pPr>
            <a:r>
              <a:rPr lang="uk-UA" dirty="0" smtClean="0"/>
              <a:t>заповнення матриці елементами</a:t>
            </a:r>
          </a:p>
          <a:p>
            <a:pPr>
              <a:lnSpc>
                <a:spcPct val="150000"/>
              </a:lnSpc>
            </a:pPr>
            <a:r>
              <a:rPr lang="uk-UA" dirty="0"/>
              <a:t>т</a:t>
            </a:r>
            <a:r>
              <a:rPr lang="uk-UA" dirty="0" smtClean="0"/>
              <a:t>а виведення її на екран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635" y="2004072"/>
            <a:ext cx="2693294" cy="3799468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5415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6416094" cy="1025792"/>
          </a:xfr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uk-UA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Опис класів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923" y="2320132"/>
            <a:ext cx="2636128" cy="2496568"/>
          </a:xfr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628650" y="2004072"/>
            <a:ext cx="413653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uk-UA" b="1" i="1" dirty="0" smtClean="0"/>
              <a:t>Клас </a:t>
            </a:r>
            <a:r>
              <a:rPr lang="en-US" b="1" i="1" dirty="0" err="1" smtClean="0"/>
              <a:t>MatrixOperation</a:t>
            </a:r>
            <a:r>
              <a:rPr lang="en-US" b="1" i="1" dirty="0" smtClean="0"/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uk-UA" dirty="0" smtClean="0"/>
              <a:t>Містить методи, що реалізують основі операції над матрицями</a:t>
            </a:r>
            <a:r>
              <a:rPr lang="en-US" dirty="0" smtClean="0"/>
              <a:t>:</a:t>
            </a:r>
            <a:r>
              <a:rPr lang="uk-UA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uk-UA" dirty="0" smtClean="0"/>
              <a:t>Додавання матриць</a:t>
            </a:r>
          </a:p>
          <a:p>
            <a:pPr>
              <a:lnSpc>
                <a:spcPct val="150000"/>
              </a:lnSpc>
            </a:pPr>
            <a:r>
              <a:rPr lang="uk-UA" dirty="0" smtClean="0"/>
              <a:t>Множення матриць</a:t>
            </a:r>
          </a:p>
          <a:p>
            <a:pPr>
              <a:lnSpc>
                <a:spcPct val="150000"/>
              </a:lnSpc>
            </a:pPr>
            <a:r>
              <a:rPr lang="uk-UA" dirty="0" smtClean="0"/>
              <a:t>Пошук детермінанту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873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238</Words>
  <Application>Microsoft Office PowerPoint</Application>
  <PresentationFormat>Экран (4:3)</PresentationFormat>
  <Paragraphs>57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 Презентація курсового проекту на С++ в Microsoft Visual Studio 2010   </vt:lpstr>
      <vt:lpstr>Завдання: </vt:lpstr>
      <vt:lpstr>Зміст: </vt:lpstr>
      <vt:lpstr>Аналіз технічного завдання:</vt:lpstr>
      <vt:lpstr>Загальна інформація</vt:lpstr>
      <vt:lpstr>Загальна інформація</vt:lpstr>
      <vt:lpstr>Діаграма класів </vt:lpstr>
      <vt:lpstr>Опис класів</vt:lpstr>
      <vt:lpstr>Опис класів</vt:lpstr>
      <vt:lpstr>Результат виконання роботи</vt:lpstr>
      <vt:lpstr>Результат виконання роботи</vt:lpstr>
      <vt:lpstr>Результат виконання роботи</vt:lpstr>
      <vt:lpstr>Результат виконання роботи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 presentation</dc:title>
  <dc:creator>Павел</dc:creator>
  <cp:lastModifiedBy>Juliet</cp:lastModifiedBy>
  <cp:revision>100</cp:revision>
  <dcterms:created xsi:type="dcterms:W3CDTF">2014-11-21T11:00:06Z</dcterms:created>
  <dcterms:modified xsi:type="dcterms:W3CDTF">2015-05-14T18:26:38Z</dcterms:modified>
</cp:coreProperties>
</file>