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2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08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579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86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1704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968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992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855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54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135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062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16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42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44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84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838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05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59FAAB-5282-4071-B6BF-CFA231A3A09C}" type="datetimeFigureOut">
              <a:rPr lang="uk-UA" smtClean="0"/>
              <a:t>28.05.2015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7798-DA27-40C4-8174-217FC3A76B6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9677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Переведення чисел в різні системи числення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55241"/>
          </a:xfrm>
        </p:spPr>
        <p:txBody>
          <a:bodyPr>
            <a:normAutofit/>
          </a:bodyPr>
          <a:lstStyle/>
          <a:p>
            <a:pPr algn="r"/>
            <a:r>
              <a:rPr lang="uk-UA" dirty="0" smtClean="0"/>
              <a:t>Виконав:</a:t>
            </a:r>
          </a:p>
          <a:p>
            <a:pPr algn="r"/>
            <a:r>
              <a:rPr lang="uk-UA" dirty="0" smtClean="0"/>
              <a:t>Студент групи СН-21</a:t>
            </a:r>
          </a:p>
          <a:p>
            <a:pPr algn="r"/>
            <a:r>
              <a:rPr lang="uk-UA" dirty="0" smtClean="0"/>
              <a:t>Дмитрук </a:t>
            </a:r>
            <a:r>
              <a:rPr lang="uk-UA" dirty="0" err="1" smtClean="0"/>
              <a:t>юрій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98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Результати </a:t>
            </a:r>
            <a:r>
              <a:rPr lang="uk-U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виконання програми</a:t>
            </a: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1" y="2025539"/>
            <a:ext cx="7422501" cy="3760588"/>
          </a:xfrm>
          <a:prstGeom prst="rect">
            <a:avLst/>
          </a:prstGeom>
        </p:spPr>
      </p:pic>
      <p:pic>
        <p:nvPicPr>
          <p:cNvPr id="10" name="Місце для вмісту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954665" y="3230508"/>
            <a:ext cx="7159804" cy="3627492"/>
          </a:xfrm>
          <a:prstGeom prst="rect">
            <a:avLst/>
          </a:prstGeom>
        </p:spPr>
      </p:pic>
      <p:sp>
        <p:nvSpPr>
          <p:cNvPr id="7" name="Місце для тексту 4"/>
          <p:cNvSpPr txBox="1">
            <a:spLocks/>
          </p:cNvSpPr>
          <p:nvPr/>
        </p:nvSpPr>
        <p:spPr>
          <a:xfrm>
            <a:off x="646111" y="1152983"/>
            <a:ext cx="9079025" cy="15349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uk-UA" dirty="0" smtClean="0"/>
              <a:t>Користувач може обирати систему числення із якої та у яку буде переводитись число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369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Результати </a:t>
            </a:r>
            <a:r>
              <a:rPr lang="uk-U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виконання програми</a:t>
            </a:r>
          </a:p>
        </p:txBody>
      </p:sp>
      <p:pic>
        <p:nvPicPr>
          <p:cNvPr id="9" name="Місце для вмісту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025539"/>
            <a:ext cx="7422501" cy="3760587"/>
          </a:xfrm>
          <a:prstGeom prst="rect">
            <a:avLst/>
          </a:prstGeom>
        </p:spPr>
      </p:pic>
      <p:pic>
        <p:nvPicPr>
          <p:cNvPr id="10" name="Місце для вмісту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66" y="3230508"/>
            <a:ext cx="7159801" cy="3627492"/>
          </a:xfrm>
          <a:prstGeom prst="rect">
            <a:avLst/>
          </a:prstGeom>
        </p:spPr>
      </p:pic>
      <p:sp>
        <p:nvSpPr>
          <p:cNvPr id="7" name="Місце для тексту 4"/>
          <p:cNvSpPr txBox="1">
            <a:spLocks/>
          </p:cNvSpPr>
          <p:nvPr/>
        </p:nvSpPr>
        <p:spPr>
          <a:xfrm>
            <a:off x="646111" y="1152983"/>
            <a:ext cx="9079025" cy="15349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ru-RU" dirty="0" err="1"/>
              <a:t>Після</a:t>
            </a:r>
            <a:r>
              <a:rPr lang="ru-RU" dirty="0"/>
              <a:t> </a:t>
            </a:r>
            <a:r>
              <a:rPr lang="ru-RU" dirty="0" err="1"/>
              <a:t>введення</a:t>
            </a:r>
            <a:r>
              <a:rPr lang="ru-RU" dirty="0"/>
              <a:t> числа в </a:t>
            </a:r>
            <a:r>
              <a:rPr lang="ru-RU" dirty="0" err="1"/>
              <a:t>певній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числення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виводить</a:t>
            </a:r>
            <a:r>
              <a:rPr lang="ru-RU" dirty="0"/>
              <a:t> результат </a:t>
            </a:r>
            <a:r>
              <a:rPr lang="ru-RU" dirty="0" err="1"/>
              <a:t>конвертації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числа в </a:t>
            </a:r>
            <a:r>
              <a:rPr lang="ru-RU" dirty="0" err="1"/>
              <a:t>обрану</a:t>
            </a:r>
            <a:r>
              <a:rPr lang="ru-RU" dirty="0"/>
              <a:t> систему </a:t>
            </a:r>
            <a:r>
              <a:rPr lang="ru-RU" dirty="0" err="1"/>
              <a:t>числення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7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Тестування програми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9360"/>
            <a:ext cx="6447619" cy="3266667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51" y="1274083"/>
            <a:ext cx="6447619" cy="326666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191" y="3368727"/>
            <a:ext cx="6447619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16051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Зміст</a:t>
            </a:r>
            <a:endParaRPr lang="uk-U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half" idx="2"/>
          </p:nvPr>
        </p:nvSpPr>
        <p:spPr>
          <a:xfrm>
            <a:off x="1154954" y="2987899"/>
            <a:ext cx="8825659" cy="23622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2800" dirty="0" err="1"/>
              <a:t>Аналіз</a:t>
            </a:r>
            <a:r>
              <a:rPr lang="ru-RU" sz="2800" dirty="0"/>
              <a:t> </a:t>
            </a:r>
            <a:r>
              <a:rPr lang="ru-RU" sz="2800" dirty="0" err="1"/>
              <a:t>технічного</a:t>
            </a:r>
            <a:r>
              <a:rPr lang="ru-RU" sz="2800" dirty="0"/>
              <a:t> </a:t>
            </a:r>
            <a:r>
              <a:rPr lang="ru-RU" sz="2800" dirty="0" err="1"/>
              <a:t>завдання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Структура </a:t>
            </a:r>
            <a:r>
              <a:rPr lang="ru-RU" sz="2800" dirty="0" err="1"/>
              <a:t>програми</a:t>
            </a:r>
            <a:endParaRPr lang="ru-RU" sz="2800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Результат </a:t>
            </a:r>
            <a:r>
              <a:rPr lang="ru-RU" sz="2800" dirty="0" err="1"/>
              <a:t>виконання</a:t>
            </a:r>
            <a:r>
              <a:rPr lang="ru-RU" sz="2800" dirty="0"/>
              <a:t> та </a:t>
            </a:r>
            <a:r>
              <a:rPr lang="ru-RU" sz="2800" dirty="0" err="1"/>
              <a:t>тестування</a:t>
            </a:r>
            <a:r>
              <a:rPr lang="ru-RU" sz="2800" dirty="0"/>
              <a:t> </a:t>
            </a:r>
            <a:r>
              <a:rPr lang="ru-RU" sz="2800" dirty="0" err="1"/>
              <a:t>програми</a:t>
            </a:r>
            <a:endParaRPr lang="ru-RU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5071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696686"/>
            <a:ext cx="9404723" cy="1553028"/>
          </a:xfrm>
        </p:spPr>
        <p:txBody>
          <a:bodyPr/>
          <a:lstStyle/>
          <a:p>
            <a:pPr algn="ctr"/>
            <a:r>
              <a:rPr lang="ru-RU" sz="3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Аналіз</a:t>
            </a:r>
            <a:r>
              <a:rPr lang="ru-RU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технічного</a:t>
            </a:r>
            <a:r>
              <a:rPr lang="ru-RU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завдання</a:t>
            </a:r>
            <a:r>
              <a:rPr lang="ru-RU" sz="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ru-RU" sz="44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ru-RU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/>
            </a:r>
            <a:br>
              <a:rPr lang="ru-RU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</a:br>
            <a:r>
              <a:rPr lang="ru-RU" sz="2800" dirty="0" err="1"/>
              <a:t>Переведення</a:t>
            </a:r>
            <a:r>
              <a:rPr lang="ru-RU" sz="2800" dirty="0"/>
              <a:t> чисел в </a:t>
            </a:r>
            <a:r>
              <a:rPr lang="ru-RU" sz="2800" dirty="0" err="1"/>
              <a:t>різні</a:t>
            </a:r>
            <a:r>
              <a:rPr lang="ru-RU" sz="2800" dirty="0"/>
              <a:t> </a:t>
            </a:r>
            <a:r>
              <a:rPr lang="ru-RU" sz="2800" dirty="0" err="1"/>
              <a:t>системи</a:t>
            </a:r>
            <a:r>
              <a:rPr lang="ru-RU" sz="2800" dirty="0"/>
              <a:t> </a:t>
            </a:r>
            <a:r>
              <a:rPr lang="ru-RU" sz="2800" dirty="0" err="1"/>
              <a:t>числення</a:t>
            </a:r>
            <a:endParaRPr lang="uk-UA" sz="2800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Програма виконує перетворення чисел із </a:t>
            </a:r>
          </a:p>
          <a:p>
            <a:pPr lvl="1"/>
            <a:r>
              <a:rPr lang="uk-UA" dirty="0"/>
              <a:t>Двійкової</a:t>
            </a:r>
          </a:p>
          <a:p>
            <a:pPr lvl="1"/>
            <a:r>
              <a:rPr lang="uk-UA" dirty="0" err="1"/>
              <a:t>Вісімкової</a:t>
            </a:r>
            <a:endParaRPr lang="uk-UA" dirty="0"/>
          </a:p>
          <a:p>
            <a:pPr lvl="1"/>
            <a:r>
              <a:rPr lang="uk-UA" dirty="0"/>
              <a:t>Десяткової</a:t>
            </a:r>
          </a:p>
          <a:p>
            <a:pPr lvl="1"/>
            <a:r>
              <a:rPr lang="uk-UA" dirty="0" err="1"/>
              <a:t>Шістнадцяткової</a:t>
            </a:r>
            <a:endParaRPr lang="uk-UA" dirty="0"/>
          </a:p>
          <a:p>
            <a:pPr lvl="1"/>
            <a:r>
              <a:rPr lang="uk-UA" dirty="0"/>
              <a:t>Римської</a:t>
            </a:r>
          </a:p>
          <a:p>
            <a:pPr marL="0" indent="0">
              <a:buNone/>
            </a:pPr>
            <a:r>
              <a:rPr lang="uk-UA" dirty="0"/>
              <a:t>систем </a:t>
            </a:r>
            <a:r>
              <a:rPr lang="uk-UA" dirty="0" smtClean="0"/>
              <a:t>числення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виконує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 чисел у </a:t>
            </a:r>
          </a:p>
          <a:p>
            <a:pPr lvl="1"/>
            <a:r>
              <a:rPr lang="ru-RU" dirty="0" err="1"/>
              <a:t>Двійкову</a:t>
            </a:r>
            <a:endParaRPr lang="ru-RU" dirty="0"/>
          </a:p>
          <a:p>
            <a:pPr lvl="1"/>
            <a:r>
              <a:rPr lang="ru-RU" dirty="0" err="1"/>
              <a:t>Вісімкову</a:t>
            </a:r>
            <a:endParaRPr lang="ru-RU" dirty="0"/>
          </a:p>
          <a:p>
            <a:pPr lvl="1"/>
            <a:r>
              <a:rPr lang="ru-RU" dirty="0" err="1"/>
              <a:t>Десяткову</a:t>
            </a:r>
            <a:endParaRPr lang="ru-RU" dirty="0"/>
          </a:p>
          <a:p>
            <a:pPr lvl="1"/>
            <a:r>
              <a:rPr lang="ru-RU" dirty="0" err="1"/>
              <a:t>Шістнадцяткову</a:t>
            </a:r>
            <a:endParaRPr lang="ru-RU" dirty="0"/>
          </a:p>
          <a:p>
            <a:pPr lvl="1"/>
            <a:r>
              <a:rPr lang="ru-RU" dirty="0" err="1"/>
              <a:t>Римську</a:t>
            </a:r>
            <a:endParaRPr lang="ru-RU" dirty="0"/>
          </a:p>
          <a:p>
            <a:pPr lvl="1"/>
            <a:r>
              <a:rPr lang="ru-RU" dirty="0"/>
              <a:t>Систему </a:t>
            </a:r>
            <a:r>
              <a:rPr lang="ru-RU" dirty="0" err="1"/>
              <a:t>числення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довільною</a:t>
            </a:r>
            <a:r>
              <a:rPr lang="ru-RU" dirty="0"/>
              <a:t> основою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87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639" y="51439"/>
            <a:ext cx="9404723" cy="1400530"/>
          </a:xfrm>
        </p:spPr>
        <p:txBody>
          <a:bodyPr/>
          <a:lstStyle/>
          <a:p>
            <a:r>
              <a:rPr lang="uk-U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Структура</a:t>
            </a:r>
            <a:r>
              <a:rPr lang="uk-UA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uk-U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програми</a:t>
            </a:r>
            <a:endParaRPr lang="uk-U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14" y="751704"/>
            <a:ext cx="10078173" cy="60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6085" y="452718"/>
            <a:ext cx="6444749" cy="1400530"/>
          </a:xfrm>
        </p:spPr>
        <p:txBody>
          <a:bodyPr/>
          <a:lstStyle/>
          <a:p>
            <a:r>
              <a:rPr lang="uk-UA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Клас </a:t>
            </a:r>
            <a:r>
              <a:rPr lang="uk-UA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“</a:t>
            </a:r>
            <a:r>
              <a:rPr lang="de-DE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r>
              <a:rPr lang="de-DE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ositional</a:t>
            </a:r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endParaRPr lang="uk-U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Місце для вмісту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0" y="1306882"/>
            <a:ext cx="2650881" cy="5139131"/>
          </a:xfrm>
          <a:prstGeom prst="rect">
            <a:avLst/>
          </a:prstGeom>
        </p:spPr>
      </p:pic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3606085" y="1306881"/>
            <a:ext cx="6444749" cy="5139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uk-UA" dirty="0" smtClean="0"/>
              <a:t> – </a:t>
            </a:r>
            <a:r>
              <a:rPr lang="uk-UA" dirty="0"/>
              <a:t>лічильник для циклів, вказує на елемент в стрічці з </a:t>
            </a:r>
            <a:r>
              <a:rPr lang="uk-UA" dirty="0" smtClean="0"/>
              <a:t>яким </a:t>
            </a:r>
            <a:r>
              <a:rPr lang="uk-UA" dirty="0"/>
              <a:t>ми працюємо</a:t>
            </a:r>
          </a:p>
          <a:p>
            <a:pPr marL="0" indent="0">
              <a:buNone/>
            </a:pPr>
            <a:r>
              <a:rPr lang="uk-UA" dirty="0" smtClean="0">
                <a:solidFill>
                  <a:srgbClr val="FFFF00"/>
                </a:solidFill>
              </a:rPr>
              <a:t>х</a:t>
            </a:r>
            <a:r>
              <a:rPr lang="uk-UA" dirty="0" smtClean="0"/>
              <a:t> </a:t>
            </a:r>
            <a:r>
              <a:rPr lang="uk-UA" dirty="0"/>
              <a:t>– число у позиційній системі числення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str</a:t>
            </a:r>
            <a:r>
              <a:rPr lang="de-DE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/>
              <a:t>–  </a:t>
            </a:r>
            <a:r>
              <a:rPr lang="uk-UA" dirty="0"/>
              <a:t>вказівник на початок стрічки і яку записується число введене з клавіатури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size</a:t>
            </a:r>
            <a:r>
              <a:rPr lang="de-DE" dirty="0">
                <a:solidFill>
                  <a:srgbClr val="FFFF00"/>
                </a:solidFill>
              </a:rPr>
              <a:t> </a:t>
            </a:r>
            <a:r>
              <a:rPr lang="de-DE" dirty="0"/>
              <a:t>– </a:t>
            </a:r>
            <a:r>
              <a:rPr lang="uk-UA" dirty="0"/>
              <a:t>розмір введеної стрічки</a:t>
            </a:r>
          </a:p>
          <a:p>
            <a:pPr marL="0" indent="0">
              <a:buNone/>
            </a:pPr>
            <a:r>
              <a:rPr lang="de-DE" dirty="0">
                <a:solidFill>
                  <a:srgbClr val="FFFF00"/>
                </a:solidFill>
              </a:rPr>
              <a:t>power </a:t>
            </a:r>
            <a:r>
              <a:rPr lang="de-DE" dirty="0"/>
              <a:t>–  </a:t>
            </a:r>
            <a:r>
              <a:rPr lang="uk-UA" dirty="0"/>
              <a:t>степінь</a:t>
            </a:r>
          </a:p>
          <a:p>
            <a:pPr marL="0" indent="0">
              <a:buNone/>
            </a:pPr>
            <a:endParaRPr lang="uk-UA" sz="300" dirty="0"/>
          </a:p>
          <a:p>
            <a:pPr marL="0" indent="0">
              <a:buNone/>
            </a:pPr>
            <a:r>
              <a:rPr lang="uk-UA" sz="2200" dirty="0"/>
              <a:t>Методи: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Positional</a:t>
            </a:r>
            <a:r>
              <a:rPr lang="de-DE" dirty="0">
                <a:solidFill>
                  <a:srgbClr val="FFFF00"/>
                </a:solidFill>
              </a:rPr>
              <a:t>() </a:t>
            </a:r>
            <a:r>
              <a:rPr lang="de-DE" dirty="0"/>
              <a:t>– </a:t>
            </a:r>
            <a:r>
              <a:rPr lang="uk-UA" dirty="0"/>
              <a:t>конструктор</a:t>
            </a:r>
          </a:p>
          <a:p>
            <a:pPr marL="0" indent="0">
              <a:buNone/>
            </a:pPr>
            <a:r>
              <a:rPr lang="uk-UA" dirty="0">
                <a:solidFill>
                  <a:srgbClr val="FFFF00"/>
                </a:solidFill>
              </a:rPr>
              <a:t>~ </a:t>
            </a:r>
            <a:r>
              <a:rPr lang="de-DE" dirty="0" err="1">
                <a:solidFill>
                  <a:srgbClr val="FFFF00"/>
                </a:solidFill>
              </a:rPr>
              <a:t>Positional</a:t>
            </a:r>
            <a:r>
              <a:rPr lang="de-DE" dirty="0">
                <a:solidFill>
                  <a:srgbClr val="FFFF00"/>
                </a:solidFill>
              </a:rPr>
              <a:t>() </a:t>
            </a:r>
            <a:r>
              <a:rPr lang="de-DE" dirty="0"/>
              <a:t>– </a:t>
            </a:r>
            <a:r>
              <a:rPr lang="uk-UA" dirty="0"/>
              <a:t>деструктор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ToDec</a:t>
            </a:r>
            <a:r>
              <a:rPr lang="de-DE" dirty="0">
                <a:solidFill>
                  <a:srgbClr val="FFFF00"/>
                </a:solidFill>
              </a:rPr>
              <a:t>() </a:t>
            </a:r>
            <a:r>
              <a:rPr lang="de-DE" dirty="0"/>
              <a:t>– </a:t>
            </a:r>
            <a:r>
              <a:rPr lang="uk-UA" dirty="0"/>
              <a:t>віртуальний метод для переведення числа у десяткову систему числення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GetNumber</a:t>
            </a:r>
            <a:r>
              <a:rPr lang="de-DE" dirty="0">
                <a:solidFill>
                  <a:srgbClr val="FFFF00"/>
                </a:solidFill>
              </a:rPr>
              <a:t>() </a:t>
            </a:r>
            <a:r>
              <a:rPr lang="de-DE" dirty="0"/>
              <a:t>– </a:t>
            </a:r>
            <a:r>
              <a:rPr lang="uk-UA" dirty="0"/>
              <a:t>виведення числа не екран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FFFF00"/>
                </a:solidFill>
              </a:rPr>
              <a:t>setNumber</a:t>
            </a:r>
            <a:r>
              <a:rPr lang="de-DE" dirty="0">
                <a:solidFill>
                  <a:srgbClr val="FFFF00"/>
                </a:solidFill>
              </a:rPr>
              <a:t>() </a:t>
            </a:r>
            <a:r>
              <a:rPr lang="de-DE" dirty="0"/>
              <a:t>– </a:t>
            </a:r>
            <a:r>
              <a:rPr lang="uk-UA" dirty="0"/>
              <a:t>введення числа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619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047981"/>
          </a:xfrm>
        </p:spPr>
        <p:txBody>
          <a:bodyPr/>
          <a:lstStyle/>
          <a:p>
            <a:r>
              <a:rPr lang="uk-UA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Клас “</a:t>
            </a:r>
            <a:r>
              <a:rPr lang="de-DE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Positional</a:t>
            </a:r>
            <a:r>
              <a:rPr lang="de-DE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endParaRPr lang="uk-UA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8582" y="676381"/>
            <a:ext cx="7924527" cy="5981997"/>
          </a:xfrm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54953" y="2601248"/>
            <a:ext cx="3401063" cy="2895599"/>
          </a:xfrm>
        </p:spPr>
        <p:txBody>
          <a:bodyPr>
            <a:normAutofit/>
          </a:bodyPr>
          <a:lstStyle/>
          <a:p>
            <a:r>
              <a:rPr lang="uk-UA" sz="2400" dirty="0" smtClean="0"/>
              <a:t>Нащадки:</a:t>
            </a:r>
            <a:endParaRPr lang="en-US" sz="2400" dirty="0" smtClean="0"/>
          </a:p>
          <a:p>
            <a:pPr marL="800100" lvl="1" indent="-34290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de-DE" sz="2000" dirty="0" smtClean="0"/>
              <a:t>Binary</a:t>
            </a:r>
            <a:endParaRPr lang="uk-UA" sz="2000" dirty="0" smtClean="0"/>
          </a:p>
          <a:p>
            <a:pPr marL="800100" lvl="1" indent="-34290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de-DE" sz="2000" dirty="0" err="1" smtClean="0"/>
              <a:t>Octal</a:t>
            </a:r>
            <a:endParaRPr lang="uk-UA" sz="2000" dirty="0" smtClean="0"/>
          </a:p>
          <a:p>
            <a:pPr marL="800100" lvl="1" indent="-34290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de-DE" sz="2000" dirty="0" err="1" smtClean="0"/>
              <a:t>Decimal</a:t>
            </a:r>
            <a:endParaRPr lang="uk-UA" sz="2000" dirty="0" smtClean="0"/>
          </a:p>
          <a:p>
            <a:pPr marL="800100" lvl="1" indent="-342900">
              <a:buClr>
                <a:srgbClr val="1E5155">
                  <a:lumMod val="40000"/>
                  <a:lumOff val="60000"/>
                </a:srgbClr>
              </a:buClr>
              <a:buFont typeface="Wingdings 3" charset="2"/>
              <a:buChar char=""/>
            </a:pPr>
            <a:r>
              <a:rPr lang="de-DE" sz="2000" dirty="0" err="1" smtClean="0"/>
              <a:t>Hexal</a:t>
            </a:r>
            <a:endParaRPr lang="uk-UA" sz="2000" dirty="0" smtClean="0"/>
          </a:p>
        </p:txBody>
      </p:sp>
    </p:spTree>
    <p:extLst>
      <p:ext uri="{BB962C8B-B14F-4D97-AF65-F5344CB8AC3E}">
        <p14:creationId xmlns:p14="http://schemas.microsoft.com/office/powerpoint/2010/main" val="193774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143000"/>
            <a:ext cx="5092906" cy="592793"/>
          </a:xfrm>
        </p:spPr>
        <p:txBody>
          <a:bodyPr>
            <a:noAutofit/>
          </a:bodyPr>
          <a:lstStyle/>
          <a:p>
            <a:r>
              <a:rPr lang="uk-UA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Клас “</a:t>
            </a:r>
            <a:r>
              <a:rPr lang="de-DE" sz="40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No</a:t>
            </a: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</a:t>
            </a:r>
            <a:r>
              <a:rPr lang="de-DE" sz="4000" dirty="0" err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ositional</a:t>
            </a:r>
            <a:r>
              <a:rPr lang="de-DE" sz="4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</a:t>
            </a:r>
            <a:endParaRPr lang="uk-UA" sz="40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Місце для зображення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89" b="1889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154954" y="1867437"/>
            <a:ext cx="5284483" cy="4829576"/>
          </a:xfrm>
        </p:spPr>
        <p:txBody>
          <a:bodyPr>
            <a:normAutofit/>
          </a:bodyPr>
          <a:lstStyle/>
          <a:p>
            <a:r>
              <a:rPr lang="uk-UA" sz="1700" dirty="0">
                <a:solidFill>
                  <a:srgbClr val="FFFF00"/>
                </a:solidFill>
              </a:rPr>
              <a:t>х</a:t>
            </a:r>
            <a:r>
              <a:rPr lang="uk-UA" sz="1700" dirty="0"/>
              <a:t> – число у позиційній системі числення</a:t>
            </a:r>
          </a:p>
          <a:p>
            <a:r>
              <a:rPr lang="de-DE" sz="1700" dirty="0" err="1">
                <a:solidFill>
                  <a:srgbClr val="FFFF00"/>
                </a:solidFill>
              </a:rPr>
              <a:t>str</a:t>
            </a:r>
            <a:r>
              <a:rPr lang="de-DE" sz="1700" dirty="0">
                <a:solidFill>
                  <a:srgbClr val="FFFF00"/>
                </a:solidFill>
              </a:rPr>
              <a:t> </a:t>
            </a:r>
            <a:r>
              <a:rPr lang="de-DE" sz="1700" dirty="0"/>
              <a:t>–  </a:t>
            </a:r>
            <a:r>
              <a:rPr lang="uk-UA" sz="1700" dirty="0"/>
              <a:t>вказівник на початок стрічки і яку записується число введене з клавіатури</a:t>
            </a:r>
          </a:p>
          <a:p>
            <a:r>
              <a:rPr lang="de-DE" sz="1700" dirty="0" err="1">
                <a:solidFill>
                  <a:srgbClr val="FFFF00"/>
                </a:solidFill>
              </a:rPr>
              <a:t>size</a:t>
            </a:r>
            <a:r>
              <a:rPr lang="de-DE" sz="1700" dirty="0">
                <a:solidFill>
                  <a:srgbClr val="FFFF00"/>
                </a:solidFill>
              </a:rPr>
              <a:t> </a:t>
            </a:r>
            <a:r>
              <a:rPr lang="de-DE" sz="1700" dirty="0"/>
              <a:t>– </a:t>
            </a:r>
            <a:r>
              <a:rPr lang="uk-UA" sz="1700" dirty="0"/>
              <a:t>розмір введеної стрічки</a:t>
            </a:r>
          </a:p>
          <a:p>
            <a:endParaRPr lang="uk-UA" sz="1700" dirty="0"/>
          </a:p>
          <a:p>
            <a:r>
              <a:rPr lang="uk-UA" sz="1700" dirty="0"/>
              <a:t>Методи:</a:t>
            </a:r>
          </a:p>
          <a:p>
            <a:r>
              <a:rPr lang="de-DE" sz="1700" dirty="0" err="1">
                <a:solidFill>
                  <a:srgbClr val="FFFF00"/>
                </a:solidFill>
              </a:rPr>
              <a:t>NoPositional</a:t>
            </a:r>
            <a:r>
              <a:rPr lang="de-DE" sz="1700" dirty="0">
                <a:solidFill>
                  <a:srgbClr val="FFFF00"/>
                </a:solidFill>
              </a:rPr>
              <a:t>() </a:t>
            </a:r>
            <a:r>
              <a:rPr lang="de-DE" sz="1700" dirty="0"/>
              <a:t>– </a:t>
            </a:r>
            <a:r>
              <a:rPr lang="uk-UA" sz="1700" dirty="0"/>
              <a:t>конструктор</a:t>
            </a:r>
          </a:p>
          <a:p>
            <a:r>
              <a:rPr lang="uk-UA" sz="1700" dirty="0">
                <a:solidFill>
                  <a:srgbClr val="FFFF00"/>
                </a:solidFill>
              </a:rPr>
              <a:t>~ </a:t>
            </a:r>
            <a:r>
              <a:rPr lang="de-DE" sz="1700" dirty="0" err="1">
                <a:solidFill>
                  <a:srgbClr val="FFFF00"/>
                </a:solidFill>
              </a:rPr>
              <a:t>NoPositional</a:t>
            </a:r>
            <a:r>
              <a:rPr lang="de-DE" sz="1700" dirty="0">
                <a:solidFill>
                  <a:srgbClr val="FFFF00"/>
                </a:solidFill>
              </a:rPr>
              <a:t>() </a:t>
            </a:r>
            <a:r>
              <a:rPr lang="de-DE" sz="1700" dirty="0"/>
              <a:t>– </a:t>
            </a:r>
            <a:r>
              <a:rPr lang="uk-UA" sz="1700" dirty="0"/>
              <a:t>деструктор</a:t>
            </a:r>
          </a:p>
          <a:p>
            <a:r>
              <a:rPr lang="de-DE" sz="1700" dirty="0" err="1">
                <a:solidFill>
                  <a:srgbClr val="FFFF00"/>
                </a:solidFill>
              </a:rPr>
              <a:t>ToDec</a:t>
            </a:r>
            <a:r>
              <a:rPr lang="de-DE" sz="1700" dirty="0">
                <a:solidFill>
                  <a:srgbClr val="FFFF00"/>
                </a:solidFill>
              </a:rPr>
              <a:t>() </a:t>
            </a:r>
            <a:r>
              <a:rPr lang="de-DE" sz="1700" dirty="0"/>
              <a:t>– </a:t>
            </a:r>
            <a:r>
              <a:rPr lang="uk-UA" sz="1700" dirty="0"/>
              <a:t>віртуальний метод для переведення числа у десяткову систему числення</a:t>
            </a:r>
          </a:p>
          <a:p>
            <a:endParaRPr lang="uk-UA" sz="1700" dirty="0"/>
          </a:p>
        </p:txBody>
      </p:sp>
    </p:spTree>
    <p:extLst>
      <p:ext uri="{BB962C8B-B14F-4D97-AF65-F5344CB8AC3E}">
        <p14:creationId xmlns:p14="http://schemas.microsoft.com/office/powerpoint/2010/main" val="1216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5791" y="2434107"/>
            <a:ext cx="6444749" cy="437720"/>
          </a:xfrm>
        </p:spPr>
        <p:txBody>
          <a:bodyPr/>
          <a:lstStyle/>
          <a:p>
            <a:r>
              <a:rPr lang="uk-UA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Клас “</a:t>
            </a:r>
            <a:r>
              <a:rPr lang="en-US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</a:t>
            </a:r>
            <a:r>
              <a:rPr lang="de-DE" sz="2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oPositional</a:t>
            </a:r>
            <a:r>
              <a:rPr lang="de-DE" sz="2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” </a:t>
            </a:r>
            <a:endParaRPr lang="uk-UA" sz="2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5125791" y="2871827"/>
            <a:ext cx="6444749" cy="1114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Нащадки:</a:t>
            </a:r>
            <a:endParaRPr lang="en-US" sz="2400" dirty="0"/>
          </a:p>
          <a:p>
            <a:pPr lvl="1"/>
            <a:r>
              <a:rPr lang="de-DE" sz="2000" dirty="0"/>
              <a:t>Roman</a:t>
            </a:r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32807" y="403685"/>
            <a:ext cx="2342977" cy="60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Результати виконання програми</a:t>
            </a:r>
            <a:endParaRPr lang="uk-UA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Місце для тексту 4"/>
          <p:cNvSpPr txBox="1">
            <a:spLocks/>
          </p:cNvSpPr>
          <p:nvPr/>
        </p:nvSpPr>
        <p:spPr>
          <a:xfrm>
            <a:off x="644524" y="1326073"/>
            <a:ext cx="3090166" cy="153495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uk-UA" sz="1600" dirty="0" smtClean="0"/>
              <a:t>Після запуску програми відображається вікно з головним меню</a:t>
            </a:r>
          </a:p>
          <a:p>
            <a:endParaRPr lang="uk-UA" dirty="0"/>
          </a:p>
        </p:txBody>
      </p:sp>
      <p:sp>
        <p:nvSpPr>
          <p:cNvPr id="4" name="Місце для тексту 7"/>
          <p:cNvSpPr txBox="1">
            <a:spLocks/>
          </p:cNvSpPr>
          <p:nvPr/>
        </p:nvSpPr>
        <p:spPr>
          <a:xfrm>
            <a:off x="3936825" y="1336582"/>
            <a:ext cx="2934406" cy="126449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uk-UA" sz="1600" dirty="0" smtClean="0"/>
              <a:t>Натисканням клавіші </a:t>
            </a:r>
            <a:r>
              <a:rPr lang="en-US" sz="1600" dirty="0" smtClean="0"/>
              <a:t>”</a:t>
            </a:r>
            <a:r>
              <a:rPr lang="uk-UA" sz="1600" dirty="0" smtClean="0"/>
              <a:t>1</a:t>
            </a:r>
            <a:r>
              <a:rPr lang="en-US" sz="1600" dirty="0" smtClean="0"/>
              <a:t>”</a:t>
            </a:r>
            <a:r>
              <a:rPr lang="uk-UA" sz="1600" dirty="0" smtClean="0"/>
              <a:t> виводиться меню очищення файлу історії операцій</a:t>
            </a:r>
            <a:endParaRPr lang="uk-UA" sz="1600" dirty="0"/>
          </a:p>
        </p:txBody>
      </p:sp>
      <p:sp>
        <p:nvSpPr>
          <p:cNvPr id="5" name="Місце для тексту 10"/>
          <p:cNvSpPr txBox="1">
            <a:spLocks/>
          </p:cNvSpPr>
          <p:nvPr/>
        </p:nvSpPr>
        <p:spPr>
          <a:xfrm>
            <a:off x="7073366" y="1326073"/>
            <a:ext cx="2935997" cy="12644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uk-UA" sz="1600" dirty="0" smtClean="0"/>
              <a:t>При натисканні клавіші </a:t>
            </a:r>
            <a:r>
              <a:rPr lang="en-US" sz="1600" dirty="0" smtClean="0"/>
              <a:t>“</a:t>
            </a:r>
            <a:r>
              <a:rPr lang="uk-UA" sz="1600" dirty="0" smtClean="0"/>
              <a:t>2</a:t>
            </a:r>
            <a:r>
              <a:rPr lang="en-US" sz="1600" dirty="0" smtClean="0"/>
              <a:t>”</a:t>
            </a:r>
            <a:r>
              <a:rPr lang="uk-UA" sz="1600" dirty="0" smtClean="0"/>
              <a:t> виводиться вміст файлу історії операцій</a:t>
            </a:r>
          </a:p>
          <a:p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" y="2399475"/>
            <a:ext cx="6447619" cy="32666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84" y="3136799"/>
            <a:ext cx="6447619" cy="326666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231" y="4032808"/>
            <a:ext cx="6447619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284</Words>
  <Application>Microsoft Office PowerPoint</Application>
  <PresentationFormat>Широкий екран</PresentationFormat>
  <Paragraphs>65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Іон</vt:lpstr>
      <vt:lpstr>Переведення чисел в різні системи числення</vt:lpstr>
      <vt:lpstr>Зміст</vt:lpstr>
      <vt:lpstr>Аналіз технічного завдання  Переведення чисел в різні системи числення</vt:lpstr>
      <vt:lpstr>Структура програми</vt:lpstr>
      <vt:lpstr>Клас “Positional”</vt:lpstr>
      <vt:lpstr>Клас “Positional”</vt:lpstr>
      <vt:lpstr>Клас “NoPositional”</vt:lpstr>
      <vt:lpstr>Клас “NoPositional” </vt:lpstr>
      <vt:lpstr>Презентація PowerPoint</vt:lpstr>
      <vt:lpstr>Результати виконання програми</vt:lpstr>
      <vt:lpstr>Результати виконання програми</vt:lpstr>
      <vt:lpstr>Тестування програми</vt:lpstr>
      <vt:lpstr>Дякую за увагу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Переведення чисел в різні системи числення</dc:title>
  <dc:creator>Юрій Дмитрук</dc:creator>
  <cp:lastModifiedBy>Юрій Дмитрук</cp:lastModifiedBy>
  <cp:revision>17</cp:revision>
  <dcterms:created xsi:type="dcterms:W3CDTF">2015-05-28T05:26:07Z</dcterms:created>
  <dcterms:modified xsi:type="dcterms:W3CDTF">2015-05-28T11:56:57Z</dcterms:modified>
</cp:coreProperties>
</file>