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494-1183-4287-BD26-E3333615217C}" type="datetimeFigureOut">
              <a:rPr lang="uk-UA" smtClean="0"/>
              <a:t>11.05.2015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18EF-7A58-4FE8-B167-098861B0EF38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494-1183-4287-BD26-E3333615217C}" type="datetimeFigureOut">
              <a:rPr lang="uk-UA" smtClean="0"/>
              <a:t>11.05.2015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18EF-7A58-4FE8-B167-098861B0EF3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494-1183-4287-BD26-E3333615217C}" type="datetimeFigureOut">
              <a:rPr lang="uk-UA" smtClean="0"/>
              <a:t>11.05.2015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18EF-7A58-4FE8-B167-098861B0EF3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494-1183-4287-BD26-E3333615217C}" type="datetimeFigureOut">
              <a:rPr lang="uk-UA" smtClean="0"/>
              <a:t>11.05.2015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18EF-7A58-4FE8-B167-098861B0EF38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494-1183-4287-BD26-E3333615217C}" type="datetimeFigureOut">
              <a:rPr lang="uk-UA" smtClean="0"/>
              <a:t>11.05.2015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18EF-7A58-4FE8-B167-098861B0EF3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494-1183-4287-BD26-E3333615217C}" type="datetimeFigureOut">
              <a:rPr lang="uk-UA" smtClean="0"/>
              <a:t>11.05.2015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18EF-7A58-4FE8-B167-098861B0EF38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494-1183-4287-BD26-E3333615217C}" type="datetimeFigureOut">
              <a:rPr lang="uk-UA" smtClean="0"/>
              <a:t>11.05.2015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18EF-7A58-4FE8-B167-098861B0EF38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494-1183-4287-BD26-E3333615217C}" type="datetimeFigureOut">
              <a:rPr lang="uk-UA" smtClean="0"/>
              <a:t>11.05.2015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18EF-7A58-4FE8-B167-098861B0EF3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494-1183-4287-BD26-E3333615217C}" type="datetimeFigureOut">
              <a:rPr lang="uk-UA" smtClean="0"/>
              <a:t>11.05.2015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18EF-7A58-4FE8-B167-098861B0EF3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494-1183-4287-BD26-E3333615217C}" type="datetimeFigureOut">
              <a:rPr lang="uk-UA" smtClean="0"/>
              <a:t>11.05.2015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18EF-7A58-4FE8-B167-098861B0EF3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494-1183-4287-BD26-E3333615217C}" type="datetimeFigureOut">
              <a:rPr lang="uk-UA" smtClean="0"/>
              <a:t>11.05.2015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18EF-7A58-4FE8-B167-098861B0EF38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994494-1183-4287-BD26-E3333615217C}" type="datetimeFigureOut">
              <a:rPr lang="uk-UA" smtClean="0"/>
              <a:t>11.05.2015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DFE18EF-7A58-4FE8-B167-098861B0EF38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87824" y="5085184"/>
            <a:ext cx="5637010" cy="882119"/>
          </a:xfrm>
        </p:spPr>
        <p:txBody>
          <a:bodyPr/>
          <a:lstStyle/>
          <a:p>
            <a:pPr algn="r"/>
            <a:r>
              <a:rPr lang="uk-UA" dirty="0" smtClean="0"/>
              <a:t>виконала:</a:t>
            </a:r>
          </a:p>
          <a:p>
            <a:pPr algn="r"/>
            <a:r>
              <a:rPr lang="uk-UA" dirty="0" smtClean="0"/>
              <a:t>ст. гр. СН-21 Митник О.М.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7905" y="2132856"/>
            <a:ext cx="8650963" cy="2384942"/>
          </a:xfrm>
        </p:spPr>
        <p:txBody>
          <a:bodyPr/>
          <a:lstStyle/>
          <a:p>
            <a:pPr marL="182880" indent="0">
              <a:buNone/>
            </a:pPr>
            <a:r>
              <a:rPr lang="ru-RU" dirty="0" err="1">
                <a:effectLst/>
              </a:rPr>
              <a:t>Розв’язування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системи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лінійних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рівнянь</a:t>
            </a:r>
            <a:r>
              <a:rPr lang="ru-RU" dirty="0">
                <a:effectLst/>
              </a:rPr>
              <a:t> методом </a:t>
            </a:r>
            <a:r>
              <a:rPr lang="ru-RU" dirty="0" err="1">
                <a:effectLst/>
              </a:rPr>
              <a:t>Гауса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255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2" b="32156"/>
          <a:stretch/>
        </p:blipFill>
        <p:spPr bwMode="auto">
          <a:xfrm>
            <a:off x="969775" y="2276872"/>
            <a:ext cx="7632848" cy="34033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/>
              <a:t>Розробка програми</a:t>
            </a:r>
            <a:br>
              <a:rPr lang="uk-UA" dirty="0"/>
            </a:b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43808" y="5877272"/>
            <a:ext cx="3058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i="1" dirty="0"/>
              <a:t>Діаграма прецедентів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15333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50711" cy="1728192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effectLst/>
              </a:rPr>
              <a:t>Тестування програми і результати її виконання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331640" y="2276872"/>
            <a:ext cx="7048872" cy="936104"/>
          </a:xfrm>
        </p:spPr>
        <p:txBody>
          <a:bodyPr/>
          <a:lstStyle/>
          <a:p>
            <a:pPr marL="45720" indent="0">
              <a:buNone/>
            </a:pPr>
            <a:r>
              <a:rPr lang="uk-UA" dirty="0"/>
              <a:t>При запуску програми потрібно ввести кількість рівнянь </a:t>
            </a:r>
            <a:r>
              <a:rPr lang="uk-UA" dirty="0" smtClean="0"/>
              <a:t>системи.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2254" t="3258" r="48724" b="52517"/>
          <a:stretch/>
        </p:blipFill>
        <p:spPr bwMode="auto">
          <a:xfrm>
            <a:off x="1691680" y="3429000"/>
            <a:ext cx="6264696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007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374547" y="2420888"/>
            <a:ext cx="6400800" cy="1008112"/>
          </a:xfrm>
        </p:spPr>
        <p:txBody>
          <a:bodyPr/>
          <a:lstStyle/>
          <a:p>
            <a:pPr marL="45720" indent="0">
              <a:buNone/>
            </a:pPr>
            <a:r>
              <a:rPr lang="uk-UA" dirty="0"/>
              <a:t>Далі програма запитує коефіцієнти матриці а та стовпець вільних членів.</a:t>
            </a:r>
          </a:p>
          <a:p>
            <a:pPr marL="45720" indent="0">
              <a:buNone/>
            </a:pPr>
            <a:endParaRPr lang="uk-UA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476672"/>
            <a:ext cx="7350711" cy="172819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uk-UA" dirty="0" smtClean="0">
                <a:effectLst/>
              </a:rPr>
              <a:t>Тестування програми і результати її виконання</a:t>
            </a:r>
            <a:endParaRPr lang="uk-UA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2114" t="3258" r="49354" b="52308"/>
          <a:stretch/>
        </p:blipFill>
        <p:spPr bwMode="auto">
          <a:xfrm>
            <a:off x="1510318" y="3407296"/>
            <a:ext cx="6129258" cy="316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630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21093" y="476672"/>
            <a:ext cx="7350711" cy="172819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uk-UA" dirty="0" smtClean="0">
                <a:effectLst/>
              </a:rPr>
              <a:t>Тестування програми і результати її виконання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2348881"/>
            <a:ext cx="6912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Програма виводить дві матриці: отриману розширену і трикутну</a:t>
            </a:r>
            <a:r>
              <a:rPr lang="uk-UA" sz="2000" dirty="0" smtClean="0"/>
              <a:t>. </a:t>
            </a:r>
            <a:r>
              <a:rPr lang="uk-UA" sz="2000" dirty="0"/>
              <a:t>Також на екран виведено розв’язок СЛАР.</a:t>
            </a:r>
          </a:p>
          <a:p>
            <a:endParaRPr lang="uk-UA" sz="20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1973" t="3258" r="48710" b="53634"/>
          <a:stretch/>
        </p:blipFill>
        <p:spPr bwMode="auto">
          <a:xfrm>
            <a:off x="1670190" y="3435286"/>
            <a:ext cx="5852515" cy="2990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218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05273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03648" y="2132856"/>
            <a:ext cx="6400800" cy="3474720"/>
          </a:xfrm>
        </p:spPr>
        <p:txBody>
          <a:bodyPr/>
          <a:lstStyle/>
          <a:p>
            <a:pPr marL="45720" indent="0" algn="just">
              <a:buNone/>
            </a:pPr>
            <a:r>
              <a:rPr lang="ru-RU" dirty="0"/>
              <a:t>Описано </a:t>
            </a:r>
            <a:r>
              <a:rPr lang="ru-RU" dirty="0" err="1"/>
              <a:t>важливість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СЛАР у </a:t>
            </a:r>
            <a:r>
              <a:rPr lang="ru-RU" dirty="0" err="1"/>
              <a:t>сучасній</a:t>
            </a:r>
            <a:r>
              <a:rPr lang="ru-RU" dirty="0"/>
              <a:t> </a:t>
            </a:r>
            <a:r>
              <a:rPr lang="ru-RU" dirty="0" err="1"/>
              <a:t>обчислювальній</a:t>
            </a:r>
            <a:r>
              <a:rPr lang="ru-RU" dirty="0"/>
              <a:t> </a:t>
            </a:r>
            <a:r>
              <a:rPr lang="ru-RU" dirty="0" err="1"/>
              <a:t>математиці</a:t>
            </a:r>
            <a:r>
              <a:rPr lang="ru-RU" dirty="0"/>
              <a:t>. Наведено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розв’язання</a:t>
            </a:r>
            <a:r>
              <a:rPr lang="ru-RU" dirty="0"/>
              <a:t> СЛАР. </a:t>
            </a:r>
            <a:r>
              <a:rPr lang="ru-RU" dirty="0" err="1"/>
              <a:t>Проаналізовано</a:t>
            </a:r>
            <a:r>
              <a:rPr lang="ru-RU" dirty="0"/>
              <a:t> та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C++ </a:t>
            </a:r>
            <a:r>
              <a:rPr lang="ru-RU" dirty="0" err="1"/>
              <a:t>реалізовано</a:t>
            </a:r>
            <a:r>
              <a:rPr lang="ru-RU" dirty="0"/>
              <a:t> алгоритм </a:t>
            </a:r>
            <a:r>
              <a:rPr lang="ru-RU" dirty="0" err="1"/>
              <a:t>знаходження</a:t>
            </a:r>
            <a:r>
              <a:rPr lang="ru-RU" dirty="0"/>
              <a:t> </a:t>
            </a:r>
            <a:r>
              <a:rPr lang="ru-RU" dirty="0" err="1"/>
              <a:t>коренів</a:t>
            </a:r>
            <a:r>
              <a:rPr lang="ru-RU" dirty="0"/>
              <a:t> СЛАР методом </a:t>
            </a:r>
            <a:r>
              <a:rPr lang="ru-RU" dirty="0" err="1"/>
              <a:t>Гауса</a:t>
            </a:r>
            <a:r>
              <a:rPr lang="ru-RU" dirty="0"/>
              <a:t>. </a:t>
            </a:r>
            <a:r>
              <a:rPr lang="ru-RU" dirty="0" err="1"/>
              <a:t>Побудовано</a:t>
            </a:r>
            <a:r>
              <a:rPr lang="ru-RU" dirty="0"/>
              <a:t> </a:t>
            </a:r>
            <a:r>
              <a:rPr lang="ru-RU" dirty="0" err="1"/>
              <a:t>діаграму</a:t>
            </a:r>
            <a:r>
              <a:rPr lang="ru-RU" dirty="0"/>
              <a:t> </a:t>
            </a:r>
            <a:r>
              <a:rPr lang="ru-RU" dirty="0" err="1"/>
              <a:t>прецедентів</a:t>
            </a:r>
            <a:r>
              <a:rPr lang="ru-RU" dirty="0"/>
              <a:t> </a:t>
            </a:r>
            <a:r>
              <a:rPr lang="ru-RU" dirty="0" err="1"/>
              <a:t>засобами</a:t>
            </a:r>
            <a:r>
              <a:rPr lang="ru-RU" dirty="0"/>
              <a:t> UML. Представлено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знаходження</a:t>
            </a:r>
            <a:r>
              <a:rPr lang="ru-RU" dirty="0"/>
              <a:t> </a:t>
            </a:r>
            <a:r>
              <a:rPr lang="ru-RU" dirty="0" err="1"/>
              <a:t>коренів</a:t>
            </a:r>
            <a:r>
              <a:rPr lang="ru-RU" dirty="0"/>
              <a:t> СЛАР методом </a:t>
            </a:r>
            <a:r>
              <a:rPr lang="ru-RU" dirty="0" err="1"/>
              <a:t>Гауса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024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Завдання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06285" y="2258210"/>
            <a:ext cx="6400800" cy="361906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uk-UA" dirty="0" smtClean="0"/>
              <a:t>Програма </a:t>
            </a:r>
            <a:r>
              <a:rPr lang="ru-RU" dirty="0" err="1"/>
              <a:t>р</a:t>
            </a:r>
            <a:r>
              <a:rPr lang="ru-RU" dirty="0" err="1" smtClean="0"/>
              <a:t>озв’язування</a:t>
            </a:r>
            <a:r>
              <a:rPr lang="ru-RU" dirty="0" smtClean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лінійних</a:t>
            </a:r>
            <a:r>
              <a:rPr lang="ru-RU" dirty="0"/>
              <a:t> </a:t>
            </a:r>
            <a:r>
              <a:rPr lang="ru-RU" dirty="0" err="1"/>
              <a:t>рівнянь</a:t>
            </a:r>
            <a:r>
              <a:rPr lang="ru-RU" dirty="0"/>
              <a:t> методом </a:t>
            </a:r>
            <a:r>
              <a:rPr lang="ru-RU" dirty="0" err="1" smtClean="0"/>
              <a:t>Гауса</a:t>
            </a:r>
            <a:endParaRPr lang="ru-RU" dirty="0" smtClean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 smtClean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r>
              <a:rPr lang="uk-UA" dirty="0" smtClean="0"/>
              <a:t>Середовище розробки: </a:t>
            </a:r>
            <a:r>
              <a:rPr lang="ru-RU" dirty="0" smtClean="0"/>
              <a:t>С</a:t>
            </a:r>
            <a:r>
              <a:rPr lang="en-US" dirty="0" err="1" smtClean="0"/>
              <a:t>odeBlocks</a:t>
            </a:r>
            <a:endParaRPr lang="en-US" dirty="0" smtClean="0"/>
          </a:p>
          <a:p>
            <a:pPr marL="45720" indent="0">
              <a:buNone/>
            </a:pPr>
            <a:r>
              <a:rPr lang="uk-UA" dirty="0" smtClean="0"/>
              <a:t>Мова: </a:t>
            </a:r>
            <a:r>
              <a:rPr lang="en-US" dirty="0" smtClean="0"/>
              <a:t>C++</a:t>
            </a:r>
          </a:p>
          <a:p>
            <a:pPr marL="45720" indent="0">
              <a:buNone/>
            </a:pPr>
            <a:r>
              <a:rPr lang="uk-UA" dirty="0" smtClean="0"/>
              <a:t>ОС: </a:t>
            </a:r>
            <a:r>
              <a:rPr lang="en-US" dirty="0" smtClean="0"/>
              <a:t>Windows 7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6361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Зміст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06285" y="2258210"/>
            <a:ext cx="6400800" cy="3619061"/>
          </a:xfrm>
        </p:spPr>
        <p:txBody>
          <a:bodyPr>
            <a:normAutofit/>
          </a:bodyPr>
          <a:lstStyle/>
          <a:p>
            <a:pPr marL="502920" indent="-457200">
              <a:lnSpc>
                <a:spcPct val="150000"/>
              </a:lnSpc>
              <a:buAutoNum type="arabicPeriod"/>
            </a:pPr>
            <a:r>
              <a:rPr lang="uk-UA" dirty="0" smtClean="0"/>
              <a:t>Аналіз технічного завдання.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uk-UA" dirty="0" smtClean="0"/>
              <a:t>Розробка програми.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uk-UA" dirty="0"/>
              <a:t>Тестування програми і результати її </a:t>
            </a:r>
            <a:r>
              <a:rPr lang="uk-UA" dirty="0" smtClean="0"/>
              <a:t>виконання.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uk-UA" dirty="0" smtClean="0"/>
              <a:t>Висновок.</a:t>
            </a:r>
          </a:p>
          <a:p>
            <a:pPr marL="502920" indent="-457200"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08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/>
              <a:t>Аналіз технічного </a:t>
            </a:r>
            <a:r>
              <a:rPr lang="uk-UA" dirty="0" smtClean="0"/>
              <a:t>завдання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87624" y="2276872"/>
            <a:ext cx="7120880" cy="3474720"/>
          </a:xfrm>
        </p:spPr>
        <p:txBody>
          <a:bodyPr/>
          <a:lstStyle/>
          <a:p>
            <a:pPr marL="45720" indent="0">
              <a:buNone/>
            </a:pPr>
            <a:r>
              <a:rPr lang="uk-UA" b="1" dirty="0"/>
              <a:t>Система рівнянь </a:t>
            </a:r>
            <a:r>
              <a:rPr lang="uk-UA" dirty="0"/>
              <a:t>– це набір двох і більше рівнянь, заданих функціями багатьох змінних, які повинні задовольнятися одночасно</a:t>
            </a:r>
            <a:r>
              <a:rPr lang="uk-UA" dirty="0" smtClean="0"/>
              <a:t>.</a:t>
            </a:r>
          </a:p>
          <a:p>
            <a:pPr marL="45720" indent="0">
              <a:buNone/>
            </a:pPr>
            <a:endParaRPr lang="uk-UA" dirty="0" smtClean="0"/>
          </a:p>
          <a:p>
            <a:pPr marL="45720" indent="0">
              <a:buNone/>
            </a:pPr>
            <a:r>
              <a:rPr lang="uk-UA" b="1" dirty="0" smtClean="0"/>
              <a:t>Розв’язок </a:t>
            </a:r>
            <a:r>
              <a:rPr lang="uk-UA" b="1" dirty="0"/>
              <a:t>системи рівнянь </a:t>
            </a:r>
            <a:r>
              <a:rPr lang="uk-UA" dirty="0" smtClean="0"/>
              <a:t>– упорядкований </a:t>
            </a:r>
            <a:r>
              <a:rPr lang="uk-UA" dirty="0"/>
              <a:t>набір чисел - значень невідомих, при підстановці яких у кожному рівнянні системи виконується умова рівності.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8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/>
              <a:t>Аналіз технічного </a:t>
            </a:r>
            <a:r>
              <a:rPr lang="uk-UA" dirty="0" smtClean="0"/>
              <a:t>завдання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87624" y="2276872"/>
            <a:ext cx="7200800" cy="864096"/>
          </a:xfrm>
        </p:spPr>
        <p:txBody>
          <a:bodyPr/>
          <a:lstStyle/>
          <a:p>
            <a:pPr marL="45720" indent="0">
              <a:buNone/>
            </a:pPr>
            <a:r>
              <a:rPr lang="uk-UA" dirty="0"/>
              <a:t>Системою лінійних алгебраїчних рівнянь (СЛАР) називається система виду:</a:t>
            </a:r>
          </a:p>
          <a:p>
            <a:pPr marL="45720" indent="0">
              <a:buNone/>
            </a:pPr>
            <a:endParaRPr lang="uk-U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658089"/>
              </p:ext>
            </p:extLst>
          </p:nvPr>
        </p:nvGraphicFramePr>
        <p:xfrm>
          <a:off x="2081217" y="3140968"/>
          <a:ext cx="4981565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Формула" r:id="rId3" imgW="1892300" imgH="800100" progId="Equation.3">
                  <p:embed/>
                </p:oleObj>
              </mc:Choice>
              <mc:Fallback>
                <p:oleObj name="Формула" r:id="rId3" imgW="1892300" imgH="800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7" y="3140968"/>
                        <a:ext cx="4981565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93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/>
              <a:t>Аналіз технічного </a:t>
            </a:r>
            <a:r>
              <a:rPr lang="uk-UA" dirty="0" smtClean="0"/>
              <a:t>завдання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2276872"/>
            <a:ext cx="7776864" cy="15121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Метод </a:t>
            </a:r>
            <a:r>
              <a:rPr lang="ru-RU" dirty="0" err="1"/>
              <a:t>Гауса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етапів</a:t>
            </a:r>
            <a:r>
              <a:rPr lang="ru-RU" dirty="0"/>
              <a:t>.</a:t>
            </a:r>
          </a:p>
          <a:p>
            <a:pPr marL="45720" indent="0">
              <a:buNone/>
            </a:pPr>
            <a:r>
              <a:rPr lang="ru-RU" dirty="0"/>
              <a:t>Перший </a:t>
            </a:r>
            <a:r>
              <a:rPr lang="ru-RU" dirty="0" err="1"/>
              <a:t>етап</a:t>
            </a:r>
            <a:r>
              <a:rPr lang="ru-RU" dirty="0"/>
              <a:t> (</a:t>
            </a:r>
            <a:r>
              <a:rPr lang="ru-RU" dirty="0" err="1"/>
              <a:t>прямий</a:t>
            </a:r>
            <a:r>
              <a:rPr lang="ru-RU" dirty="0"/>
              <a:t> </a:t>
            </a:r>
            <a:r>
              <a:rPr lang="ru-RU" dirty="0" err="1"/>
              <a:t>хід</a:t>
            </a:r>
            <a:r>
              <a:rPr lang="ru-RU" dirty="0"/>
              <a:t>). Система </a:t>
            </a:r>
            <a:r>
              <a:rPr lang="ru-RU" dirty="0" smtClean="0"/>
              <a:t>приводиться </a:t>
            </a:r>
            <a:r>
              <a:rPr lang="ru-RU" dirty="0"/>
              <a:t>до </a:t>
            </a:r>
            <a:r>
              <a:rPr lang="ru-RU" dirty="0" err="1"/>
              <a:t>трикутного</a:t>
            </a:r>
            <a:r>
              <a:rPr lang="ru-RU" dirty="0"/>
              <a:t> </a:t>
            </a:r>
            <a:r>
              <a:rPr lang="ru-RU" dirty="0" err="1" smtClean="0"/>
              <a:t>вигляду</a:t>
            </a:r>
            <a:r>
              <a:rPr lang="ru-RU" dirty="0" smtClean="0"/>
              <a:t>:</a:t>
            </a:r>
            <a:endParaRPr lang="ru-RU" dirty="0"/>
          </a:p>
          <a:p>
            <a:pPr marL="45720" indent="0">
              <a:buNone/>
            </a:pPr>
            <a:endParaRPr lang="uk-U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734730"/>
              </p:ext>
            </p:extLst>
          </p:nvPr>
        </p:nvGraphicFramePr>
        <p:xfrm>
          <a:off x="3419872" y="3501008"/>
          <a:ext cx="196512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Формула" r:id="rId3" imgW="660113" imgH="215806" progId="Equation.3">
                  <p:embed/>
                </p:oleObj>
              </mc:Choice>
              <mc:Fallback>
                <p:oleObj name="Формула" r:id="rId3" imgW="660113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501008"/>
                        <a:ext cx="1965122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01555"/>
              </p:ext>
            </p:extLst>
          </p:nvPr>
        </p:nvGraphicFramePr>
        <p:xfrm>
          <a:off x="4731571" y="5050735"/>
          <a:ext cx="720080" cy="58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Формула" r:id="rId5" imgW="190335" imgH="177646" progId="Equation.3">
                  <p:embed/>
                </p:oleObj>
              </mc:Choice>
              <mc:Fallback>
                <p:oleObj name="Формула" r:id="rId5" imgW="190335" imgH="1776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571" y="5050735"/>
                        <a:ext cx="720080" cy="581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508104" y="5121778"/>
            <a:ext cx="33449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верхня трикутна матриця. </a:t>
            </a:r>
            <a:endParaRPr kumimoji="0" lang="uk-UA" alt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897543"/>
              </p:ext>
            </p:extLst>
          </p:nvPr>
        </p:nvGraphicFramePr>
        <p:xfrm>
          <a:off x="323528" y="5128366"/>
          <a:ext cx="2736304" cy="42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Формула" r:id="rId7" imgW="812447" imgH="190417" progId="Equation.3">
                  <p:embed/>
                </p:oleObj>
              </mc:Choice>
              <mc:Fallback>
                <p:oleObj name="Формула" r:id="rId7" imgW="812447" imgH="19041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128366"/>
                        <a:ext cx="2736304" cy="425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3059832" y="5152556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- невідомі</a:t>
            </a:r>
            <a:endParaRPr lang="uk-UA" dirty="0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13470"/>
              </p:ext>
            </p:extLst>
          </p:nvPr>
        </p:nvGraphicFramePr>
        <p:xfrm>
          <a:off x="1331640" y="5949280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Формула" r:id="rId9" imgW="850531" imgH="190417" progId="Equation.3">
                  <p:embed/>
                </p:oleObj>
              </mc:Choice>
              <mc:Fallback>
                <p:oleObj name="Формула" r:id="rId9" imgW="850531" imgH="19041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949280"/>
                        <a:ext cx="205740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3577976" y="5949280"/>
            <a:ext cx="2290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– відомий вектор</a:t>
            </a:r>
          </a:p>
        </p:txBody>
      </p:sp>
    </p:spTree>
    <p:extLst>
      <p:ext uri="{BB962C8B-B14F-4D97-AF65-F5344CB8AC3E}">
        <p14:creationId xmlns:p14="http://schemas.microsoft.com/office/powerpoint/2010/main" val="173950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/>
              <a:t>Аналіз технічного </a:t>
            </a:r>
            <a:r>
              <a:rPr lang="uk-UA" dirty="0" smtClean="0"/>
              <a:t>завдання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15616" y="2852936"/>
            <a:ext cx="7120880" cy="3474720"/>
          </a:xfrm>
        </p:spPr>
        <p:txBody>
          <a:bodyPr/>
          <a:lstStyle/>
          <a:p>
            <a:pPr marL="45720" indent="0">
              <a:buNone/>
            </a:pPr>
            <a:r>
              <a:rPr lang="uk-UA" dirty="0" smtClean="0"/>
              <a:t>	Другий </a:t>
            </a:r>
            <a:r>
              <a:rPr lang="uk-UA" dirty="0"/>
              <a:t>етап (зворотній хід). Вектор розв’язку визначається починаючи з останнього рівняння </a:t>
            </a:r>
            <a:r>
              <a:rPr lang="uk-UA" dirty="0" smtClean="0"/>
              <a:t>системи шляхом </a:t>
            </a:r>
            <a:r>
              <a:rPr lang="uk-UA" dirty="0"/>
              <a:t>підстановки координат вектора невідомих, отриманих на попередньому кроці.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310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/>
              <a:t>Розробка програми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139952" y="2397156"/>
            <a:ext cx="4536504" cy="410445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 </a:t>
            </a:r>
            <a:r>
              <a:rPr lang="uk-UA" dirty="0"/>
              <a:t>– двовимірний динамічний масив розміру  (розширена матриця)</a:t>
            </a:r>
          </a:p>
          <a:p>
            <a:pPr lvl="0"/>
            <a:r>
              <a:rPr lang="en-US" dirty="0" err="1"/>
              <a:t>i</a:t>
            </a:r>
            <a:r>
              <a:rPr lang="ru-RU" dirty="0"/>
              <a:t>,</a:t>
            </a:r>
            <a:r>
              <a:rPr lang="en-US" dirty="0"/>
              <a:t>j </a:t>
            </a:r>
            <a:r>
              <a:rPr lang="uk-UA" dirty="0"/>
              <a:t>використовуються у циклах</a:t>
            </a:r>
          </a:p>
          <a:p>
            <a:pPr lvl="0"/>
            <a:r>
              <a:rPr lang="en-US" dirty="0" err="1"/>
              <a:t>koef</a:t>
            </a:r>
            <a:r>
              <a:rPr lang="ru-RU" dirty="0"/>
              <a:t>[10]</a:t>
            </a:r>
            <a:r>
              <a:rPr lang="uk-UA" dirty="0"/>
              <a:t> – масив, який використовується для збереження значень стовпця вільних членів після прямого ходу Гауса</a:t>
            </a:r>
          </a:p>
          <a:p>
            <a:pPr lvl="0"/>
            <a:r>
              <a:rPr lang="en-US" dirty="0"/>
              <a:t>max</a:t>
            </a:r>
            <a:r>
              <a:rPr lang="ru-RU" dirty="0"/>
              <a:t>_</a:t>
            </a:r>
            <a:r>
              <a:rPr lang="en-US" dirty="0"/>
              <a:t>el</a:t>
            </a:r>
            <a:r>
              <a:rPr lang="uk-UA" dirty="0"/>
              <a:t> – максимальний елемент у стовпці</a:t>
            </a:r>
          </a:p>
          <a:p>
            <a:pPr lvl="0"/>
            <a:r>
              <a:rPr lang="en-US" dirty="0"/>
              <a:t>n</a:t>
            </a:r>
            <a:r>
              <a:rPr lang="uk-UA" dirty="0"/>
              <a:t> – кількість рівнянь</a:t>
            </a:r>
          </a:p>
          <a:p>
            <a:pPr lvl="0"/>
            <a:r>
              <a:rPr lang="en-US" dirty="0"/>
              <a:t>x</a:t>
            </a:r>
            <a:r>
              <a:rPr lang="uk-UA" dirty="0"/>
              <a:t> – динамічний масив, у якому зберігаються корені СЛАР</a:t>
            </a:r>
          </a:p>
          <a:p>
            <a:pPr marL="45720" indent="0">
              <a:buNone/>
            </a:pPr>
            <a:endParaRPr lang="uk-UA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1681" t="22713" r="73348" b="43931"/>
          <a:stretch/>
        </p:blipFill>
        <p:spPr bwMode="auto">
          <a:xfrm>
            <a:off x="412980" y="2420888"/>
            <a:ext cx="3421496" cy="38884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905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83968" y="2276872"/>
            <a:ext cx="4456584" cy="4320480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Методи класу </a:t>
            </a:r>
            <a:r>
              <a:rPr lang="en-US" dirty="0"/>
              <a:t>Gauss</a:t>
            </a:r>
            <a:r>
              <a:rPr lang="ru-RU" dirty="0"/>
              <a:t>:</a:t>
            </a:r>
            <a:endParaRPr lang="uk-UA" dirty="0"/>
          </a:p>
          <a:p>
            <a:pPr lvl="0"/>
            <a:r>
              <a:rPr lang="en-US" dirty="0" err="1"/>
              <a:t>gauss_input</a:t>
            </a:r>
            <a:r>
              <a:rPr lang="en-US" dirty="0"/>
              <a:t> </a:t>
            </a:r>
            <a:r>
              <a:rPr lang="uk-UA" dirty="0"/>
              <a:t>– ввід матриці А</a:t>
            </a:r>
          </a:p>
          <a:p>
            <a:pPr lvl="0"/>
            <a:r>
              <a:rPr lang="en-US" dirty="0" err="1"/>
              <a:t>echo_matr</a:t>
            </a:r>
            <a:r>
              <a:rPr lang="en-US" dirty="0"/>
              <a:t> </a:t>
            </a:r>
            <a:r>
              <a:rPr lang="uk-UA" dirty="0"/>
              <a:t>– вивід отриманої матриці</a:t>
            </a:r>
          </a:p>
          <a:p>
            <a:pPr lvl="0"/>
            <a:r>
              <a:rPr lang="en-US" dirty="0" err="1"/>
              <a:t>gauss_elimination</a:t>
            </a:r>
            <a:r>
              <a:rPr lang="uk-UA" dirty="0"/>
              <a:t> – реалізація алгоритму розв’язку СЛАР методом Гауса</a:t>
            </a:r>
          </a:p>
          <a:p>
            <a:pPr lvl="0"/>
            <a:r>
              <a:rPr lang="en-US" dirty="0" err="1"/>
              <a:t>gauss_output</a:t>
            </a:r>
            <a:r>
              <a:rPr lang="en-US" dirty="0"/>
              <a:t> </a:t>
            </a:r>
            <a:r>
              <a:rPr lang="uk-UA" dirty="0"/>
              <a:t>– вивід коренів СЛАР</a:t>
            </a:r>
          </a:p>
          <a:p>
            <a:pPr lvl="0"/>
            <a:r>
              <a:rPr lang="en-US" dirty="0" err="1"/>
              <a:t>tr_matr</a:t>
            </a:r>
            <a:r>
              <a:rPr lang="uk-UA" dirty="0"/>
              <a:t> – вивід трикутної матриці.</a:t>
            </a:r>
          </a:p>
          <a:p>
            <a:r>
              <a:rPr lang="uk-UA" dirty="0"/>
              <a:t>Також у класі реалізовано деструктор </a:t>
            </a:r>
            <a:r>
              <a:rPr lang="ru-RU" dirty="0"/>
              <a:t>~</a:t>
            </a:r>
            <a:r>
              <a:rPr lang="en-US" dirty="0"/>
              <a:t>gauss</a:t>
            </a:r>
            <a:r>
              <a:rPr lang="uk-UA" dirty="0"/>
              <a:t>, який використовується для звільнення пам’яті масивів </a:t>
            </a:r>
            <a:r>
              <a:rPr lang="en-US" dirty="0"/>
              <a:t>a </a:t>
            </a:r>
            <a:r>
              <a:rPr lang="ru-RU" dirty="0"/>
              <a:t>та </a:t>
            </a:r>
            <a:r>
              <a:rPr lang="en-US" dirty="0"/>
              <a:t>x</a:t>
            </a:r>
            <a:r>
              <a:rPr lang="uk-UA" dirty="0"/>
              <a:t>. </a:t>
            </a:r>
          </a:p>
          <a:p>
            <a:pPr marL="45720" indent="0">
              <a:buNone/>
            </a:pPr>
            <a:endParaRPr lang="uk-UA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/>
              <a:t>Розробка програми</a:t>
            </a:r>
            <a:br>
              <a:rPr lang="uk-UA" dirty="0"/>
            </a:br>
            <a:endParaRPr lang="uk-UA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11681" t="22713" r="73348" b="43931"/>
          <a:stretch/>
        </p:blipFill>
        <p:spPr bwMode="auto">
          <a:xfrm>
            <a:off x="539552" y="2355168"/>
            <a:ext cx="3421496" cy="38884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2365651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47</TotalTime>
  <Words>366</Words>
  <Application>Microsoft Office PowerPoint</Application>
  <PresentationFormat>Экран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Воздушный поток</vt:lpstr>
      <vt:lpstr>Microsoft Equation 3.0</vt:lpstr>
      <vt:lpstr>Розв’язування системи лінійних рівнянь методом Гауса</vt:lpstr>
      <vt:lpstr>Завдання </vt:lpstr>
      <vt:lpstr>Зміст</vt:lpstr>
      <vt:lpstr>Аналіз технічного завдання</vt:lpstr>
      <vt:lpstr>Аналіз технічного завдання</vt:lpstr>
      <vt:lpstr>Аналіз технічного завдання</vt:lpstr>
      <vt:lpstr>Аналіз технічного завдання</vt:lpstr>
      <vt:lpstr>Розробка програми </vt:lpstr>
      <vt:lpstr>Розробка програми </vt:lpstr>
      <vt:lpstr>Розробка програми </vt:lpstr>
      <vt:lpstr>Тестування програми і результати її виконання</vt:lpstr>
      <vt:lpstr>Презентация PowerPoint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Розв’язування системи лінійних рівнянь методом Гауса</dc:title>
  <dc:creator>User</dc:creator>
  <cp:lastModifiedBy>User</cp:lastModifiedBy>
  <cp:revision>6</cp:revision>
  <dcterms:created xsi:type="dcterms:W3CDTF">2015-05-11T18:49:05Z</dcterms:created>
  <dcterms:modified xsi:type="dcterms:W3CDTF">2015-05-11T19:36:54Z</dcterms:modified>
</cp:coreProperties>
</file>