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57"/>
  </p:notesMasterIdLst>
  <p:sldIdLst>
    <p:sldId id="25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3" r:id="rId13"/>
    <p:sldId id="321" r:id="rId14"/>
    <p:sldId id="311" r:id="rId15"/>
    <p:sldId id="312" r:id="rId16"/>
    <p:sldId id="315" r:id="rId17"/>
    <p:sldId id="314" r:id="rId18"/>
    <p:sldId id="320" r:id="rId19"/>
    <p:sldId id="319" r:id="rId20"/>
    <p:sldId id="318" r:id="rId21"/>
    <p:sldId id="327" r:id="rId22"/>
    <p:sldId id="317" r:id="rId23"/>
    <p:sldId id="316" r:id="rId24"/>
    <p:sldId id="322" r:id="rId25"/>
    <p:sldId id="326" r:id="rId26"/>
    <p:sldId id="325" r:id="rId27"/>
    <p:sldId id="324" r:id="rId28"/>
    <p:sldId id="329" r:id="rId29"/>
    <p:sldId id="323" r:id="rId30"/>
    <p:sldId id="328" r:id="rId31"/>
    <p:sldId id="330" r:id="rId32"/>
    <p:sldId id="331" r:id="rId33"/>
    <p:sldId id="335" r:id="rId34"/>
    <p:sldId id="334" r:id="rId35"/>
    <p:sldId id="333" r:id="rId36"/>
    <p:sldId id="342" r:id="rId37"/>
    <p:sldId id="332" r:id="rId38"/>
    <p:sldId id="341" r:id="rId39"/>
    <p:sldId id="340" r:id="rId40"/>
    <p:sldId id="339" r:id="rId41"/>
    <p:sldId id="338" r:id="rId42"/>
    <p:sldId id="337" r:id="rId43"/>
    <p:sldId id="336" r:id="rId44"/>
    <p:sldId id="343" r:id="rId45"/>
    <p:sldId id="346" r:id="rId46"/>
    <p:sldId id="345" r:id="rId47"/>
    <p:sldId id="344" r:id="rId48"/>
    <p:sldId id="348" r:id="rId49"/>
    <p:sldId id="347" r:id="rId50"/>
    <p:sldId id="349" r:id="rId51"/>
    <p:sldId id="351" r:id="rId52"/>
    <p:sldId id="350" r:id="rId53"/>
    <p:sldId id="353" r:id="rId54"/>
    <p:sldId id="302" r:id="rId55"/>
    <p:sldId id="262" r:id="rId5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51" y="48"/>
      </p:cViewPr>
      <p:guideLst>
        <p:guide pos="3840"/>
        <p:guide orient="horz" pos="2160"/>
        <p:guide orient="horz" pos="26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585B-FE81-46CD-B363-81235382082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ACC1-C844-4E86-A6FA-C70449F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65 </a:t>
            </a:r>
            <a:r>
              <a:rPr lang="en-US" dirty="0" err="1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897" tIns="121897" rIns="121897" bIns="12189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943199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601" y="1688433"/>
            <a:ext cx="11360799" cy="4403600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uk" smtClean="0"/>
              <a:pPr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89133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5855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65 </a:t>
            </a:r>
            <a:r>
              <a:rPr lang="en-US" dirty="0" err="1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65 </a:t>
            </a:r>
            <a:r>
              <a:rPr lang="en-US" dirty="0" err="1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3525" y="1233488"/>
            <a:ext cx="11686056" cy="5380037"/>
          </a:xfrm>
        </p:spPr>
        <p:txBody>
          <a:bodyPr/>
          <a:lstStyle/>
          <a:p>
            <a:endParaRPr lang="uk-UA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65 </a:t>
            </a:r>
            <a:r>
              <a:rPr lang="en-US" dirty="0" err="1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>
                <a:solidFill>
                  <a:srgbClr val="171B65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0" r:id="rId3"/>
    <p:sldLayoutId id="2147483672" r:id="rId4"/>
    <p:sldLayoutId id="2147483651" r:id="rId5"/>
    <p:sldLayoutId id="2147483654" r:id="rId6"/>
    <p:sldLayoutId id="2147483675" r:id="rId7"/>
    <p:sldLayoutId id="2147483655" r:id="rId8"/>
    <p:sldLayoutId id="2147483656" r:id="rId9"/>
    <p:sldLayoutId id="2147483674" r:id="rId10"/>
    <p:sldLayoutId id="2147483658" r:id="rId11"/>
    <p:sldLayoutId id="2147483673" r:id="rId12"/>
    <p:sldLayoutId id="2147483691" r:id="rId13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</a:t>
            </a:r>
            <a:r>
              <a:rPr lang="ru-RU" dirty="0"/>
              <a:t> </a:t>
            </a:r>
            <a:r>
              <a:rPr lang="en-US" dirty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1289" y="2378920"/>
            <a:ext cx="44550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C++ Style Guide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3496" y="55537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Taras Lushney,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Andriy Korkuna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en-US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April 2016, 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File name starts with a capital letter and have a capital letter for each new word, with no underscores. </a:t>
            </a:r>
          </a:p>
          <a:p>
            <a:pPr lvl="0"/>
            <a:r>
              <a:rPr lang="en-US" dirty="0"/>
              <a:t>C++ files should end in .</a:t>
            </a:r>
            <a:r>
              <a:rPr lang="en-US" dirty="0" err="1"/>
              <a:t>cpp</a:t>
            </a:r>
            <a:r>
              <a:rPr lang="en-US" dirty="0"/>
              <a:t> and header files should end in .h.</a:t>
            </a:r>
          </a:p>
          <a:p>
            <a:pPr lvl="0"/>
            <a:r>
              <a:rPr lang="en-US" dirty="0"/>
              <a:t>In general, every .</a:t>
            </a:r>
            <a:r>
              <a:rPr lang="en-US" dirty="0" err="1"/>
              <a:t>cpp</a:t>
            </a:r>
            <a:r>
              <a:rPr lang="en-US" dirty="0"/>
              <a:t> file should have an associated .h file. </a:t>
            </a:r>
          </a:p>
          <a:p>
            <a:pPr marL="0" indent="0">
              <a:buNone/>
            </a:pP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UserCredentials.h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UserCredentials.cpp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u="sng" dirty="0"/>
              <a:t>Variable Names</a:t>
            </a:r>
            <a:endParaRPr lang="en-US" dirty="0"/>
          </a:p>
          <a:p>
            <a:pPr lvl="2"/>
            <a:r>
              <a:rPr lang="en-US" u="sng" dirty="0"/>
              <a:t>Common Variable names</a:t>
            </a:r>
            <a:endParaRPr lang="en-US" dirty="0"/>
          </a:p>
          <a:p>
            <a:pPr lvl="2"/>
            <a:r>
              <a:rPr lang="en-US" u="sng" dirty="0"/>
              <a:t>Class Data Members</a:t>
            </a:r>
            <a:endParaRPr lang="en-US" dirty="0"/>
          </a:p>
          <a:p>
            <a:pPr lvl="2"/>
            <a:r>
              <a:rPr lang="en-US" u="sng" dirty="0" err="1"/>
              <a:t>Struct</a:t>
            </a:r>
            <a:r>
              <a:rPr lang="en-US" u="sng" dirty="0"/>
              <a:t> Data Members</a:t>
            </a:r>
            <a:endParaRPr lang="en-US" dirty="0"/>
          </a:p>
          <a:p>
            <a:pPr lvl="2"/>
            <a:r>
              <a:rPr lang="en-US" u="sng" dirty="0"/>
              <a:t>Global Variables</a:t>
            </a:r>
            <a:endParaRPr lang="en-US" dirty="0"/>
          </a:p>
          <a:p>
            <a:pPr lvl="2"/>
            <a:r>
              <a:rPr lang="en-US" u="sng" dirty="0"/>
              <a:t>Constant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0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names of all types — classes, </a:t>
            </a:r>
            <a:r>
              <a:rPr lang="en-US" dirty="0" err="1"/>
              <a:t>structs</a:t>
            </a:r>
            <a:r>
              <a:rPr lang="en-US" dirty="0"/>
              <a:t>, </a:t>
            </a:r>
            <a:r>
              <a:rPr lang="en-US" dirty="0" err="1"/>
              <a:t>typedefs</a:t>
            </a:r>
            <a:r>
              <a:rPr lang="en-US" dirty="0"/>
              <a:t>, and </a:t>
            </a:r>
            <a:r>
              <a:rPr lang="en-US" dirty="0" err="1"/>
              <a:t>enums</a:t>
            </a:r>
            <a:r>
              <a:rPr lang="en-US" dirty="0"/>
              <a:t> — have the same naming convention. </a:t>
            </a:r>
          </a:p>
          <a:p>
            <a:pPr lvl="0"/>
            <a:r>
              <a:rPr lang="en-US" dirty="0"/>
              <a:t>Type names should start with a capital letter and have a capital letter for each new word. No underscores.</a:t>
            </a:r>
          </a:p>
          <a:p>
            <a:pPr lvl="0"/>
            <a:r>
              <a:rPr lang="en-US" dirty="0"/>
              <a:t>Do not use prefixes like capital "C" (for "class") of "T" or "Type" (for "types"). Do not use suffix "_t" for type names.</a:t>
            </a:r>
          </a:p>
          <a:p>
            <a:pPr lvl="0"/>
            <a:r>
              <a:rPr lang="en-US" dirty="0"/>
              <a:t>Interfaces classes are named like ordinary classes and should be prefixed with "I".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6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2" y="1061357"/>
            <a:ext cx="4758586" cy="531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6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names of variables and data members are all lowercase, with underscores between words.</a:t>
            </a:r>
          </a:p>
          <a:p>
            <a:pPr lvl="0"/>
            <a:r>
              <a:rPr lang="en-US" dirty="0"/>
              <a:t>Do not use Hungarian notation.</a:t>
            </a:r>
          </a:p>
          <a:p>
            <a:pPr lvl="0"/>
            <a:r>
              <a:rPr lang="en-US" dirty="0"/>
              <a:t>Consider adding the principal class name to the variable name, like "</a:t>
            </a:r>
            <a:r>
              <a:rPr lang="en-US" dirty="0" err="1"/>
              <a:t>cancel_button</a:t>
            </a:r>
            <a:r>
              <a:rPr lang="en-US" dirty="0"/>
              <a:t>"</a:t>
            </a:r>
          </a:p>
          <a:p>
            <a:pPr lvl="0"/>
            <a:r>
              <a:rPr lang="en-US" dirty="0"/>
              <a:t>Do not use class/category name based prefixes, like "</a:t>
            </a:r>
            <a:r>
              <a:rPr lang="en-US" dirty="0" err="1"/>
              <a:t>btnCancel</a:t>
            </a:r>
            <a:r>
              <a:rPr lang="en-US" dirty="0"/>
              <a:t>"</a:t>
            </a:r>
          </a:p>
          <a:p>
            <a:pPr lvl="0"/>
            <a:r>
              <a:rPr lang="en-US" dirty="0"/>
              <a:t>Do not use special notation for pointers or references, </a:t>
            </a:r>
            <a:r>
              <a:rPr lang="en-US" dirty="0" err="1"/>
              <a:t>p_state</a:t>
            </a:r>
            <a:r>
              <a:rPr lang="en-US" dirty="0"/>
              <a:t>, </a:t>
            </a:r>
            <a:r>
              <a:rPr lang="en-US" dirty="0" err="1"/>
              <a:t>r_state</a:t>
            </a:r>
            <a:endParaRPr lang="en-US" dirty="0"/>
          </a:p>
          <a:p>
            <a:pPr lvl="0"/>
            <a:r>
              <a:rPr lang="en-US" dirty="0"/>
              <a:t>Avoid generic names, like </a:t>
            </a:r>
            <a:r>
              <a:rPr lang="en-US" dirty="0" err="1"/>
              <a:t>tmp</a:t>
            </a:r>
            <a:r>
              <a:rPr lang="en-US" dirty="0"/>
              <a:t> and </a:t>
            </a:r>
            <a:r>
              <a:rPr lang="en-US" dirty="0" err="1"/>
              <a:t>retval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Prefer min and max for limits.</a:t>
            </a:r>
          </a:p>
          <a:p>
            <a:pPr lvl="0"/>
            <a:r>
              <a:rPr lang="en-US" dirty="0"/>
              <a:t>Add words like </a:t>
            </a:r>
            <a:r>
              <a:rPr lang="en-US" i="1" dirty="0"/>
              <a:t>is</a:t>
            </a:r>
            <a:r>
              <a:rPr lang="en-US" dirty="0"/>
              <a:t>, </a:t>
            </a:r>
            <a:r>
              <a:rPr lang="en-US" i="1" dirty="0"/>
              <a:t>has</a:t>
            </a:r>
            <a:r>
              <a:rPr lang="en-US" dirty="0"/>
              <a:t>, </a:t>
            </a:r>
            <a:r>
              <a:rPr lang="en-US" i="1" dirty="0"/>
              <a:t>can</a:t>
            </a:r>
            <a:r>
              <a:rPr lang="en-US" dirty="0"/>
              <a:t>, or </a:t>
            </a:r>
            <a:r>
              <a:rPr lang="en-US" i="1" dirty="0"/>
              <a:t>should</a:t>
            </a:r>
            <a:r>
              <a:rPr lang="en-US" dirty="0"/>
              <a:t> for </a:t>
            </a:r>
            <a:r>
              <a:rPr lang="en-US" dirty="0" err="1"/>
              <a:t>booleans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5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Common Variable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25" y="2808514"/>
            <a:ext cx="4079175" cy="93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93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Data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Non-static data members of classes are named like ordinary nonmember variables and should be prefixed with "m_".</a:t>
            </a:r>
          </a:p>
          <a:p>
            <a:pPr lvl="0"/>
            <a:r>
              <a:rPr lang="en-US" dirty="0"/>
              <a:t>Static data members of classes are named like ordinary nonmember variables and should be prefixed with "s_".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4188279"/>
            <a:ext cx="6119641" cy="218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66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Data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members of </a:t>
            </a:r>
            <a:r>
              <a:rPr lang="en-US" dirty="0" err="1"/>
              <a:t>structs</a:t>
            </a:r>
            <a:r>
              <a:rPr lang="en-US" dirty="0"/>
              <a:t>, both static and non-static, are named like ordinary nonmember variables.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88" y="3147991"/>
            <a:ext cx="6096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38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global variables, which should be rare in any case, but if you use one, consider prefixing it with "g_" to easily distinguish it from local variables.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48" y="3661667"/>
            <a:ext cx="3835077" cy="73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390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Constants defined globally or within a class should be named with all capitals and underscores.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06" y="3209924"/>
            <a:ext cx="5549908" cy="68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61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Keys ideas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Layout 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Naming 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Formatting </a:t>
            </a:r>
          </a:p>
          <a:p>
            <a:r>
              <a:rPr lang="en-US" dirty="0">
                <a:solidFill>
                  <a:schemeClr val="tx2"/>
                </a:solidFill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33663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2800" u="sng" dirty="0"/>
              <a:t>Regular Functions</a:t>
            </a:r>
            <a:endParaRPr lang="en-US" sz="2800" dirty="0"/>
          </a:p>
          <a:p>
            <a:pPr lvl="2"/>
            <a:r>
              <a:rPr lang="en-US" sz="2800" u="sng" dirty="0"/>
              <a:t>Accessors and </a:t>
            </a:r>
            <a:r>
              <a:rPr lang="en-US" sz="2800" u="sng" dirty="0" err="1"/>
              <a:t>Mutators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2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 should start with a capital letter and have a capital letter for each new word. No underscores.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8" y="3157538"/>
            <a:ext cx="8956536" cy="70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94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Accessors and </a:t>
            </a:r>
            <a:r>
              <a:rPr lang="en-US" dirty="0" err="1"/>
              <a:t>mutators</a:t>
            </a:r>
            <a:r>
              <a:rPr lang="en-US" dirty="0"/>
              <a:t> (get and set functions) should match the name of the variable they are getting and setting. The getter should be prefixed with "get_" and setter with "set_"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9" y="3418113"/>
            <a:ext cx="7701643" cy="310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9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names should start with a capital letter and have a capital letter for each new word. Historically it starts with ISX prefix.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28" y="3401785"/>
            <a:ext cx="4887200" cy="164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42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Enumerator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Enumerators should be named </a:t>
            </a:r>
            <a:r>
              <a:rPr lang="en-US" i="1" dirty="0"/>
              <a:t>either</a:t>
            </a:r>
            <a:r>
              <a:rPr lang="en-US" dirty="0"/>
              <a:t> like constants or use pascal case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93" y="2598168"/>
            <a:ext cx="7091363" cy="401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37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 macros should </a:t>
            </a:r>
            <a:r>
              <a:rPr lang="en-US" i="1" dirty="0"/>
              <a:t>not</a:t>
            </a:r>
            <a:r>
              <a:rPr lang="en-US" dirty="0"/>
              <a:t> be used. However, if they are absolutely needed, then they should be named with all capitals and underscores.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171825"/>
            <a:ext cx="8620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326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Naming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naming something that is analogous to an existing C or C++ entity then you can follow the existing naming convention scheme.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u="sng" dirty="0"/>
              <a:t>Line Length</a:t>
            </a:r>
            <a:endParaRPr lang="en-US" dirty="0"/>
          </a:p>
          <a:p>
            <a:pPr lvl="1"/>
            <a:r>
              <a:rPr lang="en-US" u="sng" dirty="0"/>
              <a:t>Spaces vs Tabs</a:t>
            </a:r>
            <a:endParaRPr lang="en-US" dirty="0"/>
          </a:p>
          <a:p>
            <a:pPr lvl="1"/>
            <a:r>
              <a:rPr lang="en-US" u="sng" dirty="0"/>
              <a:t>Function Declarations and Definitions</a:t>
            </a:r>
            <a:endParaRPr lang="en-US" dirty="0"/>
          </a:p>
          <a:p>
            <a:pPr lvl="1"/>
            <a:r>
              <a:rPr lang="en-US" u="sng" dirty="0"/>
              <a:t>Lambda Expressions</a:t>
            </a:r>
            <a:endParaRPr lang="en-US" dirty="0"/>
          </a:p>
          <a:p>
            <a:pPr lvl="1"/>
            <a:r>
              <a:rPr lang="en-US" u="sng" dirty="0"/>
              <a:t>Conditionals and Loops</a:t>
            </a:r>
            <a:endParaRPr lang="en-US" dirty="0"/>
          </a:p>
          <a:p>
            <a:pPr lvl="1"/>
            <a:r>
              <a:rPr lang="en-US" u="sng" dirty="0"/>
              <a:t>Pointer and Reference Expressions</a:t>
            </a:r>
            <a:endParaRPr lang="en-US" dirty="0"/>
          </a:p>
          <a:p>
            <a:pPr lvl="1"/>
            <a:r>
              <a:rPr lang="en-US" u="sng" dirty="0"/>
              <a:t>Boolean Expressions</a:t>
            </a:r>
            <a:endParaRPr lang="en-US" dirty="0"/>
          </a:p>
          <a:p>
            <a:pPr lvl="1"/>
            <a:r>
              <a:rPr lang="en-US" u="sng" dirty="0"/>
              <a:t>Return Values</a:t>
            </a:r>
            <a:endParaRPr lang="en-US" dirty="0"/>
          </a:p>
          <a:p>
            <a:pPr lvl="1"/>
            <a:r>
              <a:rPr lang="en-US" u="sng" dirty="0"/>
              <a:t>Namespace Formatting</a:t>
            </a:r>
            <a:endParaRPr lang="en-US" dirty="0"/>
          </a:p>
          <a:p>
            <a:pPr lvl="1"/>
            <a:r>
              <a:rPr lang="en-US" u="sng" dirty="0"/>
              <a:t>Preprocessor Directives</a:t>
            </a:r>
            <a:endParaRPr lang="en-US" dirty="0"/>
          </a:p>
          <a:p>
            <a:pPr lvl="1"/>
            <a:r>
              <a:rPr lang="en-US" u="sng" dirty="0"/>
              <a:t>Class Format</a:t>
            </a:r>
            <a:endParaRPr lang="en-US" dirty="0"/>
          </a:p>
          <a:p>
            <a:pPr lvl="1"/>
            <a:r>
              <a:rPr lang="en-US" u="sng" dirty="0"/>
              <a:t>Constructor Initializer Lists</a:t>
            </a:r>
            <a:endParaRPr lang="en-US" dirty="0"/>
          </a:p>
          <a:p>
            <a:pPr lvl="1"/>
            <a:r>
              <a:rPr lang="en-US" u="sng" dirty="0"/>
              <a:t>Horizontal Whitespace</a:t>
            </a:r>
            <a:endParaRPr lang="en-US" dirty="0"/>
          </a:p>
          <a:p>
            <a:pPr lvl="1"/>
            <a:r>
              <a:rPr lang="en-US" u="sng" dirty="0"/>
              <a:t>Vertical Whitespace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9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Length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Modern equipment has wide screens that can easily show longer lines. A line should fit to screen.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35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 vs Tabs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only tabs.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4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Keys ideas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Code should be written to minimize the time it would take for someone else to understand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30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 and 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Return type on the same line as function name, parameters on the same line if they fit.</a:t>
            </a:r>
          </a:p>
          <a:p>
            <a:pPr lvl="0"/>
            <a:r>
              <a:rPr lang="en-US" dirty="0"/>
              <a:t>If you cannot fit the return type and the function name on a single line, break between them.</a:t>
            </a:r>
          </a:p>
          <a:p>
            <a:pPr lvl="0"/>
            <a:r>
              <a:rPr lang="en-US" dirty="0"/>
              <a:t>The open curly brace is at new line.</a:t>
            </a:r>
          </a:p>
          <a:p>
            <a:pPr lvl="0"/>
            <a:r>
              <a:rPr lang="en-US" dirty="0"/>
              <a:t>There is never a space between the function name and the open parenthesis.</a:t>
            </a:r>
          </a:p>
          <a:p>
            <a:pPr lvl="0"/>
            <a:r>
              <a:rPr lang="en-US" dirty="0"/>
              <a:t>There is never a space between the parentheses and the parameters.</a:t>
            </a:r>
          </a:p>
          <a:p>
            <a:pPr lvl="0"/>
            <a:r>
              <a:rPr lang="en-US" dirty="0"/>
              <a:t>When defining a function, parameter order is: inputs, then outputs.</a:t>
            </a:r>
          </a:p>
          <a:p>
            <a:pPr lvl="0"/>
            <a:r>
              <a:rPr lang="en-US" dirty="0"/>
              <a:t>Use :: for global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14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 and 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 recommendations: </a:t>
            </a:r>
          </a:p>
          <a:p>
            <a:pPr lvl="1"/>
            <a:r>
              <a:rPr lang="en-US" dirty="0"/>
              <a:t>Avoid unneeded negation. Be positive. Prefer names as </a:t>
            </a:r>
            <a:r>
              <a:rPr lang="en-US" dirty="0" err="1"/>
              <a:t>IsDone</a:t>
            </a:r>
            <a:r>
              <a:rPr lang="en-US" dirty="0"/>
              <a:t>() to names as </a:t>
            </a:r>
            <a:r>
              <a:rPr lang="en-US" dirty="0" err="1"/>
              <a:t>IsNotDone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Use words in the normal language order</a:t>
            </a:r>
          </a:p>
          <a:p>
            <a:pPr marL="0" indent="0">
              <a:buNone/>
            </a:pPr>
            <a:r>
              <a:rPr lang="en-US" dirty="0"/>
              <a:t>  Functions look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32" y="4144009"/>
            <a:ext cx="8107232" cy="147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581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 and 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too much text to fit on one line: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525450"/>
            <a:ext cx="78676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68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  <a:r>
              <a:rPr lang="en-US" i="1" dirty="0"/>
              <a:t>Conditionals and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Prefer no spaces inside parentheses.</a:t>
            </a:r>
          </a:p>
          <a:p>
            <a:pPr lvl="0"/>
            <a:r>
              <a:rPr lang="en-US" dirty="0"/>
              <a:t>A space between the if and the open parenthesis.</a:t>
            </a:r>
          </a:p>
          <a:p>
            <a:pPr lvl="0"/>
            <a:r>
              <a:rPr lang="en-US" dirty="0"/>
              <a:t>The open curly brace is at new line.</a:t>
            </a:r>
          </a:p>
          <a:p>
            <a:pPr lvl="0"/>
            <a:r>
              <a:rPr lang="en-US" dirty="0"/>
              <a:t>Short conditional statements may be written on one line if this enhances readability.</a:t>
            </a:r>
          </a:p>
          <a:p>
            <a:pPr lvl="0"/>
            <a:r>
              <a:rPr lang="en-US" dirty="0"/>
              <a:t>In general, curly braces are not required for single-line statements. However, if one part of an if-else statement uses curly braces, the other part must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86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1255250"/>
            <a:ext cx="35718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020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and Reference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No spaces around period or arrow.</a:t>
            </a:r>
          </a:p>
          <a:p>
            <a:pPr lvl="0"/>
            <a:r>
              <a:rPr lang="en-US" dirty="0"/>
              <a:t>Pointer operators have no space after the * or &amp;.</a:t>
            </a:r>
          </a:p>
          <a:p>
            <a:pPr lvl="0"/>
            <a:r>
              <a:rPr lang="en-US" dirty="0"/>
              <a:t>Prefer place the asterisk adjacent to the type.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665049"/>
            <a:ext cx="3075684" cy="243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90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If </a:t>
            </a:r>
            <a:r>
              <a:rPr lang="en-US" dirty="0" err="1"/>
              <a:t>boolean</a:t>
            </a:r>
            <a:r>
              <a:rPr lang="en-US" dirty="0"/>
              <a:t> expression is too long, be consistent in how you break up the lines.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81" y="3254131"/>
            <a:ext cx="6539669" cy="206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647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needlessly surround the return expression with parentheses.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19" y="3267074"/>
            <a:ext cx="289532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42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contents of namespaces are not indented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785" y="2757488"/>
            <a:ext cx="3258574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942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hash mark that starts a preprocessor directive should always be at the beginning of the line.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54" y="3043238"/>
            <a:ext cx="6367260" cy="106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23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-351064" y="2052640"/>
            <a:ext cx="5216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413" lvl="4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</a:rPr>
              <a:t>Header Files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</a:rPr>
              <a:t>Source Files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6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Any base class name should be on the same line as the subclass name, subject to the column limit.</a:t>
            </a:r>
            <a:endParaRPr lang="en-US" sz="4000" dirty="0"/>
          </a:p>
          <a:p>
            <a:pPr lvl="0"/>
            <a:r>
              <a:rPr lang="en-US" dirty="0"/>
              <a:t>The open curly brace is at new line.</a:t>
            </a:r>
            <a:endParaRPr lang="en-US" sz="4000" dirty="0"/>
          </a:p>
          <a:p>
            <a:pPr lvl="0"/>
            <a:r>
              <a:rPr lang="en-US" dirty="0"/>
              <a:t>The public:, protected:, and private: keywords should not be indented.</a:t>
            </a:r>
            <a:endParaRPr lang="en-US" sz="4000" dirty="0"/>
          </a:p>
          <a:p>
            <a:pPr lvl="0"/>
            <a:r>
              <a:rPr lang="en-US" dirty="0"/>
              <a:t>Do not leave a blank line after these keywords.</a:t>
            </a:r>
            <a:endParaRPr lang="en-US" sz="4000" dirty="0"/>
          </a:p>
          <a:p>
            <a:pPr lvl="0"/>
            <a:r>
              <a:rPr lang="en-US" dirty="0"/>
              <a:t>The public section should be first, followed by the protected and finally the private section.</a:t>
            </a:r>
            <a:endParaRPr lang="en-US" sz="4000" dirty="0"/>
          </a:p>
          <a:p>
            <a:pPr lvl="0"/>
            <a:r>
              <a:rPr lang="en-US" dirty="0"/>
              <a:t>It allowed to have few "public", "protected" and "private" sections.</a:t>
            </a:r>
            <a:endParaRPr lang="en-US" sz="4000" dirty="0"/>
          </a:p>
          <a:p>
            <a:pPr lvl="0"/>
            <a:r>
              <a:rPr lang="en-US" dirty="0"/>
              <a:t>Within each section, the declarations should be in the following order:</a:t>
            </a:r>
            <a:endParaRPr lang="en-US" sz="4000" dirty="0"/>
          </a:p>
          <a:p>
            <a:pPr lvl="1"/>
            <a:r>
              <a:rPr lang="en-US" dirty="0" err="1"/>
              <a:t>Typedefs</a:t>
            </a:r>
            <a:r>
              <a:rPr lang="en-US" dirty="0"/>
              <a:t> and </a:t>
            </a:r>
            <a:r>
              <a:rPr lang="en-US" dirty="0" err="1"/>
              <a:t>Enums</a:t>
            </a:r>
            <a:endParaRPr lang="en-US" sz="3600" dirty="0"/>
          </a:p>
          <a:p>
            <a:pPr lvl="1"/>
            <a:r>
              <a:rPr lang="en-US" dirty="0"/>
              <a:t>Constants (static </a:t>
            </a:r>
            <a:r>
              <a:rPr lang="en-US" dirty="0" err="1"/>
              <a:t>const</a:t>
            </a:r>
            <a:r>
              <a:rPr lang="en-US" dirty="0"/>
              <a:t> data members)</a:t>
            </a:r>
            <a:endParaRPr lang="en-US" sz="3600" dirty="0"/>
          </a:p>
          <a:p>
            <a:pPr lvl="1"/>
            <a:r>
              <a:rPr lang="en-US" dirty="0"/>
              <a:t>Constructors</a:t>
            </a:r>
            <a:endParaRPr lang="en-US" sz="3600" dirty="0"/>
          </a:p>
          <a:p>
            <a:pPr lvl="1"/>
            <a:r>
              <a:rPr lang="en-US" dirty="0"/>
              <a:t>Destructor</a:t>
            </a:r>
            <a:endParaRPr lang="en-US" sz="3600" dirty="0"/>
          </a:p>
          <a:p>
            <a:pPr lvl="1"/>
            <a:r>
              <a:rPr lang="en-US" dirty="0"/>
              <a:t>Operators</a:t>
            </a:r>
            <a:endParaRPr lang="en-US" sz="3600" dirty="0"/>
          </a:p>
          <a:p>
            <a:pPr lvl="1"/>
            <a:r>
              <a:rPr lang="en-US" dirty="0"/>
              <a:t>Methods, including static methods</a:t>
            </a:r>
            <a:endParaRPr lang="en-US" sz="3600" dirty="0"/>
          </a:p>
          <a:p>
            <a:pPr lvl="1"/>
            <a:r>
              <a:rPr lang="en-US" dirty="0"/>
              <a:t>Data Members (except static </a:t>
            </a:r>
            <a:r>
              <a:rPr lang="en-US" dirty="0" err="1"/>
              <a:t>const</a:t>
            </a:r>
            <a:r>
              <a:rPr lang="en-US" dirty="0"/>
              <a:t> data members)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66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54" y="1309688"/>
            <a:ext cx="6485821" cy="509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826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694" y="1030445"/>
            <a:ext cx="113522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class has few base classes, prefers to use subsequent lines indented 2 tabs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29" y="2347913"/>
            <a:ext cx="9973955" cy="246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79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95" y="1037545"/>
            <a:ext cx="11355761" cy="525970"/>
          </a:xfrm>
        </p:spPr>
        <p:txBody>
          <a:bodyPr/>
          <a:lstStyle/>
          <a:p>
            <a:r>
              <a:rPr lang="en-US" dirty="0"/>
              <a:t>Constructor Initializer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29" y="1601945"/>
            <a:ext cx="11352277" cy="4351338"/>
          </a:xfrm>
        </p:spPr>
        <p:txBody>
          <a:bodyPr/>
          <a:lstStyle/>
          <a:p>
            <a:r>
              <a:rPr lang="en-US" dirty="0"/>
              <a:t>Constructor initializer lists can be all on one line or with subsequent lines indented four spaces.</a:t>
            </a:r>
          </a:p>
          <a:p>
            <a:r>
              <a:rPr lang="en-US" dirty="0"/>
              <a:t>There are two acceptable formats for initializer lists.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97" y="2939143"/>
            <a:ext cx="9431316" cy="391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566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02" y="1053873"/>
            <a:ext cx="11355761" cy="525970"/>
          </a:xfrm>
        </p:spPr>
        <p:txBody>
          <a:bodyPr/>
          <a:lstStyle/>
          <a:p>
            <a:r>
              <a:rPr lang="en-US" dirty="0"/>
              <a:t>Horizontal Whitespace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9" y="1614488"/>
            <a:ext cx="9346362" cy="460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235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28" y="1075373"/>
            <a:ext cx="9941052" cy="546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181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Whitespace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Minimize use of vertical whitespace.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85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comment on facts that can be derived quickly from the code itself.</a:t>
            </a:r>
          </a:p>
        </p:txBody>
      </p:sp>
    </p:spTree>
    <p:extLst>
      <p:ext uri="{BB962C8B-B14F-4D97-AF65-F5344CB8AC3E}">
        <p14:creationId xmlns:p14="http://schemas.microsoft.com/office/powerpoint/2010/main" val="1805465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not mandatory file comments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5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External interfaces definition should have an accompanying comment that describes what it is for.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However class comment is not mandatory for leaf or inner classes that are used only within the module.</a:t>
            </a:r>
          </a:p>
          <a:p>
            <a:pPr lvl="0"/>
            <a:r>
              <a:rPr lang="en-US" dirty="0"/>
              <a:t>Prefer "self-documenting" function name instead of comments for inner classes in the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1" y="2918658"/>
            <a:ext cx="10642243" cy="166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09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Following is the template that should be used to organize class declaration in .h file:</a:t>
            </a:r>
            <a:endParaRPr lang="en-US" sz="4000" dirty="0"/>
          </a:p>
          <a:p>
            <a:pPr lvl="0"/>
            <a:r>
              <a:rPr lang="en-US" dirty="0"/>
              <a:t>All header files should have "#pragma once" guard to prevent multiple inclusion.</a:t>
            </a:r>
            <a:endParaRPr lang="en-US" sz="4000" dirty="0"/>
          </a:p>
          <a:p>
            <a:pPr lvl="0"/>
            <a:r>
              <a:rPr lang="en-US" dirty="0"/>
              <a:t>Order your includes in header file as follows: </a:t>
            </a:r>
            <a:endParaRPr lang="en-US" sz="4000" dirty="0"/>
          </a:p>
          <a:p>
            <a:pPr lvl="1"/>
            <a:r>
              <a:rPr lang="en-US" dirty="0"/>
              <a:t>System files.</a:t>
            </a:r>
            <a:endParaRPr lang="en-US" sz="3600" dirty="0"/>
          </a:p>
          <a:p>
            <a:pPr lvl="1"/>
            <a:r>
              <a:rPr lang="en-US" dirty="0"/>
              <a:t>Other 3-rd party libraries' .h files.</a:t>
            </a:r>
            <a:endParaRPr lang="en-US" sz="3600" dirty="0"/>
          </a:p>
          <a:p>
            <a:pPr lvl="1"/>
            <a:r>
              <a:rPr lang="en-US" dirty="0"/>
              <a:t>Your project's .h files.</a:t>
            </a:r>
            <a:endParaRPr lang="en-US" sz="3600" dirty="0"/>
          </a:p>
          <a:p>
            <a:pPr lvl="0"/>
            <a:r>
              <a:rPr lang="en-US" dirty="0"/>
              <a:t>Avoid using forward declarations where possible. Just #include the headers you need.</a:t>
            </a:r>
            <a:endParaRPr lang="en-US" sz="4000" dirty="0"/>
          </a:p>
          <a:p>
            <a:pPr lvl="0"/>
            <a:r>
              <a:rPr lang="en-US" dirty="0"/>
              <a:t>Namespaces wrap the entire header file after includes and forward declarations of classes from other namespaces.</a:t>
            </a:r>
            <a:endParaRPr lang="en-US" sz="4000" dirty="0"/>
          </a:p>
          <a:p>
            <a:pPr lvl="0"/>
            <a:r>
              <a:rPr lang="en-US" dirty="0"/>
              <a:t>Define functions inline only when they are small (10 lines or less).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0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14" y="1004888"/>
            <a:ext cx="11355761" cy="525970"/>
          </a:xfrm>
        </p:spPr>
        <p:txBody>
          <a:bodyPr/>
          <a:lstStyle/>
          <a:p>
            <a:r>
              <a:rPr lang="en-US" dirty="0"/>
              <a:t>Function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97" y="1590738"/>
            <a:ext cx="11352277" cy="517582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Every function declaration in external interfaces should have comments immediately preceding it that describe what the function does and how to use it.</a:t>
            </a:r>
          </a:p>
          <a:p>
            <a:pPr lvl="0"/>
            <a:r>
              <a:rPr lang="en-US" dirty="0"/>
              <a:t>In external interfaces prefer to use IN OUT macros before parameters to describe type of arguments.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Comments for function are not mandatory for leaf of inner classes that used only within the module.</a:t>
            </a:r>
          </a:p>
          <a:p>
            <a:r>
              <a:rPr lang="en-US" dirty="0"/>
              <a:t> Prefer "self-documenting" function name instead of comments. A good name is better than a good comment because it will be seen everywhere the function is used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07" y="2846832"/>
            <a:ext cx="9877905" cy="199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237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Do not comment a function in .</a:t>
            </a:r>
            <a:r>
              <a:rPr lang="en-US" dirty="0" err="1"/>
              <a:t>cpp</a:t>
            </a:r>
            <a:r>
              <a:rPr lang="en-US" dirty="0"/>
              <a:t> file if it's already documented in header file. It's redundancy.</a:t>
            </a:r>
          </a:p>
          <a:p>
            <a:pPr lvl="0"/>
            <a:r>
              <a:rPr lang="en-US" dirty="0"/>
              <a:t>Use an inline comment to comment “Named Function Parameter”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6" y="3882581"/>
            <a:ext cx="12860085" cy="171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537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64453" y="3362734"/>
            <a:ext cx="11355761" cy="52597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algn="ctr"/>
            <a:r>
              <a:rPr lang="uk" dirty="0"/>
              <a:t>THANK YOU FOR ATTENTION.</a:t>
            </a:r>
          </a:p>
        </p:txBody>
      </p:sp>
    </p:spTree>
    <p:extLst>
      <p:ext uri="{BB962C8B-B14F-4D97-AF65-F5344CB8AC3E}">
        <p14:creationId xmlns:p14="http://schemas.microsoft.com/office/powerpoint/2010/main" val="1142652909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0" y="1381806"/>
            <a:ext cx="4429125" cy="497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99" y="1406298"/>
            <a:ext cx="4970201" cy="391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09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 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Following is the template that should be used to organize class declaration in .h file:</a:t>
            </a:r>
            <a:endParaRPr lang="en-US" sz="4000" dirty="0"/>
          </a:p>
          <a:p>
            <a:pPr lvl="0"/>
            <a:r>
              <a:rPr lang="en-US" dirty="0"/>
              <a:t>All header files should have "#pragma once" guard to prevent multiple inclusion.</a:t>
            </a:r>
            <a:endParaRPr lang="en-US" sz="4000" dirty="0"/>
          </a:p>
          <a:p>
            <a:pPr lvl="0"/>
            <a:r>
              <a:rPr lang="en-US" dirty="0"/>
              <a:t>Order your includes in source file as follows: </a:t>
            </a:r>
            <a:endParaRPr lang="en-US" sz="4000" dirty="0"/>
          </a:p>
          <a:p>
            <a:pPr lvl="1"/>
            <a:r>
              <a:rPr lang="en-US" dirty="0"/>
              <a:t>Precompiled header "</a:t>
            </a:r>
            <a:r>
              <a:rPr lang="en-US" dirty="0" err="1"/>
              <a:t>StdAfx.h</a:t>
            </a:r>
            <a:r>
              <a:rPr lang="en-US" dirty="0"/>
              <a:t>"</a:t>
            </a:r>
            <a:endParaRPr lang="en-US" sz="3600" dirty="0"/>
          </a:p>
          <a:p>
            <a:pPr lvl="1"/>
            <a:r>
              <a:rPr lang="en-US" dirty="0"/>
              <a:t>Corresponding header file.</a:t>
            </a:r>
            <a:endParaRPr lang="en-US" sz="3600" dirty="0"/>
          </a:p>
          <a:p>
            <a:pPr lvl="1"/>
            <a:r>
              <a:rPr lang="en-US" dirty="0"/>
              <a:t>System files.</a:t>
            </a:r>
            <a:endParaRPr lang="en-US" sz="3600" dirty="0"/>
          </a:p>
          <a:p>
            <a:pPr lvl="1"/>
            <a:r>
              <a:rPr lang="en-US" dirty="0"/>
              <a:t>Other 3-rd party libraries' .h files.</a:t>
            </a:r>
            <a:endParaRPr lang="en-US" sz="3600" dirty="0"/>
          </a:p>
          <a:p>
            <a:pPr lvl="1"/>
            <a:r>
              <a:rPr lang="en-US" dirty="0"/>
              <a:t>Your project's .h files.</a:t>
            </a:r>
            <a:endParaRPr lang="en-US" sz="3600" dirty="0"/>
          </a:p>
          <a:p>
            <a:pPr lvl="0"/>
            <a:r>
              <a:rPr lang="en-US" dirty="0"/>
              <a:t>Avoid using forward declarations where possible. Just #include the headers you need.</a:t>
            </a:r>
            <a:endParaRPr lang="en-US" sz="4000" dirty="0"/>
          </a:p>
          <a:p>
            <a:pPr lvl="0"/>
            <a:r>
              <a:rPr lang="en-US" dirty="0"/>
              <a:t>Namespaces wrap the entire source file after includes and forward declarations of classes from other namespaces.</a:t>
            </a:r>
            <a:endParaRPr lang="en-US" sz="4000" dirty="0"/>
          </a:p>
          <a:p>
            <a:pPr lvl="0"/>
            <a:r>
              <a:rPr lang="en-US" dirty="0"/>
              <a:t>Define functions inline only when they are small, say, 10 lines or less.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034824"/>
            <a:ext cx="4122284" cy="539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3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Naming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u="sng" dirty="0"/>
              <a:t>File Names</a:t>
            </a:r>
            <a:endParaRPr lang="en-US" dirty="0"/>
          </a:p>
          <a:p>
            <a:pPr lvl="1"/>
            <a:r>
              <a:rPr lang="en-US" u="sng" dirty="0"/>
              <a:t>Type Names</a:t>
            </a:r>
            <a:r>
              <a:rPr lang="en-US" dirty="0"/>
              <a:t> </a:t>
            </a:r>
          </a:p>
          <a:p>
            <a:pPr lvl="1"/>
            <a:r>
              <a:rPr lang="en-US" u="sng" dirty="0"/>
              <a:t>Function Names</a:t>
            </a:r>
            <a:r>
              <a:rPr lang="en-US" dirty="0"/>
              <a:t> </a:t>
            </a:r>
          </a:p>
          <a:p>
            <a:pPr lvl="1"/>
            <a:r>
              <a:rPr lang="en-US" u="sng" dirty="0"/>
              <a:t>Namespace Names</a:t>
            </a:r>
            <a:endParaRPr lang="en-US" dirty="0"/>
          </a:p>
          <a:p>
            <a:pPr lvl="1"/>
            <a:r>
              <a:rPr lang="en-US" u="sng" dirty="0"/>
              <a:t>Enumerator Names</a:t>
            </a:r>
            <a:endParaRPr lang="en-US" dirty="0"/>
          </a:p>
          <a:p>
            <a:pPr lvl="1"/>
            <a:r>
              <a:rPr lang="en-US" u="sng" dirty="0"/>
              <a:t>Macro Names</a:t>
            </a:r>
            <a:endParaRPr lang="en-US" dirty="0"/>
          </a:p>
          <a:p>
            <a:pPr lvl="1"/>
            <a:r>
              <a:rPr lang="en-US" u="sng" dirty="0"/>
              <a:t>Exceptions to Naming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1508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1714</Words>
  <Application>Microsoft Office PowerPoint</Application>
  <PresentationFormat>Широкоэкранный</PresentationFormat>
  <Paragraphs>198</Paragraphs>
  <Slides>53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Segoe UI</vt:lpstr>
      <vt:lpstr>Tahoma</vt:lpstr>
      <vt:lpstr>Title Slides Brand Panel</vt:lpstr>
      <vt:lpstr>Blank Slides with Logo</vt:lpstr>
      <vt:lpstr>Chapter Slides</vt:lpstr>
      <vt:lpstr>Презентация PowerPoint</vt:lpstr>
      <vt:lpstr>Agenda</vt:lpstr>
      <vt:lpstr>Keys ideas</vt:lpstr>
      <vt:lpstr>Layout</vt:lpstr>
      <vt:lpstr>Header Files</vt:lpstr>
      <vt:lpstr>Презентация PowerPoint</vt:lpstr>
      <vt:lpstr>Source Files</vt:lpstr>
      <vt:lpstr>Презентация PowerPoint</vt:lpstr>
      <vt:lpstr>Naming </vt:lpstr>
      <vt:lpstr>File Names</vt:lpstr>
      <vt:lpstr>Type Names</vt:lpstr>
      <vt:lpstr>Type Names</vt:lpstr>
      <vt:lpstr>Презентация PowerPoint</vt:lpstr>
      <vt:lpstr>Variable Names</vt:lpstr>
      <vt:lpstr>  Common Variable names</vt:lpstr>
      <vt:lpstr>Class Data Members</vt:lpstr>
      <vt:lpstr>Struct Data Members</vt:lpstr>
      <vt:lpstr>Global Variables</vt:lpstr>
      <vt:lpstr>Constant Names</vt:lpstr>
      <vt:lpstr>Function Names</vt:lpstr>
      <vt:lpstr>Regular Functions</vt:lpstr>
      <vt:lpstr>Accessors and Mutators</vt:lpstr>
      <vt:lpstr>Namespace Names</vt:lpstr>
      <vt:lpstr>Enumerator Names</vt:lpstr>
      <vt:lpstr>Macro Names</vt:lpstr>
      <vt:lpstr>Exceptions to Naming Rules</vt:lpstr>
      <vt:lpstr>Formatting</vt:lpstr>
      <vt:lpstr>Line Length</vt:lpstr>
      <vt:lpstr>Spaces vs Tabs</vt:lpstr>
      <vt:lpstr>Function Declarations and Definitions</vt:lpstr>
      <vt:lpstr>Function Declarations and Definitions</vt:lpstr>
      <vt:lpstr>Function Declarations and Definitions</vt:lpstr>
      <vt:lpstr>Lambda Expressions Conditionals and Loops</vt:lpstr>
      <vt:lpstr>Презентация PowerPoint</vt:lpstr>
      <vt:lpstr>Pointer and Reference Expressions</vt:lpstr>
      <vt:lpstr>Boolean Expressions</vt:lpstr>
      <vt:lpstr>Return Values</vt:lpstr>
      <vt:lpstr>Namespace Formatting</vt:lpstr>
      <vt:lpstr>Preprocessor Directives</vt:lpstr>
      <vt:lpstr>Class Format</vt:lpstr>
      <vt:lpstr>Презентация PowerPoint</vt:lpstr>
      <vt:lpstr>Презентация PowerPoint</vt:lpstr>
      <vt:lpstr>Constructor Initializer Lists</vt:lpstr>
      <vt:lpstr>Horizontal Whitespace</vt:lpstr>
      <vt:lpstr>Презентация PowerPoint</vt:lpstr>
      <vt:lpstr>Vertical Whitespace</vt:lpstr>
      <vt:lpstr>Comments</vt:lpstr>
      <vt:lpstr>File Comments</vt:lpstr>
      <vt:lpstr>Class Comments</vt:lpstr>
      <vt:lpstr>Function Comments</vt:lpstr>
      <vt:lpstr>Implementation Comments</vt:lpstr>
      <vt:lpstr>THANK YOU FOR ATTENTION.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Воробець Віталій Андрійович</cp:lastModifiedBy>
  <cp:revision>94</cp:revision>
  <dcterms:created xsi:type="dcterms:W3CDTF">2015-09-10T13:48:25Z</dcterms:created>
  <dcterms:modified xsi:type="dcterms:W3CDTF">2023-05-25T13:13:09Z</dcterms:modified>
</cp:coreProperties>
</file>