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  <p:sldId id="276" r:id="rId25"/>
  </p:sldIdLst>
  <p:sldSz cx="10080625" cy="7559675"/>
  <p:notesSz cx="7772400" cy="100584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774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1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1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2350" y="1768475"/>
            <a:ext cx="5494338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2562" cy="126206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238" y="1768475"/>
            <a:ext cx="9072562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736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2562" cy="126206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/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238" y="1768475"/>
            <a:ext cx="9072562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1" r:id="rId3"/>
    <p:sldLayoutId id="2147483710" r:id="rId4"/>
    <p:sldLayoutId id="2147483709" r:id="rId5"/>
    <p:sldLayoutId id="2147483708" r:id="rId6"/>
    <p:sldLayoutId id="2147483707" r:id="rId7"/>
    <p:sldLayoutId id="2147483706" r:id="rId8"/>
    <p:sldLayoutId id="2147483705" r:id="rId9"/>
    <p:sldLayoutId id="2147483704" r:id="rId10"/>
    <p:sldLayoutId id="2147483703" r:id="rId11"/>
    <p:sldLayoutId id="2147483737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2562" cy="1262063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/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238" y="1768475"/>
            <a:ext cx="9072562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2" r:id="rId3"/>
    <p:sldLayoutId id="2147483721" r:id="rId4"/>
    <p:sldLayoutId id="2147483720" r:id="rId5"/>
    <p:sldLayoutId id="2147483719" r:id="rId6"/>
    <p:sldLayoutId id="2147483718" r:id="rId7"/>
    <p:sldLayoutId id="2147483717" r:id="rId8"/>
    <p:sldLayoutId id="2147483716" r:id="rId9"/>
    <p:sldLayoutId id="2147483715" r:id="rId10"/>
    <p:sldLayoutId id="2147483714" r:id="rId11"/>
    <p:sldLayoutId id="2147483738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72562" cy="1260475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238" y="1768475"/>
            <a:ext cx="4427537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3025" y="1768475"/>
            <a:ext cx="4425950" cy="438467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4" r:id="rId2"/>
    <p:sldLayoutId id="2147483733" r:id="rId3"/>
    <p:sldLayoutId id="2147483732" r:id="rId4"/>
    <p:sldLayoutId id="2147483731" r:id="rId5"/>
    <p:sldLayoutId id="2147483730" r:id="rId6"/>
    <p:sldLayoutId id="2147483729" r:id="rId7"/>
    <p:sldLayoutId id="2147483728" r:id="rId8"/>
    <p:sldLayoutId id="2147483727" r:id="rId9"/>
    <p:sldLayoutId id="2147483726" r:id="rId10"/>
    <p:sldLayoutId id="2147483725" r:id="rId11"/>
    <p:sldLayoutId id="2147483739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DejaVu Sans"/>
          <a:cs typeface="DejaVu Sans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Java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Примитивные типы.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Без осложнений.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IT-Academy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2018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Квартет: byte, short, int, long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38" y="1768475"/>
            <a:ext cx="4425950" cy="499745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byte – самый “маленький”, может содержать значения от -128 до 127.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порядке увеличения byte &lt; short &lt; int &lt; long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Что будет если в byte сохранить значение 130?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5153025" y="1768475"/>
            <a:ext cx="4425950" cy="499745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– Так делать не нужно виндоус может зависнуть.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 – Всё будет нормально. Это же Java, она сама разрулит.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– Наверное, надо “растянуть” байт.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Г – ничего страшного, 127 или 130, какая в конце концов разница? Сохраним 127 и потом прибавим 3.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 – всё будет нормально.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Катастрофа?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4514" name="Рисунок 1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2760663"/>
            <a:ext cx="2970212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2" name="CustomShape 2"/>
          <p:cNvSpPr/>
          <p:nvPr/>
        </p:nvSpPr>
        <p:spPr>
          <a:xfrm>
            <a:off x="3565525" y="1768475"/>
            <a:ext cx="6013450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public class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CheckByte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public static void main (String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args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[]){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byte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127;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оригинальное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//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Компилятор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нас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"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обманул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"!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измененное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+ 3));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(byte)(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+ 3);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измененное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в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байт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</a:t>
            </a:r>
            <a:r>
              <a:rPr lang="en-US" sz="13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3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 – числовой тип по умолчанию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Результат операций с byte, short – всегда int.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Нужно преобразовать значение (cast) к нужному типу. Без преобразования результат будет int.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 – самый популярный и восстребованный числовой тип.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Охватывает широкий диапазон целочисленных значений.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1041400" y="2144713"/>
            <a:ext cx="8172450" cy="5137150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Иногда приходится работать с числами находящимися за пределами диапазона от </a:t>
            </a:r>
            <a:r>
              <a:rPr lang="ru-RU" b="1" dirty="0" smtClean="0"/>
              <a:t>-</a:t>
            </a:r>
            <a:r>
              <a:rPr lang="en-US" b="1" dirty="0" smtClean="0"/>
              <a:t>2,147,483,648</a:t>
            </a:r>
            <a:r>
              <a:rPr lang="en-US" dirty="0"/>
              <a:t> 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b="1" dirty="0" smtClean="0"/>
              <a:t>2,147,483,647</a:t>
            </a:r>
            <a:endParaRPr lang="ru-RU" b="1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ysClr val="windowText" lastClr="000000"/>
                </a:solidFill>
              </a:rPr>
              <a:t>Ключи-идентификаторы в таблицах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ysClr val="windowText" lastClr="000000"/>
                </a:solidFill>
              </a:rPr>
              <a:t>Деньги милл</a:t>
            </a:r>
            <a:r>
              <a:rPr lang="ru-RU" sz="1800" b="1" dirty="0">
                <a:solidFill>
                  <a:sysClr val="windowText" lastClr="000000"/>
                </a:solidFill>
              </a:rPr>
              <a:t>и</a:t>
            </a:r>
            <a:r>
              <a:rPr lang="ru-RU" sz="1800" b="1" dirty="0">
                <a:solidFill>
                  <a:sysClr val="windowText" lastClr="000000"/>
                </a:solidFill>
              </a:rPr>
              <a:t>ардеров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ysClr val="windowText" lastClr="000000"/>
                </a:solidFill>
              </a:rPr>
              <a:t>Количество звёзд на небе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ysClr val="windowText" lastClr="000000"/>
                </a:solidFill>
              </a:rPr>
              <a:t>Количество людей на земле …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ysClr val="windowText" lastClr="000000"/>
                </a:solidFill>
              </a:rPr>
              <a:t>Тут может помочь </a:t>
            </a:r>
            <a:r>
              <a:rPr lang="en-US" sz="1800" b="1" dirty="0">
                <a:solidFill>
                  <a:sysClr val="windowText" lastClr="000000"/>
                </a:solidFill>
              </a:rPr>
              <a:t>long (</a:t>
            </a:r>
            <a:r>
              <a:rPr lang="ru-RU" sz="1800" b="1" dirty="0">
                <a:solidFill>
                  <a:sysClr val="windowText" lastClr="000000"/>
                </a:solidFill>
              </a:rPr>
              <a:t>Мы же не знаем про </a:t>
            </a:r>
            <a:r>
              <a:rPr lang="en-US" sz="1800" b="1" dirty="0" err="1">
                <a:solidFill>
                  <a:sysClr val="windowText" lastClr="000000"/>
                </a:solidFill>
              </a:rPr>
              <a:t>BigInteger</a:t>
            </a:r>
            <a:r>
              <a:rPr lang="en-US" sz="1800" b="1" dirty="0">
                <a:solidFill>
                  <a:sysClr val="windowText" lastClr="000000"/>
                </a:solidFill>
              </a:rPr>
              <a:t>)</a:t>
            </a:r>
            <a:endParaRPr lang="ru-RU" sz="1800" dirty="0">
              <a:solidFill>
                <a:sysClr val="windowText" lastClr="000000"/>
              </a:solidFill>
            </a:endParaRPr>
          </a:p>
        </p:txBody>
      </p:sp>
      <p:sp>
        <p:nvSpPr>
          <p:cNvPr id="66562" name="Заголовок 1"/>
          <p:cNvSpPr>
            <a:spLocks noGrp="1"/>
          </p:cNvSpPr>
          <p:nvPr>
            <p:ph type="title"/>
          </p:nvPr>
        </p:nvSpPr>
        <p:spPr bwMode="auto">
          <a:xfrm>
            <a:off x="533400" y="608013"/>
            <a:ext cx="9072563" cy="12620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  </a:t>
            </a:r>
            <a:r>
              <a:rPr lang="en-US" smtClean="0"/>
              <a:t>long – </a:t>
            </a:r>
            <a:r>
              <a:rPr lang="ru-RU" smtClean="0"/>
              <a:t>зачем, если есть </a:t>
            </a:r>
            <a:r>
              <a:rPr lang="en-US" smtClean="0"/>
              <a:t>int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693738" y="3479800"/>
            <a:ext cx="9072562" cy="1262063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public class </a:t>
            </a:r>
            <a:r>
              <a:rPr lang="en-US" sz="2000" dirty="0" err="1"/>
              <a:t>CheckInteger</a:t>
            </a:r>
            <a:r>
              <a:rPr lang="en-US" sz="2000" dirty="0"/>
              <a:t> 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intValue</a:t>
            </a:r>
            <a:r>
              <a:rPr lang="en-US" sz="2000" dirty="0"/>
              <a:t> = </a:t>
            </a:r>
            <a:r>
              <a:rPr lang="en-US" sz="2000" dirty="0" smtClean="0"/>
              <a:t>4;</a:t>
            </a:r>
            <a:r>
              <a:rPr lang="ru-RU" sz="2000" dirty="0" smtClean="0"/>
              <a:t> </a:t>
            </a:r>
            <a:r>
              <a:rPr lang="en-US" sz="2000" dirty="0" smtClean="0"/>
              <a:t>long </a:t>
            </a:r>
            <a:r>
              <a:rPr lang="en-US" sz="2000" dirty="0" err="1"/>
              <a:t>longValue</a:t>
            </a:r>
            <a:r>
              <a:rPr lang="en-US" sz="2000" dirty="0"/>
              <a:t> = 4;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intValue</a:t>
            </a:r>
            <a:r>
              <a:rPr lang="en-US" sz="2000" dirty="0"/>
              <a:t> = </a:t>
            </a:r>
            <a:r>
              <a:rPr lang="en-US" sz="2000" dirty="0" err="1"/>
              <a:t>longValue</a:t>
            </a:r>
            <a:r>
              <a:rPr lang="en-US" sz="2000" dirty="0"/>
              <a:t> + 2;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intValue</a:t>
            </a:r>
            <a:r>
              <a:rPr lang="en-US" sz="2000" dirty="0"/>
              <a:t> = (</a:t>
            </a:r>
            <a:r>
              <a:rPr lang="en-US" sz="2000" dirty="0" err="1"/>
              <a:t>int</a:t>
            </a:r>
            <a:r>
              <a:rPr lang="en-US" sz="2000" dirty="0"/>
              <a:t>)(</a:t>
            </a:r>
            <a:r>
              <a:rPr lang="en-US" sz="2000" dirty="0" err="1"/>
              <a:t>longValue</a:t>
            </a:r>
            <a:r>
              <a:rPr lang="en-US" sz="2000" dirty="0"/>
              <a:t> + 2);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longValue</a:t>
            </a:r>
            <a:r>
              <a:rPr lang="en-US" sz="2000" dirty="0"/>
              <a:t> = </a:t>
            </a:r>
            <a:r>
              <a:rPr lang="en-US" sz="2000" dirty="0" err="1"/>
              <a:t>intValue</a:t>
            </a:r>
            <a:r>
              <a:rPr lang="en-US" sz="2000" dirty="0"/>
              <a:t> + 2;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intValue</a:t>
            </a:r>
            <a:r>
              <a:rPr lang="en-US" sz="2000" dirty="0"/>
              <a:t> " + </a:t>
            </a:r>
            <a:r>
              <a:rPr lang="en-US" sz="2000" dirty="0" err="1"/>
              <a:t>intValue</a:t>
            </a:r>
            <a:r>
              <a:rPr lang="en-US" sz="2000" dirty="0"/>
              <a:t>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longValue</a:t>
            </a:r>
            <a:r>
              <a:rPr lang="en-US" sz="2000" dirty="0"/>
              <a:t> " + </a:t>
            </a:r>
            <a:r>
              <a:rPr lang="en-US" sz="2000" dirty="0" err="1"/>
              <a:t>longValue</a:t>
            </a:r>
            <a:r>
              <a:rPr lang="en-US" sz="2000" dirty="0"/>
              <a:t>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dirty="0" smtClean="0"/>
              <a:t>} }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</p:txBody>
      </p:sp>
      <p:sp>
        <p:nvSpPr>
          <p:cNvPr id="6758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852488"/>
            <a:ext cx="9072562" cy="12620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r>
              <a:rPr lang="ru-RU" smtClean="0"/>
              <a:t>Преобразование</a:t>
            </a:r>
            <a:r>
              <a:rPr lang="en-US" smtClean="0"/>
              <a:t> int, long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/>
          </p:nvPr>
        </p:nvSpPr>
        <p:spPr>
          <a:xfrm>
            <a:off x="561975" y="4465638"/>
            <a:ext cx="9072563" cy="1262062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double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double value = 123.00d 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double value = 123.00</a:t>
            </a:r>
            <a:endParaRPr lang="ru-RU" sz="18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Применяется по умолчанию для чисел с </a:t>
            </a:r>
            <a:r>
              <a:rPr lang="ru-RU" dirty="0" err="1" smtClean="0"/>
              <a:t>п.з</a:t>
            </a:r>
            <a:r>
              <a:rPr lang="ru-RU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Рекомендован к использованию </a:t>
            </a:r>
            <a:r>
              <a:rPr lang="ru-RU" dirty="0" err="1" smtClean="0"/>
              <a:t>т.к</a:t>
            </a:r>
            <a:r>
              <a:rPr lang="ru-RU" dirty="0" smtClean="0"/>
              <a:t> более точен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15-16 </a:t>
            </a:r>
            <a:r>
              <a:rPr lang="ru-RU" dirty="0" err="1" smtClean="0"/>
              <a:t>зн</a:t>
            </a:r>
            <a:r>
              <a:rPr lang="ru-RU" dirty="0" smtClean="0"/>
              <a:t>. После запятой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/>
          </p:nvPr>
        </p:nvSpPr>
        <p:spPr>
          <a:xfrm>
            <a:off x="519875" y="1477658"/>
            <a:ext cx="9072000" cy="1261800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f</a:t>
            </a:r>
            <a:r>
              <a:rPr lang="en-US" b="1" dirty="0" smtClean="0"/>
              <a:t>loat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</a:t>
            </a:r>
            <a:r>
              <a:rPr lang="en-US" sz="1800" dirty="0">
                <a:solidFill>
                  <a:sysClr val="windowText" lastClr="000000"/>
                </a:solidFill>
              </a:rPr>
              <a:t>loat value = 123.00f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strike="sngStrike" dirty="0">
                <a:solidFill>
                  <a:sysClr val="windowText" lastClr="000000"/>
                </a:solidFill>
              </a:rPr>
              <a:t>float value = 123.00</a:t>
            </a:r>
            <a:endParaRPr lang="ru-RU" sz="1800" dirty="0">
              <a:solidFill>
                <a:sysClr val="windowText" lastClr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6-7 знаков после запятой</a:t>
            </a:r>
          </a:p>
        </p:txBody>
      </p:sp>
      <p:sp>
        <p:nvSpPr>
          <p:cNvPr id="68611" name="Заголовок 1"/>
          <p:cNvSpPr>
            <a:spLocks noGrp="1"/>
          </p:cNvSpPr>
          <p:nvPr>
            <p:ph type="title"/>
          </p:nvPr>
        </p:nvSpPr>
        <p:spPr bwMode="auto">
          <a:xfrm>
            <a:off x="533400" y="0"/>
            <a:ext cx="9072563" cy="126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 Числа с плавающей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subTitle"/>
          </p:nvPr>
        </p:nvSpPr>
        <p:spPr>
          <a:xfrm>
            <a:off x="633413" y="4467225"/>
            <a:ext cx="9072562" cy="1262063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 public </a:t>
            </a:r>
            <a:r>
              <a:rPr lang="en-US" sz="2000" dirty="0"/>
              <a:t>class </a:t>
            </a:r>
            <a:r>
              <a:rPr lang="en-US" sz="2000" dirty="0" err="1"/>
              <a:t>CheckFloat</a:t>
            </a:r>
            <a:r>
              <a:rPr lang="en-US" sz="2000" dirty="0"/>
              <a:t> 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float </a:t>
            </a:r>
            <a:r>
              <a:rPr lang="en-US" sz="2000" dirty="0" err="1"/>
              <a:t>floatValue</a:t>
            </a:r>
            <a:r>
              <a:rPr lang="en-US" sz="2000" dirty="0"/>
              <a:t> = 1000.00f;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double </a:t>
            </a:r>
            <a:r>
              <a:rPr lang="en-US" sz="2000" dirty="0" err="1"/>
              <a:t>doubleValue</a:t>
            </a:r>
            <a:r>
              <a:rPr lang="en-US" sz="2000" dirty="0"/>
              <a:t> = 1000.00;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doubleValue</a:t>
            </a:r>
            <a:r>
              <a:rPr lang="en-US" sz="2000" dirty="0"/>
              <a:t> = </a:t>
            </a:r>
            <a:r>
              <a:rPr lang="en-US" sz="2000" dirty="0" err="1"/>
              <a:t>floatValue</a:t>
            </a:r>
            <a:r>
              <a:rPr lang="en-US" sz="2000" dirty="0"/>
              <a:t> * 2.0;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floatValue</a:t>
            </a:r>
            <a:r>
              <a:rPr lang="en-US" sz="2000" dirty="0"/>
              <a:t> = (float)(</a:t>
            </a:r>
            <a:r>
              <a:rPr lang="en-US" sz="2000" dirty="0" err="1"/>
              <a:t>doubleValue</a:t>
            </a:r>
            <a:r>
              <a:rPr lang="en-US" sz="2000" dirty="0"/>
              <a:t> * 2.0);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floatValue</a:t>
            </a:r>
            <a:r>
              <a:rPr lang="en-US" sz="2000" dirty="0"/>
              <a:t> = </a:t>
            </a:r>
            <a:r>
              <a:rPr lang="en-US" sz="2000" dirty="0" err="1"/>
              <a:t>floatValue</a:t>
            </a:r>
            <a:r>
              <a:rPr lang="en-US" sz="2000" dirty="0"/>
              <a:t> * 2.0f;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doubleValue</a:t>
            </a:r>
            <a:r>
              <a:rPr lang="en-US" sz="2000" dirty="0"/>
              <a:t> = </a:t>
            </a:r>
            <a:r>
              <a:rPr lang="en-US" sz="2000" dirty="0" err="1"/>
              <a:t>doubleValue</a:t>
            </a:r>
            <a:r>
              <a:rPr lang="en-US" sz="2000" dirty="0"/>
              <a:t> * 2.0d;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floatValue</a:t>
            </a:r>
            <a:r>
              <a:rPr lang="en-US" sz="2000" dirty="0"/>
              <a:t> + </a:t>
            </a:r>
            <a:r>
              <a:rPr lang="en-US" sz="2000" dirty="0" err="1"/>
              <a:t>doubleValue</a:t>
            </a:r>
            <a:r>
              <a:rPr lang="en-US" sz="2000" dirty="0"/>
              <a:t>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}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}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</p:txBody>
      </p:sp>
      <p:sp>
        <p:nvSpPr>
          <p:cNvPr id="69634" name="Заголовок 4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 Инициализация чисел с п.з.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503238" y="3843338"/>
            <a:ext cx="9072562" cy="1262062"/>
          </a:xfrm>
          <a:ln>
            <a:solidFill>
              <a:schemeClr val="tx1"/>
            </a:solidFill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z="3200" smtClean="0"/>
              <a:t>Консоль – это чёрная штуковина(интерфейс), которая взаимодействует с человеком.</a:t>
            </a:r>
          </a:p>
          <a:p>
            <a:r>
              <a:rPr lang="ru-RU" sz="3200" smtClean="0"/>
              <a:t>Она принимает, либо отражает.</a:t>
            </a:r>
          </a:p>
          <a:p>
            <a:r>
              <a:rPr lang="ru-RU" sz="3200" smtClean="0"/>
              <a:t>Ввод данных идёт через класс </a:t>
            </a:r>
            <a:r>
              <a:rPr lang="en-US" sz="3200" smtClean="0"/>
              <a:t>Scanner</a:t>
            </a:r>
          </a:p>
          <a:p>
            <a:r>
              <a:rPr lang="ru-RU" sz="3200" smtClean="0"/>
              <a:t>Нужно заранее дать понять системе какой тип данных вы будете вводить.</a:t>
            </a:r>
          </a:p>
          <a:p>
            <a:r>
              <a:rPr lang="ru-RU" sz="3200" smtClean="0"/>
              <a:t>Введенные данные хранятся в переменных, с которыми можно произворить любые операции.</a:t>
            </a:r>
          </a:p>
          <a:p>
            <a:r>
              <a:rPr lang="ru-RU" sz="3200" smtClean="0"/>
              <a:t>После нажатия ввода (</a:t>
            </a:r>
            <a:r>
              <a:rPr lang="en-US" sz="3200" smtClean="0"/>
              <a:t>Enter</a:t>
            </a:r>
            <a:r>
              <a:rPr lang="ru-RU" sz="3200" smtClean="0"/>
              <a:t>), ввод завершается.</a:t>
            </a:r>
            <a:r>
              <a:rPr lang="en-US" sz="3200" smtClean="0"/>
              <a:t> </a:t>
            </a:r>
            <a:endParaRPr lang="ru-RU" sz="3200" smtClean="0"/>
          </a:p>
        </p:txBody>
      </p:sp>
      <p:sp>
        <p:nvSpPr>
          <p:cNvPr id="70658" name="Заголовок 1"/>
          <p:cNvSpPr>
            <a:spLocks noGrp="1"/>
          </p:cNvSpPr>
          <p:nvPr>
            <p:ph type="title"/>
          </p:nvPr>
        </p:nvSpPr>
        <p:spPr bwMode="auto">
          <a:xfrm>
            <a:off x="444500" y="388938"/>
            <a:ext cx="9072563" cy="12620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 Ввод данных с консоли.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328613" y="2654300"/>
            <a:ext cx="9072562" cy="1262063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next</a:t>
            </a:r>
            <a:r>
              <a:rPr lang="ru-RU" sz="2000" b="1" dirty="0"/>
              <a:t>()</a:t>
            </a:r>
            <a:r>
              <a:rPr lang="ru-RU" sz="2000" dirty="0"/>
              <a:t>: считывает введенную строку до первого пробела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nextLine</a:t>
            </a:r>
            <a:r>
              <a:rPr lang="ru-RU" sz="2000" b="1" dirty="0"/>
              <a:t>()</a:t>
            </a:r>
            <a:r>
              <a:rPr lang="ru-RU" sz="2000" dirty="0"/>
              <a:t>: считывает всю введенную строку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nextInt</a:t>
            </a:r>
            <a:r>
              <a:rPr lang="ru-RU" sz="2000" b="1" dirty="0"/>
              <a:t>()</a:t>
            </a:r>
            <a:r>
              <a:rPr lang="ru-RU" sz="2000" dirty="0"/>
              <a:t>: считывает введенное число </a:t>
            </a:r>
            <a:r>
              <a:rPr lang="ru-RU" sz="2000" dirty="0" err="1"/>
              <a:t>int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nextDouble</a:t>
            </a:r>
            <a:r>
              <a:rPr lang="ru-RU" sz="2000" b="1" dirty="0"/>
              <a:t>()</a:t>
            </a:r>
            <a:r>
              <a:rPr lang="ru-RU" sz="2000" dirty="0"/>
              <a:t>: считывает введенное число </a:t>
            </a:r>
            <a:r>
              <a:rPr lang="ru-RU" sz="2000" dirty="0" err="1"/>
              <a:t>double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hasNext</a:t>
            </a:r>
            <a:r>
              <a:rPr lang="ru-RU" sz="2000" b="1" dirty="0"/>
              <a:t>()</a:t>
            </a:r>
            <a:r>
              <a:rPr lang="ru-RU" sz="2000" dirty="0"/>
              <a:t>: проверяет, было ли введено слово</a:t>
            </a:r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hasNextInt</a:t>
            </a:r>
            <a:r>
              <a:rPr lang="ru-RU" sz="2000" b="1" dirty="0"/>
              <a:t>()</a:t>
            </a:r>
            <a:r>
              <a:rPr lang="ru-RU" sz="2000" dirty="0"/>
              <a:t>: проверяет, было ли введено число </a:t>
            </a:r>
            <a:r>
              <a:rPr lang="ru-RU" sz="2000" dirty="0" err="1"/>
              <a:t>int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ru-RU" sz="2000" b="1" dirty="0" err="1"/>
              <a:t>hasNextDouble</a:t>
            </a:r>
            <a:r>
              <a:rPr lang="ru-RU" sz="2000" b="1" dirty="0"/>
              <a:t>()</a:t>
            </a:r>
            <a:r>
              <a:rPr lang="ru-RU" sz="2000" dirty="0"/>
              <a:t>: проверяет, было ли введено </a:t>
            </a:r>
            <a:r>
              <a:rPr lang="ru-RU" sz="2000" dirty="0" err="1"/>
              <a:t>double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</p:txBody>
      </p:sp>
      <p:sp>
        <p:nvSpPr>
          <p:cNvPr id="71682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r>
              <a:rPr lang="ru-RU" smtClean="0"/>
              <a:t>Полезные методы </a:t>
            </a:r>
            <a:r>
              <a:rPr lang="en-US" smtClean="0"/>
              <a:t>Scanner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647700" y="4089400"/>
            <a:ext cx="9072563" cy="1262063"/>
          </a:xfrm>
          <a:ln>
            <a:solidFill>
              <a:schemeClr val="tx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 import </a:t>
            </a:r>
            <a:r>
              <a:rPr lang="en-US" sz="2000" dirty="0" err="1"/>
              <a:t>java.util.Scanner</a:t>
            </a:r>
            <a:r>
              <a:rPr lang="en-US" sz="2000" dirty="0"/>
              <a:t>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 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 public </a:t>
            </a:r>
            <a:r>
              <a:rPr lang="en-US" sz="2000" dirty="0"/>
              <a:t>class </a:t>
            </a:r>
            <a:r>
              <a:rPr lang="en-US" sz="2000" dirty="0" err="1"/>
              <a:t>CheckFloat</a:t>
            </a:r>
            <a:r>
              <a:rPr lang="en-US" sz="2000" dirty="0"/>
              <a:t> 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ru-RU" sz="2000" dirty="0"/>
              <a:t>Введите число </a:t>
            </a:r>
            <a:r>
              <a:rPr lang="en-US" sz="2000" dirty="0"/>
              <a:t>");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Scanner </a:t>
            </a:r>
            <a:r>
              <a:rPr lang="en-US" sz="2000" dirty="0" err="1"/>
              <a:t>scanner</a:t>
            </a:r>
            <a:r>
              <a:rPr lang="en-US" sz="2000" dirty="0"/>
              <a:t> = new Scanner(System.in);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double number = </a:t>
            </a:r>
            <a:r>
              <a:rPr lang="en-US" sz="2000" dirty="0" err="1"/>
              <a:t>scanner.nextDouble</a:t>
            </a:r>
            <a:r>
              <a:rPr lang="en-US" sz="2000" dirty="0"/>
              <a:t>();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</a:t>
            </a:r>
            <a:r>
              <a:rPr lang="en-US" sz="2000" dirty="0" err="1"/>
              <a:t>Вы</a:t>
            </a:r>
            <a:r>
              <a:rPr lang="en-US" sz="2000" dirty="0"/>
              <a:t> </a:t>
            </a:r>
            <a:r>
              <a:rPr lang="en-US" sz="2000" dirty="0" err="1"/>
              <a:t>ввели</a:t>
            </a:r>
            <a:r>
              <a:rPr lang="en-US" sz="2000" dirty="0"/>
              <a:t> " + number);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/>
              <a:t>    }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 smtClean="0"/>
              <a:t> }</a:t>
            </a:r>
            <a:endParaRPr lang="ru-RU" sz="2000" dirty="0"/>
          </a:p>
          <a:p>
            <a:pPr fontAlgn="auto">
              <a:spcAft>
                <a:spcPts val="0"/>
              </a:spcAft>
              <a:defRPr/>
            </a:pPr>
            <a:endParaRPr lang="ru-RU" sz="2000" dirty="0"/>
          </a:p>
        </p:txBody>
      </p:sp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r>
              <a:rPr lang="ru-RU" smtClean="0"/>
              <a:t>Пример работы класса </a:t>
            </a:r>
            <a:r>
              <a:rPr lang="en-US" smtClean="0"/>
              <a:t>Scanner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Что такое байт?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3238" y="1768475"/>
            <a:ext cx="4425950" cy="20907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Единица измерения информации.</a:t>
            </a: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Всё в мире информации имеет “вес”. Чем тяжелее информация (файл, поток данных, флаг) – тем больше  байт нужно.</a:t>
            </a: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Байты состоят из бит (8 бит = 1 байт)</a:t>
            </a:r>
          </a:p>
        </p:txBody>
      </p:sp>
      <p:pic>
        <p:nvPicPr>
          <p:cNvPr id="55299" name="Рисунок 1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4022725"/>
            <a:ext cx="3679825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" name="CustomShape 3"/>
          <p:cNvSpPr/>
          <p:nvPr/>
        </p:nvSpPr>
        <p:spPr>
          <a:xfrm>
            <a:off x="5153025" y="1768475"/>
            <a:ext cx="4425950" cy="43846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Байты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“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упираются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корнями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в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двоичную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алгебру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0010 = 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0100 = 4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1000 = 8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1024 б = 1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Кб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1024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Кб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Мб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1024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Мб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 </a:t>
            </a:r>
            <a:r>
              <a:rPr lang="en-US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Гб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344488" y="3060700"/>
            <a:ext cx="9072562" cy="12620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System.out.println</a:t>
            </a:r>
            <a:r>
              <a:rPr lang="en-US" dirty="0" smtClean="0"/>
              <a:t>(“</a:t>
            </a:r>
            <a:r>
              <a:rPr lang="ru-RU" dirty="0" smtClean="0"/>
              <a:t>Вывод с переводом строки</a:t>
            </a:r>
            <a:r>
              <a:rPr lang="en-US" dirty="0" smtClean="0"/>
              <a:t>”)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System.out.print</a:t>
            </a:r>
            <a:r>
              <a:rPr lang="ru-RU" dirty="0" smtClean="0"/>
              <a:t>(</a:t>
            </a:r>
            <a:r>
              <a:rPr lang="en-US" dirty="0" smtClean="0"/>
              <a:t>“</a:t>
            </a:r>
            <a:r>
              <a:rPr lang="ru-RU" dirty="0" smtClean="0"/>
              <a:t>Вывод без перевод строки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System.out.printf</a:t>
            </a:r>
            <a:r>
              <a:rPr lang="ru-RU" dirty="0" smtClean="0"/>
              <a:t>(</a:t>
            </a:r>
            <a:r>
              <a:rPr lang="en-US" dirty="0" smtClean="0"/>
              <a:t>“</a:t>
            </a:r>
            <a:r>
              <a:rPr lang="ru-RU" dirty="0" smtClean="0"/>
              <a:t>Имя </a:t>
            </a:r>
            <a:r>
              <a:rPr lang="en-US" dirty="0" smtClean="0"/>
              <a:t>%s</a:t>
            </a:r>
            <a:r>
              <a:rPr lang="ru-RU" dirty="0" smtClean="0"/>
              <a:t>, оценка</a:t>
            </a:r>
            <a:r>
              <a:rPr lang="en-US" dirty="0" smtClean="0"/>
              <a:t> %d”</a:t>
            </a:r>
            <a:r>
              <a:rPr lang="ru-RU" dirty="0" smtClean="0"/>
              <a:t>, </a:t>
            </a:r>
            <a:r>
              <a:rPr lang="en-US" dirty="0" smtClean="0"/>
              <a:t>name, mark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r>
              <a:rPr lang="ru-RU" smtClean="0"/>
              <a:t>Вывод в консоль.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subTitle"/>
          </p:nvPr>
        </p:nvSpPr>
        <p:spPr>
          <a:xfrm>
            <a:off x="474663" y="2057400"/>
            <a:ext cx="9218612" cy="3744913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ru-RU" sz="3200" smtClean="0"/>
              <a:t>Создать программу, которая принимает числовое значение. Если это число умноженное на 2 больше 50 и меньше 100, то вывести в консоль надпись: </a:t>
            </a:r>
          </a:p>
          <a:p>
            <a:pPr lvl="1" algn="ctr">
              <a:lnSpc>
                <a:spcPct val="100000"/>
              </a:lnSpc>
            </a:pPr>
            <a:r>
              <a:rPr lang="ru-RU" sz="1800" i="1">
                <a:solidFill>
                  <a:srgbClr val="000000"/>
                </a:solidFill>
              </a:rPr>
              <a:t>Вы удачно попали. Выбранное вами число = </a:t>
            </a:r>
            <a:r>
              <a:rPr lang="en-US" sz="1800" i="1">
                <a:solidFill>
                  <a:srgbClr val="000000"/>
                </a:solidFill>
              </a:rPr>
              <a:t>[</a:t>
            </a:r>
            <a:r>
              <a:rPr lang="ru-RU" sz="1800" i="1">
                <a:solidFill>
                  <a:srgbClr val="000000"/>
                </a:solidFill>
              </a:rPr>
              <a:t>число</a:t>
            </a:r>
            <a:r>
              <a:rPr lang="en-US" sz="1800" i="1">
                <a:solidFill>
                  <a:srgbClr val="000000"/>
                </a:solidFill>
              </a:rPr>
              <a:t>]</a:t>
            </a:r>
          </a:p>
          <a:p>
            <a:r>
              <a:rPr lang="ru-RU" sz="3200" smtClean="0"/>
              <a:t>Если число больше 127 выдать в консоль текст ошибки: </a:t>
            </a:r>
          </a:p>
          <a:p>
            <a:pPr lvl="1" algn="ctr">
              <a:lnSpc>
                <a:spcPct val="100000"/>
              </a:lnSpc>
            </a:pPr>
            <a:r>
              <a:rPr lang="ru-RU" sz="1800" i="1">
                <a:solidFill>
                  <a:srgbClr val="000000"/>
                </a:solidFill>
              </a:rPr>
              <a:t>Число </a:t>
            </a:r>
            <a:r>
              <a:rPr lang="en-US" sz="1800" i="1">
                <a:solidFill>
                  <a:srgbClr val="000000"/>
                </a:solidFill>
              </a:rPr>
              <a:t>[</a:t>
            </a:r>
            <a:r>
              <a:rPr lang="ru-RU" sz="1800" i="1">
                <a:solidFill>
                  <a:srgbClr val="000000"/>
                </a:solidFill>
              </a:rPr>
              <a:t>число</a:t>
            </a:r>
            <a:r>
              <a:rPr lang="en-US" sz="1800" i="1">
                <a:solidFill>
                  <a:srgbClr val="000000"/>
                </a:solidFill>
              </a:rPr>
              <a:t>]</a:t>
            </a:r>
            <a:r>
              <a:rPr lang="ru-RU" sz="1800" i="1">
                <a:solidFill>
                  <a:srgbClr val="000000"/>
                </a:solidFill>
              </a:rPr>
              <a:t> слишком большое для байта. Попробуйте снова</a:t>
            </a:r>
            <a:r>
              <a:rPr lang="ru-RU" sz="1800">
                <a:solidFill>
                  <a:srgbClr val="000000"/>
                </a:solidFill>
              </a:rPr>
              <a:t>.</a:t>
            </a:r>
          </a:p>
          <a:p>
            <a:r>
              <a:rPr lang="ru-RU" sz="3200" smtClean="0"/>
              <a:t>Иначе установить </a:t>
            </a:r>
            <a:r>
              <a:rPr lang="en-US" sz="3200" smtClean="0"/>
              <a:t>boolean </a:t>
            </a:r>
            <a:r>
              <a:rPr lang="ru-RU" sz="3200" smtClean="0"/>
              <a:t>поле </a:t>
            </a:r>
            <a:r>
              <a:rPr lang="en-US" sz="3200" smtClean="0"/>
              <a:t>isOk = false </a:t>
            </a:r>
            <a:r>
              <a:rPr lang="ru-RU" sz="3200" smtClean="0"/>
              <a:t>и вывести в консоль</a:t>
            </a:r>
            <a:r>
              <a:rPr lang="en-US" sz="3200" smtClean="0"/>
              <a:t> </a:t>
            </a:r>
            <a:r>
              <a:rPr lang="ru-RU" sz="3200" smtClean="0"/>
              <a:t>сообщение.</a:t>
            </a:r>
          </a:p>
          <a:p>
            <a:pPr lvl="1" algn="ctr">
              <a:lnSpc>
                <a:spcPct val="100000"/>
              </a:lnSpc>
            </a:pPr>
            <a:r>
              <a:rPr lang="ru-RU" sz="1800" i="1">
                <a:solidFill>
                  <a:srgbClr val="000000"/>
                </a:solidFill>
              </a:rPr>
              <a:t>Спасибо ваше мнение очень важно для нас.</a:t>
            </a:r>
            <a:endParaRPr lang="ru-RU" sz="1800">
              <a:solidFill>
                <a:srgbClr val="000000"/>
              </a:solidFill>
            </a:endParaRPr>
          </a:p>
          <a:p>
            <a:r>
              <a:rPr lang="ru-RU" sz="3200" u="sng" smtClean="0"/>
              <a:t>Использовать </a:t>
            </a:r>
            <a:r>
              <a:rPr lang="en-US" sz="3200" u="sng" smtClean="0"/>
              <a:t>(byte), if, else, printf, *</a:t>
            </a:r>
            <a:endParaRPr lang="ru-RU" sz="3200" u="sng" smtClean="0"/>
          </a:p>
        </p:txBody>
      </p:sp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1625"/>
            <a:ext cx="9072562" cy="1262063"/>
          </a:xfrm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 </a:t>
            </a:r>
            <a:r>
              <a:rPr lang="ru-RU" smtClean="0"/>
              <a:t>Домашка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 чём тут Java?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6322" name="Рисунок 1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013" y="1714500"/>
            <a:ext cx="6124575" cy="4594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Типы данных в Java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7346" name="Рисунок 1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768475"/>
            <a:ext cx="7124700" cy="4383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Логический тип (boolean)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38" y="1768475"/>
            <a:ext cx="3427412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Правда – Ложь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Имеется – Не имеется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Нет -  Да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0 – 1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Есть ещё примеры?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89438" y="1768475"/>
            <a:ext cx="5189537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public class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CheckBoolean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{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static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boolean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isHomeWorkDone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true;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public static void main (String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args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[]){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if 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isHomeWorkDone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== true){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Молодец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!");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}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else {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Ай-яй-яй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!");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}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Преимущества логического типа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Имеется только 2 возможных варианта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Потребляет мало памяти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Простые условия ( ==, &lt;&gt;, != 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Минимальное кол-во вычислений (сравнение)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Числовые типы данных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3238" y="1768475"/>
            <a:ext cx="9070975" cy="4384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Зачем так много типов (7 штук)?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byte, char, short, int, long – без запятой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double, float – с запятой (с плавающей точкой)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Числовые типы данных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03238" y="1768475"/>
            <a:ext cx="9070975" cy="49053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Зачем так много типов (7 штук)?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У каждого типа своя область применения.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Не нужно хранить лишнее (брать с запасом). Это увеличивает размер объектов.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 – числовой тип, но обозначает символ (‘А’, ‘Л’, ‘N’, 23). Не рекомендуется применять для отображения чисел. Т.к является беззнаковым.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 – основной тип для хранения целочисленных чисел. 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long – если нужно хранить большие целочисленные значения.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3238" y="301625"/>
            <a:ext cx="9070975" cy="12604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char(символьный тип)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3238" y="1768475"/>
            <a:ext cx="3152775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Предназначен для хранения символов.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292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defRPr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Можно также хранить числа без знаков, но это плохая идея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749675" y="1768475"/>
            <a:ext cx="5829300" cy="4384675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public class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CheckChar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public static void main (String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args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[]){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char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123;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char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bukva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'Ш';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буква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bukva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буква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минус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1 = " + (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bukva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- 1));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System.out.println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("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число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" + (</a:t>
            </a:r>
            <a:r>
              <a:rPr lang="en-US" sz="1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chislo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+ 100));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908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defRPr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</TotalTime>
  <Words>751</Words>
  <Application>Microsoft Office PowerPoint</Application>
  <PresentationFormat>Произвольный</PresentationFormat>
  <Paragraphs>176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8</vt:i4>
      </vt:variant>
      <vt:variant>
        <vt:lpstr>Заголовки слайдов</vt:lpstr>
      </vt:variant>
      <vt:variant>
        <vt:i4>21</vt:i4>
      </vt:variant>
    </vt:vector>
  </HeadingPairs>
  <TitlesOfParts>
    <vt:vector size="34" baseType="lpstr">
      <vt:lpstr>Arial</vt:lpstr>
      <vt:lpstr>DejaVu Sans</vt:lpstr>
      <vt:lpstr>Calibri</vt:lpstr>
      <vt:lpstr>Wingdings</vt:lpstr>
      <vt:lpstr>Symbol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  long – зачем, если есть int</vt:lpstr>
      <vt:lpstr> Преобразование int, long</vt:lpstr>
      <vt:lpstr> Числа с плавающей точкой</vt:lpstr>
      <vt:lpstr> Инициализация чисел с п.з.</vt:lpstr>
      <vt:lpstr> Ввод данных с консоли.</vt:lpstr>
      <vt:lpstr> Полезные методы Scanner</vt:lpstr>
      <vt:lpstr> Пример работы класса Scanner</vt:lpstr>
      <vt:lpstr> Вывод в консоль.</vt:lpstr>
      <vt:lpstr> Домашка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Alish</dc:creator>
  <cp:lastModifiedBy>Nika</cp:lastModifiedBy>
  <cp:revision>65</cp:revision>
  <dcterms:created xsi:type="dcterms:W3CDTF">2018-09-24T12:11:56Z</dcterms:created>
  <dcterms:modified xsi:type="dcterms:W3CDTF">2018-09-26T07:21:24Z</dcterms:modified>
  <dc:language>en-US</dc:language>
</cp:coreProperties>
</file>