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1E9"/>
    <a:srgbClr val="27282D"/>
    <a:srgbClr val="E9E0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646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3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6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5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40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37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2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1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7831931" y="90487"/>
            <a:ext cx="111918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908"/>
              </a:lnSpc>
              <a:buNone/>
            </a:pPr>
            <a:r>
              <a:rPr lang="en-US" sz="825" kern="0" spc="58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BSUIR 2025</a:t>
            </a:r>
            <a:endParaRPr lang="en-US" sz="825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800" dirty="0">
                <a:latin typeface="Bahnschrift SemiLight" panose="020B0502040204020203" pitchFamily="34" charset="0"/>
              </a:rPr>
              <a:t>Android-</a:t>
            </a:r>
            <a:r>
              <a:rPr lang="ru-RU" sz="2800" dirty="0">
                <a:latin typeface="Bahnschrift SemiLight" panose="020B0502040204020203" pitchFamily="34" charset="0"/>
              </a:rPr>
              <a:t>приложение для мониторинга и управления устройствами умного дома</a:t>
            </a:r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DC809B-4F5D-4130-B793-B789831555B9}"/>
              </a:ext>
            </a:extLst>
          </p:cNvPr>
          <p:cNvSpPr txBox="1"/>
          <p:nvPr/>
        </p:nvSpPr>
        <p:spPr>
          <a:xfrm>
            <a:off x="488950" y="3893917"/>
            <a:ext cx="3312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Автор</a:t>
            </a:r>
            <a:r>
              <a:rPr lang="en-US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студент группы 150502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Максим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чик Егор Валерьевич</a:t>
            </a:r>
            <a:endParaRPr lang="en-US" sz="18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2EF5DB-8BC3-4E3F-9030-08C9BACB9DE8}"/>
              </a:ext>
            </a:extLst>
          </p:cNvPr>
          <p:cNvSpPr txBox="1"/>
          <p:nvPr/>
        </p:nvSpPr>
        <p:spPr>
          <a:xfrm>
            <a:off x="4572000" y="3882033"/>
            <a:ext cx="41076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Руководитель</a:t>
            </a:r>
            <a:r>
              <a:rPr lang="en-US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доцент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,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 кандидат технических наук</a:t>
            </a:r>
          </a:p>
          <a:p>
            <a:pPr algn="just"/>
            <a:r>
              <a:rPr lang="ru-RU" sz="1800" dirty="0" err="1">
                <a:latin typeface="Bahnschrift SemiLight" panose="020B0502040204020203" pitchFamily="34" charset="0"/>
                <a:cs typeface="Arial" panose="020B0604020202020204" pitchFamily="34" charset="0"/>
              </a:rPr>
              <a:t>Луцик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 Юрий Александрович</a:t>
            </a:r>
            <a:endParaRPr lang="en-US" sz="18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93C620-58BA-4942-B973-EF4CB8BE8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>
          <a:xfrm>
            <a:off x="6950327" y="532318"/>
            <a:ext cx="1763207" cy="17632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78D025-9645-4B25-A113-5A1FDB7BB5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 b="12658"/>
          <a:stretch>
            <a:fillRect/>
          </a:stretch>
        </p:blipFill>
        <p:spPr>
          <a:xfrm>
            <a:off x="4348163" y="631030"/>
            <a:ext cx="2376487" cy="1331912"/>
          </a:xfrm>
          <a:prstGeom prst="round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509451"/>
            <a:ext cx="8963025" cy="4543562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4A31-792A-4B6D-B8C3-9B1D745C60EF}"/>
              </a:ext>
            </a:extLst>
          </p:cNvPr>
          <p:cNvSpPr txBox="1"/>
          <p:nvPr/>
        </p:nvSpPr>
        <p:spPr>
          <a:xfrm>
            <a:off x="372291" y="-48522"/>
            <a:ext cx="30697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Цели и задачи</a:t>
            </a:r>
            <a:r>
              <a:rPr lang="en-US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AD137-9AC4-49D9-B1E0-8B3B7A3CCF75}"/>
              </a:ext>
            </a:extLst>
          </p:cNvPr>
          <p:cNvSpPr txBox="1"/>
          <p:nvPr/>
        </p:nvSpPr>
        <p:spPr>
          <a:xfrm>
            <a:off x="200024" y="586047"/>
            <a:ext cx="876109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Цель</a:t>
            </a:r>
            <a:r>
              <a:rPr lang="en-US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endParaRPr lang="en-US" sz="1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Разработать универсальное мобильное приложение для управления системой «умного дома» на базе операционной системы 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Android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 с поддержкой протокола обмена сообщениями 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MQTT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DEFD0-17DD-47F0-BFBF-24FEE0069915}"/>
              </a:ext>
            </a:extLst>
          </p:cNvPr>
          <p:cNvSpPr txBox="1"/>
          <p:nvPr/>
        </p:nvSpPr>
        <p:spPr>
          <a:xfrm>
            <a:off x="195673" y="2214544"/>
            <a:ext cx="876109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Задачи</a:t>
            </a:r>
            <a:r>
              <a:rPr lang="en-US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endParaRPr lang="en-US" sz="1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прошивка и настройка 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DIY 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шлюза «умного дома»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проектирование архитектуры системы «умный дом»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разработка 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Android-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приложения для управления системой</a:t>
            </a:r>
          </a:p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тестирование и отладка разработанного приложения по взаимодействию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с физическими устройствами «умного дома»</a:t>
            </a:r>
          </a:p>
        </p:txBody>
      </p:sp>
    </p:spTree>
    <p:extLst>
      <p:ext uri="{BB962C8B-B14F-4D97-AF65-F5344CB8AC3E}">
        <p14:creationId xmlns:p14="http://schemas.microsoft.com/office/powerpoint/2010/main" val="263651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509451"/>
            <a:ext cx="8963025" cy="4543562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4A31-792A-4B6D-B8C3-9B1D745C60EF}"/>
              </a:ext>
            </a:extLst>
          </p:cNvPr>
          <p:cNvSpPr txBox="1"/>
          <p:nvPr/>
        </p:nvSpPr>
        <p:spPr>
          <a:xfrm>
            <a:off x="372291" y="-48522"/>
            <a:ext cx="867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Используемые технологии</a:t>
            </a:r>
            <a:endParaRPr lang="en-US" sz="32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0">
            <a:extLst>
              <a:ext uri="{FF2B5EF4-FFF2-40B4-BE49-F238E27FC236}">
                <a16:creationId xmlns:a16="http://schemas.microsoft.com/office/drawing/2014/main" id="{70CB4C37-9FE8-433E-BB51-4D592F501892}"/>
              </a:ext>
            </a:extLst>
          </p:cNvPr>
          <p:cNvSpPr/>
          <p:nvPr/>
        </p:nvSpPr>
        <p:spPr>
          <a:xfrm>
            <a:off x="469039" y="779139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Shape 0">
            <a:extLst>
              <a:ext uri="{FF2B5EF4-FFF2-40B4-BE49-F238E27FC236}">
                <a16:creationId xmlns:a16="http://schemas.microsoft.com/office/drawing/2014/main" id="{6C6AED39-10B9-4F82-B631-B8EFC32EB5D8}"/>
              </a:ext>
            </a:extLst>
          </p:cNvPr>
          <p:cNvSpPr/>
          <p:nvPr/>
        </p:nvSpPr>
        <p:spPr>
          <a:xfrm>
            <a:off x="5042265" y="779139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8" name="Shape 0">
            <a:extLst>
              <a:ext uri="{FF2B5EF4-FFF2-40B4-BE49-F238E27FC236}">
                <a16:creationId xmlns:a16="http://schemas.microsoft.com/office/drawing/2014/main" id="{F57FBEA3-F306-4C00-94C3-5D8FB6BDC7CF}"/>
              </a:ext>
            </a:extLst>
          </p:cNvPr>
          <p:cNvSpPr/>
          <p:nvPr/>
        </p:nvSpPr>
        <p:spPr>
          <a:xfrm>
            <a:off x="477753" y="2806062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9" name="Shape 0">
            <a:extLst>
              <a:ext uri="{FF2B5EF4-FFF2-40B4-BE49-F238E27FC236}">
                <a16:creationId xmlns:a16="http://schemas.microsoft.com/office/drawing/2014/main" id="{8E94F8D3-0D96-4943-A989-0864A8360FED}"/>
              </a:ext>
            </a:extLst>
          </p:cNvPr>
          <p:cNvSpPr/>
          <p:nvPr/>
        </p:nvSpPr>
        <p:spPr>
          <a:xfrm>
            <a:off x="5050979" y="2806062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7B4FE95-AF3C-465F-9D2C-68D7C24BC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7" y="779139"/>
            <a:ext cx="1716275" cy="58109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7A18F4B-DE98-4479-8D12-2A637C0206F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34" t="12093" r="16860" b="12210"/>
          <a:stretch/>
        </p:blipFill>
        <p:spPr>
          <a:xfrm>
            <a:off x="1071146" y="2837622"/>
            <a:ext cx="487432" cy="55741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EE96D03-B9BB-480B-A7CC-F820C96A51DA}"/>
              </a:ext>
            </a:extLst>
          </p:cNvPr>
          <p:cNvSpPr txBox="1"/>
          <p:nvPr/>
        </p:nvSpPr>
        <p:spPr>
          <a:xfrm>
            <a:off x="1552574" y="2919697"/>
            <a:ext cx="2062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Jetpack Compose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3D49B271-0238-4073-9402-E071C9331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771" y="839896"/>
            <a:ext cx="1878392" cy="484926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2B6ACA12-735D-40F3-9758-B0F37F157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2282" y="2738298"/>
            <a:ext cx="1570092" cy="67006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FE826B2-C27C-445F-8EC6-FE762B5A49EE}"/>
              </a:ext>
            </a:extLst>
          </p:cNvPr>
          <p:cNvSpPr txBox="1"/>
          <p:nvPr/>
        </p:nvSpPr>
        <p:spPr>
          <a:xfrm>
            <a:off x="474161" y="3437075"/>
            <a:ext cx="3636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Современный фреймворк для разработки пользовательских интерфейсов на языке </a:t>
            </a:r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Kotlin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983A45-5A17-4DBD-BF96-694CAB2688EB}"/>
              </a:ext>
            </a:extLst>
          </p:cNvPr>
          <p:cNvSpPr txBox="1"/>
          <p:nvPr/>
        </p:nvSpPr>
        <p:spPr>
          <a:xfrm>
            <a:off x="475656" y="1245047"/>
            <a:ext cx="3636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Современный язык программирования для </a:t>
            </a:r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Android </a:t>
            </a:r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и </a:t>
            </a:r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JVM.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80EA8C-E1FE-4F2B-BEBB-617A8119FED5}"/>
              </a:ext>
            </a:extLst>
          </p:cNvPr>
          <p:cNvSpPr txBox="1"/>
          <p:nvPr/>
        </p:nvSpPr>
        <p:spPr>
          <a:xfrm>
            <a:off x="5043280" y="1247229"/>
            <a:ext cx="3636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Протокол обмена сообщениями для устройств интернета вещей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EEE941-95BD-4EE4-BFE9-4E310AC92C4A}"/>
              </a:ext>
            </a:extLst>
          </p:cNvPr>
          <p:cNvSpPr txBox="1"/>
          <p:nvPr/>
        </p:nvSpPr>
        <p:spPr>
          <a:xfrm>
            <a:off x="5058519" y="3437424"/>
            <a:ext cx="3636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Встроенная легковесная база данных для мобильных приложений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5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509451"/>
            <a:ext cx="8963025" cy="4543562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4A31-792A-4B6D-B8C3-9B1D745C60EF}"/>
              </a:ext>
            </a:extLst>
          </p:cNvPr>
          <p:cNvSpPr txBox="1"/>
          <p:nvPr/>
        </p:nvSpPr>
        <p:spPr>
          <a:xfrm>
            <a:off x="372291" y="-48522"/>
            <a:ext cx="867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Используемые устройства</a:t>
            </a:r>
            <a:endParaRPr lang="en-US" sz="32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0">
            <a:extLst>
              <a:ext uri="{FF2B5EF4-FFF2-40B4-BE49-F238E27FC236}">
                <a16:creationId xmlns:a16="http://schemas.microsoft.com/office/drawing/2014/main" id="{70CB4C37-9FE8-433E-BB51-4D592F501892}"/>
              </a:ext>
            </a:extLst>
          </p:cNvPr>
          <p:cNvSpPr/>
          <p:nvPr/>
        </p:nvSpPr>
        <p:spPr>
          <a:xfrm>
            <a:off x="469039" y="779139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7" name="Shape 0">
            <a:extLst>
              <a:ext uri="{FF2B5EF4-FFF2-40B4-BE49-F238E27FC236}">
                <a16:creationId xmlns:a16="http://schemas.microsoft.com/office/drawing/2014/main" id="{6C6AED39-10B9-4F82-B631-B8EFC32EB5D8}"/>
              </a:ext>
            </a:extLst>
          </p:cNvPr>
          <p:cNvSpPr/>
          <p:nvPr/>
        </p:nvSpPr>
        <p:spPr>
          <a:xfrm>
            <a:off x="5042265" y="779139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8" name="Shape 0">
            <a:extLst>
              <a:ext uri="{FF2B5EF4-FFF2-40B4-BE49-F238E27FC236}">
                <a16:creationId xmlns:a16="http://schemas.microsoft.com/office/drawing/2014/main" id="{F57FBEA3-F306-4C00-94C3-5D8FB6BDC7CF}"/>
              </a:ext>
            </a:extLst>
          </p:cNvPr>
          <p:cNvSpPr/>
          <p:nvPr/>
        </p:nvSpPr>
        <p:spPr>
          <a:xfrm>
            <a:off x="2800761" y="2787513"/>
            <a:ext cx="3632698" cy="1716273"/>
          </a:xfrm>
          <a:prstGeom prst="roundRect">
            <a:avLst>
              <a:gd name="adj" fmla="val 2849"/>
            </a:avLst>
          </a:prstGeom>
          <a:solidFill>
            <a:srgbClr val="E9E0CF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983A45-5A17-4DBD-BF96-694CAB2688EB}"/>
              </a:ext>
            </a:extLst>
          </p:cNvPr>
          <p:cNvSpPr txBox="1"/>
          <p:nvPr/>
        </p:nvSpPr>
        <p:spPr>
          <a:xfrm>
            <a:off x="2107517" y="782276"/>
            <a:ext cx="1994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Умная розетка от компании </a:t>
            </a:r>
            <a:r>
              <a:rPr lang="ru-RU" sz="1800" dirty="0" err="1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Tuya</a:t>
            </a:r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Smart Power Plug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19A764-6DE1-490B-95DF-E473F589DBC6}"/>
              </a:ext>
            </a:extLst>
          </p:cNvPr>
          <p:cNvSpPr txBox="1"/>
          <p:nvPr/>
        </p:nvSpPr>
        <p:spPr>
          <a:xfrm>
            <a:off x="4432707" y="2790634"/>
            <a:ext cx="1994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Координатор умного дома</a:t>
            </a:r>
            <a:endParaRPr lang="en-US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ESP32</a:t>
            </a:r>
          </a:p>
          <a:p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-RFSTAR</a:t>
            </a:r>
            <a:r>
              <a:rPr lang="en-US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2652P2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52F66-81CD-41F2-9CD1-F78682129907}"/>
              </a:ext>
            </a:extLst>
          </p:cNvPr>
          <p:cNvSpPr txBox="1"/>
          <p:nvPr/>
        </p:nvSpPr>
        <p:spPr>
          <a:xfrm>
            <a:off x="6681682" y="784456"/>
            <a:ext cx="19942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Датчик температуры и влажности</a:t>
            </a:r>
            <a:r>
              <a:rPr lang="en-US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Tuya</a:t>
            </a:r>
            <a:r>
              <a:rPr lang="en-US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Temperature and Humidity Sensor 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FC2FF-E012-45A6-A717-EA75540FE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8" y="927098"/>
            <a:ext cx="1298003" cy="129800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FEB3CC8-905E-4559-8096-12AB99BCA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465" y="869950"/>
            <a:ext cx="1547811" cy="142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76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509451"/>
            <a:ext cx="8963025" cy="4543562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4A31-792A-4B6D-B8C3-9B1D745C60EF}"/>
              </a:ext>
            </a:extLst>
          </p:cNvPr>
          <p:cNvSpPr txBox="1"/>
          <p:nvPr/>
        </p:nvSpPr>
        <p:spPr>
          <a:xfrm>
            <a:off x="372291" y="-48522"/>
            <a:ext cx="867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Реализация приложения</a:t>
            </a:r>
            <a:endParaRPr lang="en-US" sz="32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1B0678-1F27-41C6-8108-B36DDA34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439" y="601279"/>
            <a:ext cx="1685989" cy="345516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44BF395-1099-4B7C-A446-89DA9B764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1742" y="616810"/>
            <a:ext cx="1641065" cy="345516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2B9F293F-BDD7-4DBC-A728-8CD64FA28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229" y="607912"/>
            <a:ext cx="1685989" cy="343853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4B5BA9E-12C0-4BB9-B6D8-6E36DBBD4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601" y="601279"/>
            <a:ext cx="1656194" cy="34517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499D382-5504-4142-9E23-239E0D3C09AF}"/>
              </a:ext>
            </a:extLst>
          </p:cNvPr>
          <p:cNvSpPr txBox="1"/>
          <p:nvPr/>
        </p:nvSpPr>
        <p:spPr>
          <a:xfrm>
            <a:off x="247331" y="4071978"/>
            <a:ext cx="1685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Экран подключения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A917EA-6D39-4701-8135-E7110C2D89A3}"/>
              </a:ext>
            </a:extLst>
          </p:cNvPr>
          <p:cNvSpPr txBox="1"/>
          <p:nvPr/>
        </p:nvSpPr>
        <p:spPr>
          <a:xfrm>
            <a:off x="2495900" y="4071977"/>
            <a:ext cx="1685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Экран управления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CE8A31-A9B7-46D7-8E88-6D1703D8691E}"/>
              </a:ext>
            </a:extLst>
          </p:cNvPr>
          <p:cNvSpPr txBox="1"/>
          <p:nvPr/>
        </p:nvSpPr>
        <p:spPr>
          <a:xfrm>
            <a:off x="4751415" y="4067629"/>
            <a:ext cx="1685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Экран настроек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64DD87-2CE1-4A75-8EA1-E3FA9000C40B}"/>
              </a:ext>
            </a:extLst>
          </p:cNvPr>
          <p:cNvSpPr txBox="1"/>
          <p:nvPr/>
        </p:nvSpPr>
        <p:spPr>
          <a:xfrm>
            <a:off x="6980801" y="4069810"/>
            <a:ext cx="1685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27282D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Экран управления подсветкой</a:t>
            </a:r>
            <a:endParaRPr lang="en-US" sz="1800" dirty="0">
              <a:solidFill>
                <a:srgbClr val="27282D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01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509451"/>
            <a:ext cx="8963025" cy="4543562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4A31-792A-4B6D-B8C3-9B1D745C60EF}"/>
              </a:ext>
            </a:extLst>
          </p:cNvPr>
          <p:cNvSpPr txBox="1"/>
          <p:nvPr/>
        </p:nvSpPr>
        <p:spPr>
          <a:xfrm>
            <a:off x="372291" y="-48522"/>
            <a:ext cx="867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Демонстрация функционала</a:t>
            </a:r>
            <a:endParaRPr lang="en-US" sz="32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AD137-9AC4-49D9-B1E0-8B3B7A3CCF75}"/>
              </a:ext>
            </a:extLst>
          </p:cNvPr>
          <p:cNvSpPr txBox="1"/>
          <p:nvPr/>
        </p:nvSpPr>
        <p:spPr>
          <a:xfrm>
            <a:off x="200024" y="586047"/>
            <a:ext cx="876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Вставить видео.</a:t>
            </a:r>
            <a:endParaRPr lang="en-US" sz="18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26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509451"/>
            <a:ext cx="8963025" cy="4543562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2571749"/>
            <a:ext cx="7257324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8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94A31-792A-4B6D-B8C3-9B1D745C60EF}"/>
              </a:ext>
            </a:extLst>
          </p:cNvPr>
          <p:cNvSpPr txBox="1"/>
          <p:nvPr/>
        </p:nvSpPr>
        <p:spPr>
          <a:xfrm>
            <a:off x="372291" y="-48522"/>
            <a:ext cx="867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200" dirty="0">
                <a:solidFill>
                  <a:schemeClr val="bg1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Преимущества и возможные улучшения</a:t>
            </a:r>
            <a:endParaRPr lang="en-US" sz="3200" dirty="0">
              <a:solidFill>
                <a:schemeClr val="bg1"/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DAD137-9AC4-49D9-B1E0-8B3B7A3CCF75}"/>
              </a:ext>
            </a:extLst>
          </p:cNvPr>
          <p:cNvSpPr txBox="1"/>
          <p:nvPr/>
        </p:nvSpPr>
        <p:spPr>
          <a:xfrm>
            <a:off x="200024" y="586047"/>
            <a:ext cx="876109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Преимущества</a:t>
            </a:r>
            <a:r>
              <a:rPr lang="en-US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endParaRPr lang="en-US" sz="1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совместимость приложения с </a:t>
            </a:r>
            <a:r>
              <a:rPr lang="en-US" dirty="0">
                <a:latin typeface="Bahnschrift SemiLight" panose="020B0502040204020203" pitchFamily="34" charset="0"/>
                <a:cs typeface="Arial" panose="020B0604020202020204" pitchFamily="34" charset="0"/>
              </a:rPr>
              <a:t>DIY 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решениями систем «умный дом»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поддержка всех основных типов команд для управления и взаимодействия с </a:t>
            </a:r>
            <a:r>
              <a:rPr lang="ru-RU" dirty="0">
                <a:latin typeface="Bahnschrift SemiLight" panose="020B0502040204020203" pitchFamily="34" charset="0"/>
                <a:cs typeface="Arial" panose="020B0604020202020204" pitchFamily="34" charset="0"/>
              </a:rPr>
              <a:t>устройствами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низкая стоимость разработки и интеграции в систему умный дом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кроссплатформенность и независимость от конкретного производителя устройств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простота масштабирования под новые устройства</a:t>
            </a:r>
            <a:endParaRPr lang="en-US" sz="18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AE185A-C0FA-491F-AF79-CE02A2D5409A}"/>
              </a:ext>
            </a:extLst>
          </p:cNvPr>
          <p:cNvSpPr txBox="1"/>
          <p:nvPr/>
        </p:nvSpPr>
        <p:spPr>
          <a:xfrm>
            <a:off x="202203" y="3102825"/>
            <a:ext cx="8761095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Возможные улучшения</a:t>
            </a:r>
            <a:r>
              <a:rPr lang="en-US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:</a:t>
            </a:r>
            <a:endParaRPr lang="en-US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endParaRPr lang="en-US" sz="1000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добавление функционала создания пользовательских условных сценариев взаимодействия между</a:t>
            </a: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добавление поддержки отложенного выполнения команд управления устройствами</a:t>
            </a:r>
            <a:endParaRPr lang="en-US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-</a:t>
            </a:r>
            <a:r>
              <a:rPr lang="ru-RU" sz="1800" dirty="0">
                <a:solidFill>
                  <a:srgbClr val="F5F1E9"/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_</a:t>
            </a:r>
            <a:r>
              <a:rPr lang="ru-RU" sz="1800" dirty="0">
                <a:latin typeface="Bahnschrift SemiLight" panose="020B0502040204020203" pitchFamily="34" charset="0"/>
                <a:cs typeface="Arial" panose="020B0604020202020204" pitchFamily="34" charset="0"/>
              </a:rPr>
              <a:t>реализация функционала управления системой через удалённый сервер</a:t>
            </a:r>
            <a:endParaRPr lang="ru-RU" dirty="0">
              <a:latin typeface="Bahnschrift SemiLigh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29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013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7831931" y="90487"/>
            <a:ext cx="111918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r">
              <a:lnSpc>
                <a:spcPts val="908"/>
              </a:lnSpc>
              <a:buNone/>
            </a:pPr>
            <a:r>
              <a:rPr lang="en-US" sz="825" kern="0" spc="58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BSUIR 2025</a:t>
            </a:r>
            <a:endParaRPr lang="en-US" sz="825" dirty="0"/>
          </a:p>
        </p:txBody>
      </p:sp>
      <p:sp>
        <p:nvSpPr>
          <p:cNvPr id="4" name="Text 2"/>
          <p:cNvSpPr/>
          <p:nvPr/>
        </p:nvSpPr>
        <p:spPr>
          <a:xfrm>
            <a:off x="623888" y="2328863"/>
            <a:ext cx="6967538" cy="1100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888"/>
              </a:lnSpc>
              <a:buNone/>
            </a:pPr>
            <a:endParaRPr lang="en-US" sz="262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623888" y="3700463"/>
            <a:ext cx="37242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3987800" y="3700463"/>
            <a:ext cx="5070475" cy="857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250"/>
              </a:lnSpc>
              <a:buNone/>
            </a:pP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D45ACD-1FAC-4C47-8AD4-DCF5565FE18A}"/>
              </a:ext>
            </a:extLst>
          </p:cNvPr>
          <p:cNvSpPr/>
          <p:nvPr/>
        </p:nvSpPr>
        <p:spPr>
          <a:xfrm>
            <a:off x="876300" y="869950"/>
            <a:ext cx="717550" cy="43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1AF28E5-2DF7-4948-9617-97DFBFA1D439}"/>
              </a:ext>
            </a:extLst>
          </p:cNvPr>
          <p:cNvSpPr/>
          <p:nvPr/>
        </p:nvSpPr>
        <p:spPr>
          <a:xfrm>
            <a:off x="488950" y="1443036"/>
            <a:ext cx="5886450" cy="8366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endParaRPr lang="en-US" sz="2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ECAC7A1-2077-4C5C-8218-C004AED02FF6}"/>
              </a:ext>
            </a:extLst>
          </p:cNvPr>
          <p:cNvSpPr/>
          <p:nvPr/>
        </p:nvSpPr>
        <p:spPr>
          <a:xfrm>
            <a:off x="488950" y="3412618"/>
            <a:ext cx="7257324" cy="8572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ru-RU" sz="4800" dirty="0">
                <a:latin typeface="Bahnschrift SemiLight" panose="020B0502040204020203" pitchFamily="34" charset="0"/>
              </a:rPr>
              <a:t>Спасибо за внимание!</a:t>
            </a:r>
            <a:endParaRPr lang="en-US" sz="4800" dirty="0">
              <a:latin typeface="Bahnschrift SemiLight" panose="020B050204020402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93C620-58BA-4942-B973-EF4CB8BE8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" b="63"/>
          <a:stretch>
            <a:fillRect/>
          </a:stretch>
        </p:blipFill>
        <p:spPr>
          <a:xfrm>
            <a:off x="6950327" y="532318"/>
            <a:ext cx="1763207" cy="17632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D78D025-9645-4B25-A113-5A1FDB7BB52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 b="12658"/>
          <a:stretch>
            <a:fillRect/>
          </a:stretch>
        </p:blipFill>
        <p:spPr>
          <a:xfrm>
            <a:off x="4348163" y="631030"/>
            <a:ext cx="2376487" cy="1331912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6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273</Words>
  <Application>Microsoft Office PowerPoint</Application>
  <PresentationFormat>Экран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Bahnschrift SemiLight</vt:lpstr>
      <vt:lpstr>Calibri</vt:lpstr>
      <vt:lpstr>Plus Jakarta Sans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Administrator</cp:lastModifiedBy>
  <cp:revision>35</cp:revision>
  <dcterms:created xsi:type="dcterms:W3CDTF">2025-05-12T09:35:56Z</dcterms:created>
  <dcterms:modified xsi:type="dcterms:W3CDTF">2025-05-14T06:32:12Z</dcterms:modified>
</cp:coreProperties>
</file>