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60" r:id="rId2"/>
    <p:sldMasterId id="2147483672" r:id="rId3"/>
    <p:sldMasterId id="2147483692" r:id="rId4"/>
  </p:sldMasterIdLst>
  <p:notesMasterIdLst>
    <p:notesMasterId r:id="rId14"/>
  </p:notesMasterIdLst>
  <p:handoutMasterIdLst>
    <p:handoutMasterId r:id="rId15"/>
  </p:handoutMasterIdLst>
  <p:sldIdLst>
    <p:sldId id="274" r:id="rId5"/>
    <p:sldId id="261" r:id="rId6"/>
    <p:sldId id="263" r:id="rId7"/>
    <p:sldId id="264" r:id="rId8"/>
    <p:sldId id="265" r:id="rId9"/>
    <p:sldId id="266" r:id="rId10"/>
    <p:sldId id="267" r:id="rId11"/>
    <p:sldId id="276"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p:cViewPr varScale="1">
        <p:scale>
          <a:sx n="115" d="100"/>
          <a:sy n="115" d="100"/>
        </p:scale>
        <p:origin x="1464" y="184"/>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8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823F82-35D2-491D-92D7-1CAC6CEAEE5A}" type="datetimeFigureOut">
              <a:rPr lang="en-GB" smtClean="0"/>
              <a:t>21/09/2017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D3906A-C1EC-422E-A63D-758074C466D7}" type="slidenum">
              <a:rPr lang="en-GB" smtClean="0"/>
              <a:t>‹#›</a:t>
            </a:fld>
            <a:endParaRPr lang="en-GB"/>
          </a:p>
        </p:txBody>
      </p:sp>
    </p:spTree>
    <p:extLst>
      <p:ext uri="{BB962C8B-B14F-4D97-AF65-F5344CB8AC3E}">
        <p14:creationId xmlns:p14="http://schemas.microsoft.com/office/powerpoint/2010/main" val="1216688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D5E388-7CE2-4074-9406-8856EBA4625A}" type="datetimeFigureOut">
              <a:rPr lang="en-GB" smtClean="0"/>
              <a:t>21/09/2017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E48B8-9B25-465A-B413-6957418EA318}" type="slidenum">
              <a:rPr lang="en-GB" smtClean="0"/>
              <a:t>‹#›</a:t>
            </a:fld>
            <a:endParaRPr lang="en-GB"/>
          </a:p>
        </p:txBody>
      </p:sp>
    </p:spTree>
    <p:extLst>
      <p:ext uri="{BB962C8B-B14F-4D97-AF65-F5344CB8AC3E}">
        <p14:creationId xmlns:p14="http://schemas.microsoft.com/office/powerpoint/2010/main" val="149110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F12EF47-5756-4B8C-94C1-82861980948A}" type="slidenum">
              <a:rPr lang="en-GB" smtClean="0"/>
              <a:pPr/>
              <a:t>5</a:t>
            </a:fld>
            <a:endParaRPr lang="en-GB"/>
          </a:p>
        </p:txBody>
      </p:sp>
    </p:spTree>
    <p:extLst>
      <p:ext uri="{BB962C8B-B14F-4D97-AF65-F5344CB8AC3E}">
        <p14:creationId xmlns:p14="http://schemas.microsoft.com/office/powerpoint/2010/main" val="351570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GB">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898" indent="-285731" eaLnBrk="0" hangingPunct="0">
              <a:defRPr>
                <a:solidFill>
                  <a:schemeClr val="tx1"/>
                </a:solidFill>
                <a:latin typeface="Arial" charset="0"/>
                <a:ea typeface="Arial" charset="0"/>
                <a:cs typeface="Arial" charset="0"/>
              </a:defRPr>
            </a:lvl2pPr>
            <a:lvl3pPr marL="1142921" indent="-228584" eaLnBrk="0" hangingPunct="0">
              <a:defRPr>
                <a:solidFill>
                  <a:schemeClr val="tx1"/>
                </a:solidFill>
                <a:latin typeface="Arial" charset="0"/>
                <a:ea typeface="Arial" charset="0"/>
                <a:cs typeface="Arial" charset="0"/>
              </a:defRPr>
            </a:lvl3pPr>
            <a:lvl4pPr marL="1600090" indent="-228584" eaLnBrk="0" hangingPunct="0">
              <a:defRPr>
                <a:solidFill>
                  <a:schemeClr val="tx1"/>
                </a:solidFill>
                <a:latin typeface="Arial" charset="0"/>
                <a:ea typeface="Arial" charset="0"/>
                <a:cs typeface="Arial" charset="0"/>
              </a:defRPr>
            </a:lvl4pPr>
            <a:lvl5pPr marL="2057258" indent="-228584" eaLnBrk="0" hangingPunct="0">
              <a:defRPr>
                <a:solidFill>
                  <a:schemeClr val="tx1"/>
                </a:solidFill>
                <a:latin typeface="Arial" charset="0"/>
                <a:ea typeface="Arial" charset="0"/>
                <a:cs typeface="Arial" charset="0"/>
              </a:defRPr>
            </a:lvl5pPr>
            <a:lvl6pPr marL="2514427" indent="-228584" eaLnBrk="0" fontAlgn="base" hangingPunct="0">
              <a:spcBef>
                <a:spcPct val="0"/>
              </a:spcBef>
              <a:spcAft>
                <a:spcPct val="0"/>
              </a:spcAft>
              <a:defRPr>
                <a:solidFill>
                  <a:schemeClr val="tx1"/>
                </a:solidFill>
                <a:latin typeface="Arial" charset="0"/>
                <a:ea typeface="Arial" charset="0"/>
                <a:cs typeface="Arial" charset="0"/>
              </a:defRPr>
            </a:lvl6pPr>
            <a:lvl7pPr marL="2971595" indent="-228584" eaLnBrk="0" fontAlgn="base" hangingPunct="0">
              <a:spcBef>
                <a:spcPct val="0"/>
              </a:spcBef>
              <a:spcAft>
                <a:spcPct val="0"/>
              </a:spcAft>
              <a:defRPr>
                <a:solidFill>
                  <a:schemeClr val="tx1"/>
                </a:solidFill>
                <a:latin typeface="Arial" charset="0"/>
                <a:ea typeface="Arial" charset="0"/>
                <a:cs typeface="Arial" charset="0"/>
              </a:defRPr>
            </a:lvl7pPr>
            <a:lvl8pPr marL="3428764" indent="-228584" eaLnBrk="0" fontAlgn="base" hangingPunct="0">
              <a:spcBef>
                <a:spcPct val="0"/>
              </a:spcBef>
              <a:spcAft>
                <a:spcPct val="0"/>
              </a:spcAft>
              <a:defRPr>
                <a:solidFill>
                  <a:schemeClr val="tx1"/>
                </a:solidFill>
                <a:latin typeface="Arial" charset="0"/>
                <a:ea typeface="Arial" charset="0"/>
                <a:cs typeface="Arial" charset="0"/>
              </a:defRPr>
            </a:lvl8pPr>
            <a:lvl9pPr marL="3885932" indent="-228584"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B811714-392A-9244-B1C3-22314A475955}" type="slidenum">
              <a:rPr lang="en-GB"/>
              <a:pPr eaLnBrk="1" hangingPunct="1"/>
              <a:t>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r>
              <a:rPr lang="en-GB" dirty="0" smtClean="0">
                <a:latin typeface="Calibri" charset="0"/>
              </a:rPr>
              <a:t>Note – we didn’t all </a:t>
            </a:r>
            <a:r>
              <a:rPr lang="en-GB" dirty="0" err="1" smtClean="0">
                <a:latin typeface="Calibri" charset="0"/>
              </a:rPr>
              <a:t>agre</a:t>
            </a:r>
            <a:endParaRPr lang="en-GB" dirty="0">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898" indent="-285731" eaLnBrk="0" hangingPunct="0">
              <a:defRPr>
                <a:solidFill>
                  <a:schemeClr val="tx1"/>
                </a:solidFill>
                <a:latin typeface="Arial" charset="0"/>
                <a:ea typeface="Arial" charset="0"/>
                <a:cs typeface="Arial" charset="0"/>
              </a:defRPr>
            </a:lvl2pPr>
            <a:lvl3pPr marL="1142921" indent="-228584" eaLnBrk="0" hangingPunct="0">
              <a:defRPr>
                <a:solidFill>
                  <a:schemeClr val="tx1"/>
                </a:solidFill>
                <a:latin typeface="Arial" charset="0"/>
                <a:ea typeface="Arial" charset="0"/>
                <a:cs typeface="Arial" charset="0"/>
              </a:defRPr>
            </a:lvl3pPr>
            <a:lvl4pPr marL="1600090" indent="-228584" eaLnBrk="0" hangingPunct="0">
              <a:defRPr>
                <a:solidFill>
                  <a:schemeClr val="tx1"/>
                </a:solidFill>
                <a:latin typeface="Arial" charset="0"/>
                <a:ea typeface="Arial" charset="0"/>
                <a:cs typeface="Arial" charset="0"/>
              </a:defRPr>
            </a:lvl4pPr>
            <a:lvl5pPr marL="2057258" indent="-228584" eaLnBrk="0" hangingPunct="0">
              <a:defRPr>
                <a:solidFill>
                  <a:schemeClr val="tx1"/>
                </a:solidFill>
                <a:latin typeface="Arial" charset="0"/>
                <a:ea typeface="Arial" charset="0"/>
                <a:cs typeface="Arial" charset="0"/>
              </a:defRPr>
            </a:lvl5pPr>
            <a:lvl6pPr marL="2514427" indent="-228584" eaLnBrk="0" fontAlgn="base" hangingPunct="0">
              <a:spcBef>
                <a:spcPct val="0"/>
              </a:spcBef>
              <a:spcAft>
                <a:spcPct val="0"/>
              </a:spcAft>
              <a:defRPr>
                <a:solidFill>
                  <a:schemeClr val="tx1"/>
                </a:solidFill>
                <a:latin typeface="Arial" charset="0"/>
                <a:ea typeface="Arial" charset="0"/>
                <a:cs typeface="Arial" charset="0"/>
              </a:defRPr>
            </a:lvl6pPr>
            <a:lvl7pPr marL="2971595" indent="-228584" eaLnBrk="0" fontAlgn="base" hangingPunct="0">
              <a:spcBef>
                <a:spcPct val="0"/>
              </a:spcBef>
              <a:spcAft>
                <a:spcPct val="0"/>
              </a:spcAft>
              <a:defRPr>
                <a:solidFill>
                  <a:schemeClr val="tx1"/>
                </a:solidFill>
                <a:latin typeface="Arial" charset="0"/>
                <a:ea typeface="Arial" charset="0"/>
                <a:cs typeface="Arial" charset="0"/>
              </a:defRPr>
            </a:lvl7pPr>
            <a:lvl8pPr marL="3428764" indent="-228584" eaLnBrk="0" fontAlgn="base" hangingPunct="0">
              <a:spcBef>
                <a:spcPct val="0"/>
              </a:spcBef>
              <a:spcAft>
                <a:spcPct val="0"/>
              </a:spcAft>
              <a:defRPr>
                <a:solidFill>
                  <a:schemeClr val="tx1"/>
                </a:solidFill>
                <a:latin typeface="Arial" charset="0"/>
                <a:ea typeface="Arial" charset="0"/>
                <a:cs typeface="Arial" charset="0"/>
              </a:defRPr>
            </a:lvl8pPr>
            <a:lvl9pPr marL="3885932" indent="-228584"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B811714-392A-9244-B1C3-22314A475955}" type="slidenum">
              <a:rPr lang="en-GB"/>
              <a:pPr eaLnBrk="1" hangingPunct="1"/>
              <a:t>7</a:t>
            </a:fld>
            <a:endParaRPr lang="en-GB"/>
          </a:p>
        </p:txBody>
      </p:sp>
    </p:spTree>
    <p:extLst>
      <p:ext uri="{BB962C8B-B14F-4D97-AF65-F5344CB8AC3E}">
        <p14:creationId xmlns:p14="http://schemas.microsoft.com/office/powerpoint/2010/main" val="280085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1E60C996-957D-4DAE-A810-0A4F4088746E}"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73B623-294D-4AE6-83CD-2001F16E5D3C}" type="slidenum">
              <a:rPr lang="en-GB" smtClean="0"/>
              <a:t>‹#›</a:t>
            </a:fld>
            <a:endParaRPr lang="en-GB"/>
          </a:p>
        </p:txBody>
      </p:sp>
    </p:spTree>
    <p:extLst>
      <p:ext uri="{BB962C8B-B14F-4D97-AF65-F5344CB8AC3E}">
        <p14:creationId xmlns:p14="http://schemas.microsoft.com/office/powerpoint/2010/main" val="351448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F73D4A3-F2FC-460D-8065-FC5049380C09}" type="datetimeFigureOut">
              <a:rPr lang="en-GB" smtClean="0"/>
              <a:t>21/09/2017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9BFDA7-4E5F-4352-984B-73FB9A58A85E}" type="slidenum">
              <a:rPr lang="en-GB" smtClean="0"/>
              <a:t>‹#›</a:t>
            </a:fld>
            <a:endParaRPr lang="en-GB"/>
          </a:p>
        </p:txBody>
      </p:sp>
    </p:spTree>
    <p:extLst>
      <p:ext uri="{BB962C8B-B14F-4D97-AF65-F5344CB8AC3E}">
        <p14:creationId xmlns:p14="http://schemas.microsoft.com/office/powerpoint/2010/main" val="286021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277C4BBC-E41D-49B1-AF0E-FE813666EBA6}"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4ACEC8-6F89-41D6-8AC4-C6D8B726BC9E}" type="slidenum">
              <a:rPr lang="en-GB" smtClean="0"/>
              <a:t>‹#›</a:t>
            </a:fld>
            <a:endParaRPr lang="en-GB"/>
          </a:p>
        </p:txBody>
      </p:sp>
    </p:spTree>
    <p:extLst>
      <p:ext uri="{BB962C8B-B14F-4D97-AF65-F5344CB8AC3E}">
        <p14:creationId xmlns:p14="http://schemas.microsoft.com/office/powerpoint/2010/main" val="251775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7C4BBC-E41D-49B1-AF0E-FE813666EBA6}"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4ACEC8-6F89-41D6-8AC4-C6D8B726BC9E}" type="slidenum">
              <a:rPr lang="en-GB" smtClean="0"/>
              <a:t>‹#›</a:t>
            </a:fld>
            <a:endParaRPr lang="en-GB"/>
          </a:p>
        </p:txBody>
      </p:sp>
    </p:spTree>
    <p:extLst>
      <p:ext uri="{BB962C8B-B14F-4D97-AF65-F5344CB8AC3E}">
        <p14:creationId xmlns:p14="http://schemas.microsoft.com/office/powerpoint/2010/main" val="488745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7C4BBC-E41D-49B1-AF0E-FE813666EBA6}" type="datetimeFigureOut">
              <a:rPr lang="en-GB" smtClean="0"/>
              <a:t>21/09/2017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4ACEC8-6F89-41D6-8AC4-C6D8B726BC9E}" type="slidenum">
              <a:rPr lang="en-GB" smtClean="0"/>
              <a:t>‹#›</a:t>
            </a:fld>
            <a:endParaRPr lang="en-GB"/>
          </a:p>
        </p:txBody>
      </p:sp>
    </p:spTree>
    <p:extLst>
      <p:ext uri="{BB962C8B-B14F-4D97-AF65-F5344CB8AC3E}">
        <p14:creationId xmlns:p14="http://schemas.microsoft.com/office/powerpoint/2010/main" val="175706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E60C996-957D-4DAE-A810-0A4F4088746E}"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73B623-294D-4AE6-83CD-2001F16E5D3C}" type="slidenum">
              <a:rPr lang="en-GB" smtClean="0"/>
              <a:t>‹#›</a:t>
            </a:fld>
            <a:endParaRPr lang="en-GB"/>
          </a:p>
        </p:txBody>
      </p:sp>
    </p:spTree>
    <p:extLst>
      <p:ext uri="{BB962C8B-B14F-4D97-AF65-F5344CB8AC3E}">
        <p14:creationId xmlns:p14="http://schemas.microsoft.com/office/powerpoint/2010/main" val="204415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E60C996-957D-4DAE-A810-0A4F4088746E}" type="datetimeFigureOut">
              <a:rPr lang="en-GB" smtClean="0"/>
              <a:t>21/09/2017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73B623-294D-4AE6-83CD-2001F16E5D3C}" type="slidenum">
              <a:rPr lang="en-GB" smtClean="0"/>
              <a:t>‹#›</a:t>
            </a:fld>
            <a:endParaRPr lang="en-GB"/>
          </a:p>
        </p:txBody>
      </p:sp>
    </p:spTree>
    <p:extLst>
      <p:ext uri="{BB962C8B-B14F-4D97-AF65-F5344CB8AC3E}">
        <p14:creationId xmlns:p14="http://schemas.microsoft.com/office/powerpoint/2010/main" val="43787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0C996-957D-4DAE-A810-0A4F4088746E}" type="datetimeFigureOut">
              <a:rPr lang="en-GB" smtClean="0"/>
              <a:t>21/09/2017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473B623-294D-4AE6-83CD-2001F16E5D3C}" type="slidenum">
              <a:rPr lang="en-GB" smtClean="0"/>
              <a:t>‹#›</a:t>
            </a:fld>
            <a:endParaRPr lang="en-GB"/>
          </a:p>
        </p:txBody>
      </p:sp>
    </p:spTree>
    <p:extLst>
      <p:ext uri="{BB962C8B-B14F-4D97-AF65-F5344CB8AC3E}">
        <p14:creationId xmlns:p14="http://schemas.microsoft.com/office/powerpoint/2010/main" val="154927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A6042353-1A2D-48ED-9EDF-710154C7BEF7}"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C8BCBD-E402-4C40-BCFC-C5761A975781}" type="slidenum">
              <a:rPr lang="en-GB" smtClean="0"/>
              <a:t>‹#›</a:t>
            </a:fld>
            <a:endParaRPr lang="en-GB"/>
          </a:p>
        </p:txBody>
      </p:sp>
    </p:spTree>
    <p:extLst>
      <p:ext uri="{BB962C8B-B14F-4D97-AF65-F5344CB8AC3E}">
        <p14:creationId xmlns:p14="http://schemas.microsoft.com/office/powerpoint/2010/main" val="117596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042353-1A2D-48ED-9EDF-710154C7BEF7}"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C8BCBD-E402-4C40-BCFC-C5761A975781}" type="slidenum">
              <a:rPr lang="en-GB" smtClean="0"/>
              <a:t>‹#›</a:t>
            </a:fld>
            <a:endParaRPr lang="en-GB"/>
          </a:p>
        </p:txBody>
      </p:sp>
    </p:spTree>
    <p:extLst>
      <p:ext uri="{BB962C8B-B14F-4D97-AF65-F5344CB8AC3E}">
        <p14:creationId xmlns:p14="http://schemas.microsoft.com/office/powerpoint/2010/main" val="324173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6042353-1A2D-48ED-9EDF-710154C7BEF7}" type="datetimeFigureOut">
              <a:rPr lang="en-GB" smtClean="0"/>
              <a:t>21/09/2017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C8BCBD-E402-4C40-BCFC-C5761A975781}" type="slidenum">
              <a:rPr lang="en-GB" smtClean="0"/>
              <a:t>‹#›</a:t>
            </a:fld>
            <a:endParaRPr lang="en-GB"/>
          </a:p>
        </p:txBody>
      </p:sp>
    </p:spTree>
    <p:extLst>
      <p:ext uri="{BB962C8B-B14F-4D97-AF65-F5344CB8AC3E}">
        <p14:creationId xmlns:p14="http://schemas.microsoft.com/office/powerpoint/2010/main" val="284402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3F73D4A3-F2FC-460D-8065-FC5049380C09}"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9BFDA7-4E5F-4352-984B-73FB9A58A85E}" type="slidenum">
              <a:rPr lang="en-GB" smtClean="0"/>
              <a:t>‹#›</a:t>
            </a:fld>
            <a:endParaRPr lang="en-GB"/>
          </a:p>
        </p:txBody>
      </p:sp>
    </p:spTree>
    <p:extLst>
      <p:ext uri="{BB962C8B-B14F-4D97-AF65-F5344CB8AC3E}">
        <p14:creationId xmlns:p14="http://schemas.microsoft.com/office/powerpoint/2010/main" val="28816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73D4A3-F2FC-460D-8065-FC5049380C09}" type="datetimeFigureOut">
              <a:rPr lang="en-GB" smtClean="0"/>
              <a:t>21/09/2017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9BFDA7-4E5F-4352-984B-73FB9A58A85E}" type="slidenum">
              <a:rPr lang="en-GB" smtClean="0"/>
              <a:t>‹#›</a:t>
            </a:fld>
            <a:endParaRPr lang="en-GB"/>
          </a:p>
        </p:txBody>
      </p:sp>
    </p:spTree>
    <p:extLst>
      <p:ext uri="{BB962C8B-B14F-4D97-AF65-F5344CB8AC3E}">
        <p14:creationId xmlns:p14="http://schemas.microsoft.com/office/powerpoint/2010/main" val="4690567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theme" Target="../theme/theme2.xml"/><Relationship Id="rId5"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theme" Target="../theme/theme3.xml"/><Relationship Id="rId5"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theme" Target="../theme/theme4.xml"/><Relationship Id="rId5"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879" y="0"/>
            <a:ext cx="9160199" cy="6872707"/>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0C996-957D-4DAE-A810-0A4F4088746E}" type="datetimeFigureOut">
              <a:rPr lang="en-GB" smtClean="0"/>
              <a:t>21/09/2017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3B623-294D-4AE6-83CD-2001F16E5D3C}" type="slidenum">
              <a:rPr lang="en-GB" smtClean="0"/>
              <a:t>‹#›</a:t>
            </a:fld>
            <a:endParaRPr lang="en-GB"/>
          </a:p>
        </p:txBody>
      </p:sp>
    </p:spTree>
    <p:extLst>
      <p:ext uri="{BB962C8B-B14F-4D97-AF65-F5344CB8AC3E}">
        <p14:creationId xmlns:p14="http://schemas.microsoft.com/office/powerpoint/2010/main" val="2584352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 id="2147483691" r:id="rId4"/>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2658" y="-18906"/>
            <a:ext cx="9156658" cy="687690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42353-1A2D-48ED-9EDF-710154C7BEF7}" type="datetimeFigureOut">
              <a:rPr lang="en-GB" smtClean="0"/>
              <a:t>21/09/2017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8BCBD-E402-4C40-BCFC-C5761A975781}" type="slidenum">
              <a:rPr lang="en-GB" smtClean="0"/>
              <a:t>‹#›</a:t>
            </a:fld>
            <a:endParaRPr lang="en-GB"/>
          </a:p>
        </p:txBody>
      </p:sp>
    </p:spTree>
    <p:extLst>
      <p:ext uri="{BB962C8B-B14F-4D97-AF65-F5344CB8AC3E}">
        <p14:creationId xmlns:p14="http://schemas.microsoft.com/office/powerpoint/2010/main" val="3083764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3D4A3-F2FC-460D-8065-FC5049380C09}" type="datetimeFigureOut">
              <a:rPr lang="en-GB" smtClean="0"/>
              <a:t>21/09/2017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BFDA7-4E5F-4352-984B-73FB9A58A85E}" type="slidenum">
              <a:rPr lang="en-GB" smtClean="0"/>
              <a:t>‹#›</a:t>
            </a:fld>
            <a:endParaRPr lang="en-GB"/>
          </a:p>
        </p:txBody>
      </p:sp>
    </p:spTree>
    <p:extLst>
      <p:ext uri="{BB962C8B-B14F-4D97-AF65-F5344CB8AC3E}">
        <p14:creationId xmlns:p14="http://schemas.microsoft.com/office/powerpoint/2010/main" val="2223123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180512"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C4BBC-E41D-49B1-AF0E-FE813666EBA6}" type="datetimeFigureOut">
              <a:rPr lang="en-GB" smtClean="0"/>
              <a:t>21/09/2017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ACEC8-6F89-41D6-8AC4-C6D8B726BC9E}" type="slidenum">
              <a:rPr lang="en-GB" smtClean="0"/>
              <a:t>‹#›</a:t>
            </a:fld>
            <a:endParaRPr lang="en-GB"/>
          </a:p>
        </p:txBody>
      </p:sp>
    </p:spTree>
    <p:extLst>
      <p:ext uri="{BB962C8B-B14F-4D97-AF65-F5344CB8AC3E}">
        <p14:creationId xmlns:p14="http://schemas.microsoft.com/office/powerpoint/2010/main" val="150179246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image" Target="../media/image16.jpeg"/><Relationship Id="rId7" Type="http://schemas.openxmlformats.org/officeDocument/2006/relationships/hyperlink" Target="http://www.library.dmu.ac.uk/Home/Calendar" TargetMode="External"/><Relationship Id="rId8" Type="http://schemas.openxmlformats.org/officeDocument/2006/relationships/hyperlink" Target="http://www.library.dmu.ac.uk/link/CLASS" TargetMode="External"/><Relationship Id="rId1" Type="http://schemas.openxmlformats.org/officeDocument/2006/relationships/slideLayout" Target="../slideLayouts/slideLayout1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40768"/>
            <a:ext cx="9144000" cy="1539602"/>
          </a:xfrm>
        </p:spPr>
        <p:txBody>
          <a:bodyPr>
            <a:noAutofit/>
          </a:bodyPr>
          <a:lstStyle/>
          <a:p>
            <a:r>
              <a:rPr lang="en-GB" sz="5400" dirty="0" smtClean="0"/>
              <a:t>Developing critical </a:t>
            </a:r>
            <a:r>
              <a:rPr lang="en-GB" sz="5400" dirty="0"/>
              <a:t>thinking </a:t>
            </a:r>
            <a:r>
              <a:rPr lang="en-GB" sz="5400" dirty="0" smtClean="0"/>
              <a:t>skills</a:t>
            </a:r>
            <a:endParaRPr lang="en-GB" sz="2800" dirty="0"/>
          </a:p>
        </p:txBody>
      </p:sp>
      <p:sp>
        <p:nvSpPr>
          <p:cNvPr id="3" name="Subtitle 2"/>
          <p:cNvSpPr>
            <a:spLocks noGrp="1"/>
          </p:cNvSpPr>
          <p:nvPr>
            <p:ph type="subTitle" idx="1"/>
          </p:nvPr>
        </p:nvSpPr>
        <p:spPr>
          <a:xfrm>
            <a:off x="755576" y="4077072"/>
            <a:ext cx="7344816" cy="1752600"/>
          </a:xfrm>
        </p:spPr>
        <p:txBody>
          <a:bodyPr>
            <a:normAutofit/>
          </a:bodyPr>
          <a:lstStyle/>
          <a:p>
            <a:r>
              <a:rPr lang="en-GB" sz="2400" dirty="0" smtClean="0"/>
              <a:t>Dr </a:t>
            </a:r>
            <a:r>
              <a:rPr lang="en-GB" sz="2400" dirty="0" smtClean="0"/>
              <a:t>Andrew Reeves</a:t>
            </a:r>
          </a:p>
          <a:p>
            <a:r>
              <a:rPr lang="en-GB" sz="2400" dirty="0" smtClean="0"/>
              <a:t>Centre for Learning and Study Support (CLaSS)</a:t>
            </a:r>
            <a:endParaRPr lang="en-GB" sz="2400" dirty="0"/>
          </a:p>
        </p:txBody>
      </p:sp>
    </p:spTree>
    <p:extLst>
      <p:ext uri="{BB962C8B-B14F-4D97-AF65-F5344CB8AC3E}">
        <p14:creationId xmlns:p14="http://schemas.microsoft.com/office/powerpoint/2010/main" val="96227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2"/>
                </a:solidFill>
                <a:latin typeface="Calibri" charset="0"/>
              </a:rPr>
              <a:t>Becoming a Critical Thinker</a:t>
            </a:r>
            <a:endParaRPr lang="en-GB" dirty="0"/>
          </a:p>
        </p:txBody>
      </p:sp>
      <p:sp>
        <p:nvSpPr>
          <p:cNvPr id="3" name="Content Placeholder 2"/>
          <p:cNvSpPr>
            <a:spLocks noGrp="1"/>
          </p:cNvSpPr>
          <p:nvPr>
            <p:ph idx="1"/>
          </p:nvPr>
        </p:nvSpPr>
        <p:spPr>
          <a:xfrm>
            <a:off x="457200" y="1417638"/>
            <a:ext cx="8335108" cy="5179714"/>
          </a:xfrm>
        </p:spPr>
        <p:txBody>
          <a:bodyPr>
            <a:normAutofit/>
          </a:bodyPr>
          <a:lstStyle/>
          <a:p>
            <a:pPr marL="0" indent="0">
              <a:buNone/>
            </a:pPr>
            <a:r>
              <a:rPr lang="en-GB" sz="2400" dirty="0" smtClean="0"/>
              <a:t>Critical Thinking is “one of the hallmarks of academic study” and “is considered particularly important in Western universities” (Davies, 2011)</a:t>
            </a:r>
          </a:p>
          <a:p>
            <a:pPr marL="0" indent="0">
              <a:buNone/>
            </a:pPr>
            <a:endParaRPr lang="en-GB" sz="2400" dirty="0" smtClean="0"/>
          </a:p>
          <a:p>
            <a:pPr marL="0" indent="0">
              <a:buNone/>
            </a:pPr>
            <a:r>
              <a:rPr lang="en-GB" dirty="0" smtClean="0"/>
              <a:t>What do you understand by “Critical Thinking”?</a:t>
            </a:r>
            <a:endParaRPr lang="en-GB" dirty="0"/>
          </a:p>
          <a:p>
            <a:pPr marL="0" indent="0">
              <a:buNone/>
            </a:pPr>
            <a:endParaRPr lang="en-GB" dirty="0" smtClean="0"/>
          </a:p>
          <a:p>
            <a:pPr marL="0" indent="0">
              <a:buNone/>
            </a:pPr>
            <a:endParaRPr lang="en-GB" dirty="0"/>
          </a:p>
          <a:p>
            <a:pPr marL="0" indent="0">
              <a:buNone/>
            </a:pPr>
            <a:endParaRPr lang="en-GB" sz="1600" dirty="0" smtClean="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r>
              <a:rPr lang="en-GB" sz="1600" dirty="0" smtClean="0"/>
              <a:t>Davies, M., 2011. Study Skills for International Postgraduates. Basingstoke: Palgrave Macmillan.</a:t>
            </a:r>
            <a:endParaRPr lang="en-GB" sz="1600" dirty="0"/>
          </a:p>
        </p:txBody>
      </p:sp>
      <p:sp>
        <p:nvSpPr>
          <p:cNvPr id="4" name="Rounded Rectangle 3"/>
          <p:cNvSpPr/>
          <p:nvPr/>
        </p:nvSpPr>
        <p:spPr>
          <a:xfrm>
            <a:off x="1043608" y="4293096"/>
            <a:ext cx="7020272" cy="160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“A critical thinker is someone who has an </a:t>
            </a:r>
            <a:r>
              <a:rPr lang="en-GB" sz="2000" i="1" dirty="0" smtClean="0"/>
              <a:t>interest and ability to engage in intellectual arguments</a:t>
            </a:r>
            <a:r>
              <a:rPr lang="en-GB" sz="2000" dirty="0" smtClean="0"/>
              <a:t>. It is someone who thinks </a:t>
            </a:r>
            <a:r>
              <a:rPr lang="en-GB" sz="2000" i="1" dirty="0" smtClean="0"/>
              <a:t>actively</a:t>
            </a:r>
            <a:r>
              <a:rPr lang="en-GB" sz="2000" dirty="0" smtClean="0"/>
              <a:t>, and who </a:t>
            </a:r>
            <a:r>
              <a:rPr lang="en-GB" sz="2000" i="1" dirty="0" smtClean="0"/>
              <a:t>investigates</a:t>
            </a:r>
            <a:r>
              <a:rPr lang="en-GB" sz="2000" dirty="0" smtClean="0"/>
              <a:t> information carefully. He or she does not </a:t>
            </a:r>
            <a:r>
              <a:rPr lang="en-GB" sz="2000" i="1" dirty="0" smtClean="0"/>
              <a:t>accept</a:t>
            </a:r>
            <a:r>
              <a:rPr lang="en-GB" sz="2000" dirty="0" smtClean="0"/>
              <a:t> things without </a:t>
            </a:r>
            <a:r>
              <a:rPr lang="en-GB" sz="2000" i="1" dirty="0" smtClean="0"/>
              <a:t>analysing</a:t>
            </a:r>
            <a:r>
              <a:rPr lang="en-GB" sz="2000" dirty="0" smtClean="0"/>
              <a:t> the information and checking if it is true or not…” Davies 2011</a:t>
            </a:r>
            <a:endParaRPr lang="en-GB" sz="2000" dirty="0"/>
          </a:p>
        </p:txBody>
      </p:sp>
    </p:spTree>
    <p:extLst>
      <p:ext uri="{BB962C8B-B14F-4D97-AF65-F5344CB8AC3E}">
        <p14:creationId xmlns:p14="http://schemas.microsoft.com/office/powerpoint/2010/main" val="296628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GB" dirty="0" smtClean="0"/>
              <a:t>Generative </a:t>
            </a:r>
            <a:r>
              <a:rPr lang="en-GB" dirty="0" smtClean="0"/>
              <a:t>Questions</a:t>
            </a:r>
            <a:endParaRPr lang="en-GB" dirty="0"/>
          </a:p>
        </p:txBody>
      </p:sp>
      <p:pic>
        <p:nvPicPr>
          <p:cNvPr id="4" name="Content Placeholder 3" descr="Model to generate critical thinking.png"/>
          <p:cNvPicPr>
            <a:picLocks noGrp="1" noChangeAspect="1"/>
          </p:cNvPicPr>
          <p:nvPr>
            <p:ph idx="1"/>
          </p:nvPr>
        </p:nvPicPr>
        <p:blipFill>
          <a:blip r:embed="rId2" cstate="print"/>
          <a:stretch>
            <a:fillRect/>
          </a:stretch>
        </p:blipFill>
        <p:spPr>
          <a:xfrm>
            <a:off x="251520" y="1052736"/>
            <a:ext cx="7347419" cy="5517232"/>
          </a:xfrm>
        </p:spPr>
      </p:pic>
      <p:pic>
        <p:nvPicPr>
          <p:cNvPr id="6" name="Picture 5"/>
          <p:cNvPicPr>
            <a:picLocks noChangeAspect="1"/>
          </p:cNvPicPr>
          <p:nvPr/>
        </p:nvPicPr>
        <p:blipFill>
          <a:blip r:embed="rId3" cstate="print"/>
          <a:stretch>
            <a:fillRect/>
          </a:stretch>
        </p:blipFill>
        <p:spPr>
          <a:xfrm>
            <a:off x="5438606" y="5805264"/>
            <a:ext cx="3705394" cy="1052736"/>
          </a:xfrm>
          <a:prstGeom prst="rect">
            <a:avLst/>
          </a:prstGeom>
        </p:spPr>
      </p:pic>
    </p:spTree>
    <p:extLst>
      <p:ext uri="{BB962C8B-B14F-4D97-AF65-F5344CB8AC3E}">
        <p14:creationId xmlns:p14="http://schemas.microsoft.com/office/powerpoint/2010/main" val="49017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513"/>
            <a:ext cx="8229600" cy="1143000"/>
          </a:xfrm>
        </p:spPr>
        <p:txBody>
          <a:bodyPr>
            <a:normAutofit/>
          </a:bodyPr>
          <a:lstStyle/>
          <a:p>
            <a:r>
              <a:rPr lang="en-GB" dirty="0" smtClean="0"/>
              <a:t>Generative </a:t>
            </a:r>
            <a:r>
              <a:rPr lang="en-GB" dirty="0" smtClean="0"/>
              <a:t>Questions</a:t>
            </a:r>
            <a:endParaRPr lang="en-GB" dirty="0"/>
          </a:p>
        </p:txBody>
      </p:sp>
      <p:sp>
        <p:nvSpPr>
          <p:cNvPr id="4" name="Content Placeholder 3"/>
          <p:cNvSpPr txBox="1">
            <a:spLocks noGrp="1"/>
          </p:cNvSpPr>
          <p:nvPr>
            <p:ph idx="1"/>
          </p:nvPr>
        </p:nvSpPr>
        <p:spPr>
          <a:xfrm>
            <a:off x="0" y="1311866"/>
            <a:ext cx="8949122" cy="5546134"/>
          </a:xfrm>
          <a:prstGeom prst="rect">
            <a:avLst/>
          </a:prstGeom>
          <a:noFill/>
        </p:spPr>
        <p:txBody>
          <a:bodyPr wrap="square" rtlCol="0">
            <a:spAutoFit/>
          </a:bodyPr>
          <a:lstStyle/>
          <a:p>
            <a:r>
              <a:rPr lang="en-GB" sz="2800" dirty="0" smtClean="0"/>
              <a:t>Key point: good writing comes </a:t>
            </a:r>
          </a:p>
          <a:p>
            <a:pPr marL="0" indent="0">
              <a:buNone/>
            </a:pPr>
            <a:r>
              <a:rPr lang="en-GB" sz="2800" dirty="0" smtClean="0"/>
              <a:t>     from time spent </a:t>
            </a:r>
            <a:r>
              <a:rPr lang="en-GB" sz="2800" b="1" i="1" dirty="0" smtClean="0"/>
              <a:t>thinking</a:t>
            </a:r>
            <a:endParaRPr lang="en-GB" sz="2800" dirty="0"/>
          </a:p>
          <a:p>
            <a:pPr lvl="1"/>
            <a:r>
              <a:rPr lang="en-GB" sz="2400" dirty="0" smtClean="0"/>
              <a:t>touching on description, analysis </a:t>
            </a:r>
          </a:p>
          <a:p>
            <a:pPr marL="457200" lvl="1" indent="0">
              <a:buNone/>
            </a:pPr>
            <a:r>
              <a:rPr lang="en-GB" sz="2400" dirty="0" smtClean="0"/>
              <a:t>and evaluation</a:t>
            </a:r>
          </a:p>
          <a:p>
            <a:r>
              <a:rPr lang="en-GB" sz="2800" dirty="0" smtClean="0"/>
              <a:t>In use:</a:t>
            </a:r>
          </a:p>
          <a:p>
            <a:pPr lvl="1"/>
            <a:r>
              <a:rPr lang="en-GB" sz="2400" dirty="0" smtClean="0"/>
              <a:t>Students use for individual thinking</a:t>
            </a:r>
          </a:p>
          <a:p>
            <a:pPr lvl="1"/>
            <a:r>
              <a:rPr lang="en-GB" sz="2400" dirty="0" smtClean="0"/>
              <a:t>Facilitated conversation – directing students towards enough coverage of each aspect</a:t>
            </a:r>
          </a:p>
          <a:p>
            <a:r>
              <a:rPr lang="en-GB" sz="2800" dirty="0" smtClean="0"/>
              <a:t>Outputs:</a:t>
            </a:r>
          </a:p>
          <a:p>
            <a:pPr lvl="1"/>
            <a:r>
              <a:rPr lang="en-GB" sz="2000" dirty="0" smtClean="0"/>
              <a:t>Description</a:t>
            </a:r>
            <a:r>
              <a:rPr lang="en-GB" sz="2400" b="1" dirty="0" smtClean="0"/>
              <a:t>: </a:t>
            </a:r>
            <a:r>
              <a:rPr lang="en-GB" sz="2000" dirty="0" smtClean="0"/>
              <a:t>greater</a:t>
            </a:r>
            <a:r>
              <a:rPr lang="en-GB" sz="2000" b="1" dirty="0" smtClean="0"/>
              <a:t> clarity</a:t>
            </a:r>
            <a:r>
              <a:rPr lang="en-GB" sz="2000" dirty="0" smtClean="0"/>
              <a:t>; ideas of </a:t>
            </a:r>
            <a:r>
              <a:rPr lang="en-GB" sz="2000" b="1" dirty="0" smtClean="0"/>
              <a:t>what could be otherwise</a:t>
            </a:r>
          </a:p>
          <a:p>
            <a:pPr lvl="1"/>
            <a:r>
              <a:rPr lang="en-GB" sz="2400" dirty="0" smtClean="0"/>
              <a:t>Analysis: tentative explanations to guide reading</a:t>
            </a:r>
          </a:p>
          <a:p>
            <a:pPr lvl="1"/>
            <a:r>
              <a:rPr lang="en-GB" sz="2400" dirty="0" smtClean="0"/>
              <a:t>Evaluation: initial ideas towards argument and conclusion</a:t>
            </a:r>
            <a:endParaRPr lang="en-GB" sz="2400" dirty="0"/>
          </a:p>
        </p:txBody>
      </p:sp>
      <p:pic>
        <p:nvPicPr>
          <p:cNvPr id="5" name="Content Placeholder 3" descr="Model to generate critical thinking.png"/>
          <p:cNvPicPr>
            <a:picLocks noChangeAspect="1"/>
          </p:cNvPicPr>
          <p:nvPr/>
        </p:nvPicPr>
        <p:blipFill>
          <a:blip r:embed="rId2" cstate="print"/>
          <a:stretch>
            <a:fillRect/>
          </a:stretch>
        </p:blipFill>
        <p:spPr>
          <a:xfrm>
            <a:off x="5726579" y="1556792"/>
            <a:ext cx="3085621" cy="2317015"/>
          </a:xfrm>
          <a:prstGeom prst="rect">
            <a:avLst/>
          </a:prstGeom>
        </p:spPr>
      </p:pic>
    </p:spTree>
    <p:extLst>
      <p:ext uri="{BB962C8B-B14F-4D97-AF65-F5344CB8AC3E}">
        <p14:creationId xmlns:p14="http://schemas.microsoft.com/office/powerpoint/2010/main" val="1437486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538"/>
            <a:ext cx="9267092" cy="1143000"/>
          </a:xfrm>
        </p:spPr>
        <p:txBody>
          <a:bodyPr/>
          <a:lstStyle/>
          <a:p>
            <a:r>
              <a:rPr lang="en-GB" sz="4000" dirty="0" smtClean="0"/>
              <a:t>Three </a:t>
            </a:r>
            <a:r>
              <a:rPr lang="en-GB" sz="4000" dirty="0" smtClean="0"/>
              <a:t>Voices</a:t>
            </a:r>
            <a:endParaRPr lang="en-GB" sz="4000" dirty="0">
              <a:solidFill>
                <a:schemeClr val="tx2"/>
              </a:solidFill>
            </a:endParaRPr>
          </a:p>
        </p:txBody>
      </p:sp>
      <p:sp>
        <p:nvSpPr>
          <p:cNvPr id="6" name="Rectangle 5"/>
          <p:cNvSpPr/>
          <p:nvPr/>
        </p:nvSpPr>
        <p:spPr>
          <a:xfrm>
            <a:off x="479024" y="4903736"/>
            <a:ext cx="8208912" cy="180305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67544" y="2933172"/>
            <a:ext cx="8208912" cy="180305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9"/>
          <p:cNvGrpSpPr/>
          <p:nvPr/>
        </p:nvGrpSpPr>
        <p:grpSpPr>
          <a:xfrm>
            <a:off x="449992" y="908719"/>
            <a:ext cx="8211824" cy="1803055"/>
            <a:chOff x="464632" y="2924944"/>
            <a:chExt cx="8211824" cy="1803055"/>
          </a:xfrm>
        </p:grpSpPr>
        <p:sp>
          <p:nvSpPr>
            <p:cNvPr id="7" name="TextBox 6"/>
            <p:cNvSpPr txBox="1"/>
            <p:nvPr/>
          </p:nvSpPr>
          <p:spPr>
            <a:xfrm>
              <a:off x="539552" y="2934796"/>
              <a:ext cx="1841566" cy="523220"/>
            </a:xfrm>
            <a:prstGeom prst="rect">
              <a:avLst/>
            </a:prstGeom>
            <a:noFill/>
          </p:spPr>
          <p:txBody>
            <a:bodyPr wrap="square" rtlCol="0">
              <a:spAutoFit/>
            </a:bodyPr>
            <a:lstStyle/>
            <a:p>
              <a:r>
                <a:rPr lang="en-GB" sz="2800" dirty="0" smtClean="0">
                  <a:solidFill>
                    <a:schemeClr val="accent3">
                      <a:lumMod val="75000"/>
                    </a:schemeClr>
                  </a:solidFill>
                </a:rPr>
                <a:t>Content</a:t>
              </a:r>
              <a:endParaRPr lang="en-GB" sz="2800" dirty="0">
                <a:solidFill>
                  <a:schemeClr val="accent3">
                    <a:lumMod val="75000"/>
                  </a:schemeClr>
                </a:solidFill>
              </a:endParaRPr>
            </a:p>
          </p:txBody>
        </p:sp>
        <p:sp>
          <p:nvSpPr>
            <p:cNvPr id="8" name="Rectangle 7"/>
            <p:cNvSpPr/>
            <p:nvPr/>
          </p:nvSpPr>
          <p:spPr>
            <a:xfrm>
              <a:off x="464632" y="2924944"/>
              <a:ext cx="8211824" cy="180305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191771" y="2981878"/>
              <a:ext cx="6481288" cy="584775"/>
            </a:xfrm>
            <a:prstGeom prst="rect">
              <a:avLst/>
            </a:prstGeom>
            <a:noFill/>
          </p:spPr>
          <p:txBody>
            <a:bodyPr wrap="square" rtlCol="0">
              <a:spAutoFit/>
            </a:bodyPr>
            <a:lstStyle/>
            <a:p>
              <a:r>
                <a:rPr lang="en-GB" sz="3200" dirty="0" smtClean="0">
                  <a:solidFill>
                    <a:schemeClr val="accent3">
                      <a:lumMod val="50000"/>
                    </a:schemeClr>
                  </a:solidFill>
                </a:rPr>
                <a:t>The Tour Guide Voice  </a:t>
              </a:r>
              <a:endParaRPr lang="en-GB" sz="3200" dirty="0">
                <a:solidFill>
                  <a:schemeClr val="accent3">
                    <a:lumMod val="50000"/>
                  </a:schemeClr>
                </a:solidFill>
              </a:endParaRPr>
            </a:p>
          </p:txBody>
        </p:sp>
      </p:gr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590" y="1005462"/>
            <a:ext cx="1511205" cy="1609567"/>
          </a:xfrm>
          <a:prstGeom prst="rect">
            <a:avLst/>
          </a:prstGeom>
          <a:noFill/>
          <a:ln w="9525">
            <a:solidFill>
              <a:schemeClr val="accent3">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51895" y="3025074"/>
            <a:ext cx="1485900" cy="1619250"/>
          </a:xfrm>
          <a:prstGeom prst="rect">
            <a:avLst/>
          </a:prstGeom>
          <a:noFill/>
          <a:ln w="9525">
            <a:solidFill>
              <a:schemeClr val="accent3">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0" name="TextBox 19"/>
          <p:cNvSpPr txBox="1"/>
          <p:nvPr/>
        </p:nvSpPr>
        <p:spPr>
          <a:xfrm>
            <a:off x="2219849" y="2933172"/>
            <a:ext cx="6481288" cy="584775"/>
          </a:xfrm>
          <a:prstGeom prst="rect">
            <a:avLst/>
          </a:prstGeom>
          <a:noFill/>
        </p:spPr>
        <p:txBody>
          <a:bodyPr wrap="square" rtlCol="0">
            <a:spAutoFit/>
          </a:bodyPr>
          <a:lstStyle/>
          <a:p>
            <a:r>
              <a:rPr lang="en-GB" sz="3200" dirty="0" smtClean="0">
                <a:solidFill>
                  <a:schemeClr val="accent3">
                    <a:lumMod val="50000"/>
                  </a:schemeClr>
                </a:solidFill>
              </a:rPr>
              <a:t>The Expert Voice  </a:t>
            </a:r>
            <a:endParaRPr lang="en-GB" sz="3200" dirty="0">
              <a:solidFill>
                <a:schemeClr val="accent3">
                  <a:lumMod val="50000"/>
                </a:schemeClr>
              </a:solidFill>
            </a:endParaRPr>
          </a:p>
        </p:txBody>
      </p:sp>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019" t="-2589" r="5429" b="2589"/>
          <a:stretch/>
        </p:blipFill>
        <p:spPr bwMode="auto">
          <a:xfrm>
            <a:off x="576000" y="5009217"/>
            <a:ext cx="1461795" cy="1592091"/>
          </a:xfrm>
          <a:prstGeom prst="rect">
            <a:avLst/>
          </a:prstGeom>
          <a:noFill/>
          <a:ln w="9525">
            <a:solidFill>
              <a:schemeClr val="accent3">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3" name="TextBox 22"/>
          <p:cNvSpPr txBox="1"/>
          <p:nvPr/>
        </p:nvSpPr>
        <p:spPr>
          <a:xfrm>
            <a:off x="2219849" y="4903736"/>
            <a:ext cx="6481288" cy="584775"/>
          </a:xfrm>
          <a:prstGeom prst="rect">
            <a:avLst/>
          </a:prstGeom>
          <a:noFill/>
        </p:spPr>
        <p:txBody>
          <a:bodyPr wrap="square" rtlCol="0">
            <a:spAutoFit/>
          </a:bodyPr>
          <a:lstStyle/>
          <a:p>
            <a:r>
              <a:rPr lang="en-GB" sz="3200" dirty="0" smtClean="0">
                <a:solidFill>
                  <a:schemeClr val="accent3">
                    <a:lumMod val="50000"/>
                  </a:schemeClr>
                </a:solidFill>
              </a:rPr>
              <a:t>The Argument</a:t>
            </a:r>
            <a:endParaRPr lang="en-GB" sz="3200" dirty="0">
              <a:solidFill>
                <a:schemeClr val="accent3">
                  <a:lumMod val="50000"/>
                </a:schemeClr>
              </a:solidFill>
            </a:endParaRPr>
          </a:p>
        </p:txBody>
      </p:sp>
      <p:sp>
        <p:nvSpPr>
          <p:cNvPr id="3" name="TextBox 2"/>
          <p:cNvSpPr txBox="1"/>
          <p:nvPr/>
        </p:nvSpPr>
        <p:spPr>
          <a:xfrm>
            <a:off x="2217032" y="1570461"/>
            <a:ext cx="6099384" cy="1077218"/>
          </a:xfrm>
          <a:prstGeom prst="rect">
            <a:avLst/>
          </a:prstGeom>
          <a:noFill/>
        </p:spPr>
        <p:txBody>
          <a:bodyPr wrap="square" rtlCol="0">
            <a:spAutoFit/>
          </a:bodyPr>
          <a:lstStyle/>
          <a:p>
            <a:r>
              <a:rPr lang="en-GB" sz="1600" dirty="0" smtClean="0">
                <a:solidFill>
                  <a:schemeClr val="accent3">
                    <a:lumMod val="50000"/>
                  </a:schemeClr>
                </a:solidFill>
              </a:rPr>
              <a:t>This voice guides your reader through your essay outlining the point you are exploring in this paragraph. The voice may sound like:</a:t>
            </a:r>
            <a:br>
              <a:rPr lang="en-GB" sz="1600" dirty="0" smtClean="0">
                <a:solidFill>
                  <a:schemeClr val="accent3">
                    <a:lumMod val="50000"/>
                  </a:schemeClr>
                </a:solidFill>
              </a:rPr>
            </a:br>
            <a:endParaRPr lang="en-GB" sz="1600" dirty="0" smtClean="0">
              <a:solidFill>
                <a:schemeClr val="accent3">
                  <a:lumMod val="50000"/>
                </a:schemeClr>
              </a:solidFill>
            </a:endParaRPr>
          </a:p>
          <a:p>
            <a:r>
              <a:rPr lang="en-GB" sz="1600" i="1" dirty="0" smtClean="0">
                <a:solidFill>
                  <a:schemeClr val="accent3">
                    <a:lumMod val="50000"/>
                  </a:schemeClr>
                </a:solidFill>
              </a:rPr>
              <a:t>“This essay will now consider how …”</a:t>
            </a:r>
            <a:endParaRPr lang="en-GB" sz="1600" i="1" dirty="0">
              <a:solidFill>
                <a:schemeClr val="accent3">
                  <a:lumMod val="50000"/>
                </a:schemeClr>
              </a:solidFill>
            </a:endParaRPr>
          </a:p>
        </p:txBody>
      </p:sp>
      <p:sp>
        <p:nvSpPr>
          <p:cNvPr id="16" name="TextBox 15"/>
          <p:cNvSpPr txBox="1"/>
          <p:nvPr/>
        </p:nvSpPr>
        <p:spPr>
          <a:xfrm>
            <a:off x="2278401" y="3412788"/>
            <a:ext cx="6278748" cy="1323439"/>
          </a:xfrm>
          <a:prstGeom prst="rect">
            <a:avLst/>
          </a:prstGeom>
          <a:noFill/>
        </p:spPr>
        <p:txBody>
          <a:bodyPr wrap="square" rtlCol="0">
            <a:spAutoFit/>
          </a:bodyPr>
          <a:lstStyle/>
          <a:p>
            <a:r>
              <a:rPr lang="en-GB" sz="1600" dirty="0" smtClean="0">
                <a:solidFill>
                  <a:schemeClr val="accent3">
                    <a:lumMod val="50000"/>
                  </a:schemeClr>
                </a:solidFill>
              </a:rPr>
              <a:t>This voice belongs to the experts you have found in your reading. This often features as a direct quote or a paraphrase. You will still need to introduce the expert though, which may sound like:</a:t>
            </a:r>
            <a:br>
              <a:rPr lang="en-GB" sz="1600" dirty="0" smtClean="0">
                <a:solidFill>
                  <a:schemeClr val="accent3">
                    <a:lumMod val="50000"/>
                  </a:schemeClr>
                </a:solidFill>
              </a:rPr>
            </a:br>
            <a:endParaRPr lang="en-GB" sz="1600" dirty="0" smtClean="0">
              <a:solidFill>
                <a:schemeClr val="accent3">
                  <a:lumMod val="50000"/>
                </a:schemeClr>
              </a:solidFill>
            </a:endParaRPr>
          </a:p>
          <a:p>
            <a:r>
              <a:rPr lang="en-GB" sz="1600" i="1" dirty="0" smtClean="0">
                <a:solidFill>
                  <a:schemeClr val="accent3">
                    <a:lumMod val="50000"/>
                  </a:schemeClr>
                </a:solidFill>
              </a:rPr>
              <a:t>“According to </a:t>
            </a:r>
            <a:r>
              <a:rPr lang="en-GB" sz="1600" i="1" dirty="0" err="1" smtClean="0">
                <a:solidFill>
                  <a:schemeClr val="accent3">
                    <a:lumMod val="50000"/>
                  </a:schemeClr>
                </a:solidFill>
              </a:rPr>
              <a:t>Sahad</a:t>
            </a:r>
            <a:r>
              <a:rPr lang="en-GB" sz="1600" i="1" dirty="0" smtClean="0">
                <a:solidFill>
                  <a:schemeClr val="accent3">
                    <a:lumMod val="50000"/>
                  </a:schemeClr>
                </a:solidFill>
              </a:rPr>
              <a:t> (2015), [include your quotation/paraphrase here] …”</a:t>
            </a:r>
            <a:endParaRPr lang="en-GB" sz="1600" i="1" dirty="0">
              <a:solidFill>
                <a:schemeClr val="accent3">
                  <a:lumMod val="50000"/>
                </a:schemeClr>
              </a:solidFill>
            </a:endParaRPr>
          </a:p>
        </p:txBody>
      </p:sp>
      <p:sp>
        <p:nvSpPr>
          <p:cNvPr id="17" name="TextBox 16"/>
          <p:cNvSpPr txBox="1"/>
          <p:nvPr/>
        </p:nvSpPr>
        <p:spPr>
          <a:xfrm>
            <a:off x="2251415" y="5383352"/>
            <a:ext cx="6332719" cy="1323439"/>
          </a:xfrm>
          <a:prstGeom prst="rect">
            <a:avLst/>
          </a:prstGeom>
          <a:noFill/>
        </p:spPr>
        <p:txBody>
          <a:bodyPr wrap="square" rtlCol="0">
            <a:spAutoFit/>
          </a:bodyPr>
          <a:lstStyle/>
          <a:p>
            <a:r>
              <a:rPr lang="en-GB" sz="1600" dirty="0" smtClean="0">
                <a:solidFill>
                  <a:schemeClr val="accent3">
                    <a:lumMod val="50000"/>
                  </a:schemeClr>
                </a:solidFill>
              </a:rPr>
              <a:t>This voice is where you argue the case for particular ideas, considering and building upon the expert voice in relation to your own thinking and your assignment brief. It may sound like:</a:t>
            </a:r>
            <a:br>
              <a:rPr lang="en-GB" sz="1600" dirty="0" smtClean="0">
                <a:solidFill>
                  <a:schemeClr val="accent3">
                    <a:lumMod val="50000"/>
                  </a:schemeClr>
                </a:solidFill>
              </a:rPr>
            </a:br>
            <a:endParaRPr lang="en-GB" sz="1600" dirty="0" smtClean="0">
              <a:solidFill>
                <a:schemeClr val="accent3">
                  <a:lumMod val="50000"/>
                </a:schemeClr>
              </a:solidFill>
            </a:endParaRPr>
          </a:p>
          <a:p>
            <a:r>
              <a:rPr lang="en-GB" sz="1600" i="1" dirty="0" smtClean="0">
                <a:solidFill>
                  <a:schemeClr val="accent3">
                    <a:lumMod val="50000"/>
                  </a:schemeClr>
                </a:solidFill>
              </a:rPr>
              <a:t>“What this perspective seems to suggest is …”</a:t>
            </a:r>
            <a:endParaRPr lang="en-GB" sz="1600" i="1" dirty="0">
              <a:solidFill>
                <a:schemeClr val="accent3">
                  <a:lumMod val="50000"/>
                </a:schemeClr>
              </a:solidFill>
            </a:endParaRPr>
          </a:p>
        </p:txBody>
      </p:sp>
    </p:spTree>
    <p:extLst>
      <p:ext uri="{BB962C8B-B14F-4D97-AF65-F5344CB8AC3E}">
        <p14:creationId xmlns:p14="http://schemas.microsoft.com/office/powerpoint/2010/main" val="182219395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solidFill>
                  <a:schemeClr val="tx2"/>
                </a:solidFill>
                <a:latin typeface="Calibri" charset="0"/>
              </a:rPr>
              <a:t>Academic writing example  </a:t>
            </a:r>
            <a:endParaRPr lang="en-GB" dirty="0">
              <a:solidFill>
                <a:schemeClr val="tx2"/>
              </a:solidFill>
              <a:latin typeface="Calibri" charset="0"/>
            </a:endParaRPr>
          </a:p>
        </p:txBody>
      </p:sp>
      <p:pic>
        <p:nvPicPr>
          <p:cNvPr id="4" name="Picture 3" descr="Class_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115888"/>
            <a:ext cx="5143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Content Placeholder 2"/>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60349" y="1792410"/>
            <a:ext cx="7845097" cy="4263047"/>
          </a:xfrm>
        </p:spPr>
      </p:pic>
      <p:sp>
        <p:nvSpPr>
          <p:cNvPr id="5" name="TextBox 4"/>
          <p:cNvSpPr txBox="1"/>
          <p:nvPr/>
        </p:nvSpPr>
        <p:spPr>
          <a:xfrm>
            <a:off x="457200" y="6163408"/>
            <a:ext cx="8387862" cy="461665"/>
          </a:xfrm>
          <a:prstGeom prst="rect">
            <a:avLst/>
          </a:prstGeom>
          <a:noFill/>
        </p:spPr>
        <p:txBody>
          <a:bodyPr wrap="square" rtlCol="0">
            <a:spAutoFit/>
          </a:bodyPr>
          <a:lstStyle/>
          <a:p>
            <a:r>
              <a:rPr lang="en-GB" sz="1200" dirty="0" smtClean="0"/>
              <a:t>From </a:t>
            </a:r>
            <a:r>
              <a:rPr lang="en-GB" sz="1200" dirty="0" err="1" smtClean="0"/>
              <a:t>Bidanda</a:t>
            </a:r>
            <a:r>
              <a:rPr lang="en-GB" sz="1200" dirty="0" smtClean="0"/>
              <a:t>, B. (2014). Engineers without borders</a:t>
            </a:r>
            <a:r>
              <a:rPr lang="en-GB" sz="1200" dirty="0"/>
              <a:t>. Proceedings of the International Conference on Transformations in Engineering </a:t>
            </a:r>
            <a:r>
              <a:rPr lang="en-GB" sz="1200" dirty="0" smtClean="0"/>
              <a:t>Education. Ed. R. Natarajan. pp 77-79.</a:t>
            </a:r>
            <a:endParaRPr lang="en-GB" sz="1200" dirty="0"/>
          </a:p>
        </p:txBody>
      </p:sp>
      <p:sp>
        <p:nvSpPr>
          <p:cNvPr id="6" name="TextBox 5"/>
          <p:cNvSpPr txBox="1"/>
          <p:nvPr/>
        </p:nvSpPr>
        <p:spPr>
          <a:xfrm>
            <a:off x="608284" y="1274885"/>
            <a:ext cx="7797162" cy="369332"/>
          </a:xfrm>
          <a:prstGeom prst="rect">
            <a:avLst/>
          </a:prstGeom>
          <a:noFill/>
        </p:spPr>
        <p:txBody>
          <a:bodyPr wrap="square" rtlCol="0">
            <a:spAutoFit/>
          </a:bodyPr>
          <a:lstStyle/>
          <a:p>
            <a:r>
              <a:rPr lang="en-GB" dirty="0" smtClean="0"/>
              <a:t>Where is the </a:t>
            </a:r>
            <a:r>
              <a:rPr lang="en-GB" dirty="0" smtClean="0">
                <a:solidFill>
                  <a:srgbClr val="0070C0"/>
                </a:solidFill>
              </a:rPr>
              <a:t>Tour Guide</a:t>
            </a:r>
            <a:r>
              <a:rPr lang="en-GB" dirty="0" smtClean="0"/>
              <a:t>; </a:t>
            </a:r>
            <a:r>
              <a:rPr lang="en-GB" dirty="0" smtClean="0">
                <a:solidFill>
                  <a:srgbClr val="FF0000"/>
                </a:solidFill>
              </a:rPr>
              <a:t>Expert</a:t>
            </a:r>
            <a:r>
              <a:rPr lang="en-GB" dirty="0" smtClean="0"/>
              <a:t>; </a:t>
            </a:r>
            <a:r>
              <a:rPr lang="en-GB" dirty="0" smtClean="0">
                <a:solidFill>
                  <a:srgbClr val="7030A0"/>
                </a:solidFill>
              </a:rPr>
              <a:t>Argument</a:t>
            </a:r>
            <a:r>
              <a:rPr lang="en-GB" dirty="0" smtClean="0"/>
              <a:t>?</a:t>
            </a:r>
            <a:endParaRPr lang="en-GB" dirty="0"/>
          </a:p>
        </p:txBody>
      </p:sp>
    </p:spTree>
    <p:extLst>
      <p:ext uri="{BB962C8B-B14F-4D97-AF65-F5344CB8AC3E}">
        <p14:creationId xmlns:p14="http://schemas.microsoft.com/office/powerpoint/2010/main" val="3499589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solidFill>
                  <a:schemeClr val="tx2"/>
                </a:solidFill>
                <a:latin typeface="Calibri" charset="0"/>
              </a:rPr>
              <a:t>Academic writing example  </a:t>
            </a:r>
            <a:endParaRPr lang="en-GB" dirty="0">
              <a:solidFill>
                <a:schemeClr val="tx2"/>
              </a:solidFill>
              <a:latin typeface="Calibri" charset="0"/>
            </a:endParaRPr>
          </a:p>
        </p:txBody>
      </p:sp>
      <p:pic>
        <p:nvPicPr>
          <p:cNvPr id="4" name="Picture 3" descr="Class_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115888"/>
            <a:ext cx="5143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Content Placeholder 2"/>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22181" y="1832832"/>
            <a:ext cx="7969367" cy="4330576"/>
          </a:xfrm>
        </p:spPr>
      </p:pic>
      <p:sp>
        <p:nvSpPr>
          <p:cNvPr id="5" name="TextBox 4"/>
          <p:cNvSpPr txBox="1"/>
          <p:nvPr/>
        </p:nvSpPr>
        <p:spPr>
          <a:xfrm>
            <a:off x="457200" y="6163408"/>
            <a:ext cx="8387862" cy="461665"/>
          </a:xfrm>
          <a:prstGeom prst="rect">
            <a:avLst/>
          </a:prstGeom>
          <a:noFill/>
        </p:spPr>
        <p:txBody>
          <a:bodyPr wrap="square" rtlCol="0">
            <a:spAutoFit/>
          </a:bodyPr>
          <a:lstStyle/>
          <a:p>
            <a:r>
              <a:rPr lang="en-GB" sz="1200" dirty="0" smtClean="0"/>
              <a:t>From </a:t>
            </a:r>
            <a:r>
              <a:rPr lang="en-GB" sz="1200" dirty="0" err="1" smtClean="0"/>
              <a:t>Bidanda</a:t>
            </a:r>
            <a:r>
              <a:rPr lang="en-GB" sz="1200" dirty="0" smtClean="0"/>
              <a:t>, B. (2014). Engineers without borders</a:t>
            </a:r>
            <a:r>
              <a:rPr lang="en-GB" sz="1200" dirty="0"/>
              <a:t>. Proceedings of the International Conference on Transformations in Engineering </a:t>
            </a:r>
            <a:r>
              <a:rPr lang="en-GB" sz="1200" dirty="0" smtClean="0"/>
              <a:t>Education. Ed. R. Natarajan. pp 77-79.</a:t>
            </a:r>
            <a:endParaRPr lang="en-GB" sz="1200" dirty="0"/>
          </a:p>
        </p:txBody>
      </p:sp>
      <p:sp>
        <p:nvSpPr>
          <p:cNvPr id="2" name="Rectangle 1"/>
          <p:cNvSpPr/>
          <p:nvPr/>
        </p:nvSpPr>
        <p:spPr>
          <a:xfrm>
            <a:off x="2470638" y="3270739"/>
            <a:ext cx="4466493" cy="290146"/>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08284" y="1274885"/>
            <a:ext cx="7797162" cy="369332"/>
          </a:xfrm>
          <a:prstGeom prst="rect">
            <a:avLst/>
          </a:prstGeom>
          <a:noFill/>
        </p:spPr>
        <p:txBody>
          <a:bodyPr wrap="square" rtlCol="0">
            <a:spAutoFit/>
          </a:bodyPr>
          <a:lstStyle/>
          <a:p>
            <a:r>
              <a:rPr lang="en-GB" dirty="0" smtClean="0"/>
              <a:t>Where is the </a:t>
            </a:r>
            <a:r>
              <a:rPr lang="en-GB" dirty="0" smtClean="0">
                <a:solidFill>
                  <a:srgbClr val="0070C0"/>
                </a:solidFill>
              </a:rPr>
              <a:t>Tour Guide</a:t>
            </a:r>
            <a:r>
              <a:rPr lang="en-GB" dirty="0" smtClean="0"/>
              <a:t>; </a:t>
            </a:r>
            <a:r>
              <a:rPr lang="en-GB" dirty="0" smtClean="0">
                <a:solidFill>
                  <a:srgbClr val="FF0000"/>
                </a:solidFill>
              </a:rPr>
              <a:t>Expert</a:t>
            </a:r>
            <a:r>
              <a:rPr lang="en-GB" dirty="0" smtClean="0"/>
              <a:t>; </a:t>
            </a:r>
            <a:r>
              <a:rPr lang="en-GB" dirty="0" smtClean="0">
                <a:solidFill>
                  <a:srgbClr val="7030A0"/>
                </a:solidFill>
              </a:rPr>
              <a:t>Argument</a:t>
            </a:r>
            <a:r>
              <a:rPr lang="en-GB" dirty="0" smtClean="0"/>
              <a:t>?</a:t>
            </a:r>
            <a:endParaRPr lang="en-GB" dirty="0"/>
          </a:p>
        </p:txBody>
      </p:sp>
      <p:sp>
        <p:nvSpPr>
          <p:cNvPr id="8" name="Rectangle 7"/>
          <p:cNvSpPr/>
          <p:nvPr/>
        </p:nvSpPr>
        <p:spPr>
          <a:xfrm>
            <a:off x="608285" y="4101666"/>
            <a:ext cx="7797162" cy="1164925"/>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08284" y="1914337"/>
            <a:ext cx="7797162" cy="1356401"/>
          </a:xfrm>
          <a:prstGeom prst="rect">
            <a:avLst/>
          </a:prstGeom>
          <a:solidFill>
            <a:srgbClr val="7030A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22300" y="3270738"/>
            <a:ext cx="1848338" cy="290148"/>
          </a:xfrm>
          <a:prstGeom prst="rect">
            <a:avLst/>
          </a:prstGeom>
          <a:solidFill>
            <a:srgbClr val="7030A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937131" y="3279532"/>
            <a:ext cx="1468315" cy="281353"/>
          </a:xfrm>
          <a:prstGeom prst="rect">
            <a:avLst/>
          </a:prstGeom>
          <a:solidFill>
            <a:srgbClr val="7030A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08283" y="3582933"/>
            <a:ext cx="7797162" cy="518734"/>
          </a:xfrm>
          <a:prstGeom prst="rect">
            <a:avLst/>
          </a:prstGeom>
          <a:solidFill>
            <a:srgbClr val="7030A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08283" y="5258273"/>
            <a:ext cx="7797162" cy="839246"/>
          </a:xfrm>
          <a:prstGeom prst="rect">
            <a:avLst/>
          </a:prstGeom>
          <a:solidFill>
            <a:srgbClr val="7030A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444762" y="1931921"/>
            <a:ext cx="1960683" cy="253077"/>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22301" y="2222068"/>
            <a:ext cx="1197708" cy="253077"/>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0794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513"/>
            <a:ext cx="8229600" cy="1143000"/>
          </a:xfrm>
        </p:spPr>
        <p:txBody>
          <a:bodyPr>
            <a:normAutofit/>
          </a:bodyPr>
          <a:lstStyle/>
          <a:p>
            <a:r>
              <a:rPr lang="en-GB" dirty="0" smtClean="0"/>
              <a:t>Three </a:t>
            </a:r>
            <a:r>
              <a:rPr lang="en-GB" dirty="0" smtClean="0"/>
              <a:t>Voices</a:t>
            </a:r>
            <a:endParaRPr lang="en-GB" dirty="0"/>
          </a:p>
        </p:txBody>
      </p:sp>
      <p:sp>
        <p:nvSpPr>
          <p:cNvPr id="4" name="Content Placeholder 3"/>
          <p:cNvSpPr txBox="1">
            <a:spLocks noGrp="1"/>
          </p:cNvSpPr>
          <p:nvPr>
            <p:ph idx="1"/>
          </p:nvPr>
        </p:nvSpPr>
        <p:spPr>
          <a:xfrm>
            <a:off x="0" y="1311866"/>
            <a:ext cx="7308304" cy="4869025"/>
          </a:xfrm>
          <a:prstGeom prst="rect">
            <a:avLst/>
          </a:prstGeom>
          <a:noFill/>
        </p:spPr>
        <p:txBody>
          <a:bodyPr wrap="square" rtlCol="0">
            <a:spAutoFit/>
          </a:bodyPr>
          <a:lstStyle/>
          <a:p>
            <a:r>
              <a:rPr lang="en-GB" sz="2800" dirty="0" smtClean="0"/>
              <a:t>Key point: critical writing involves linkages between evidence and argument</a:t>
            </a:r>
          </a:p>
          <a:p>
            <a:r>
              <a:rPr lang="en-GB" sz="2800" dirty="0" smtClean="0"/>
              <a:t>In use:</a:t>
            </a:r>
          </a:p>
          <a:p>
            <a:pPr lvl="1"/>
            <a:r>
              <a:rPr lang="en-GB" sz="2400" dirty="0" smtClean="0"/>
              <a:t>Highlight different voices in draft paragraphs – identify gaps</a:t>
            </a:r>
          </a:p>
          <a:p>
            <a:pPr lvl="1"/>
            <a:r>
              <a:rPr lang="en-GB" sz="2400" dirty="0" smtClean="0"/>
              <a:t>Use as framework for discussion – e.g. where there is a lack of evidence, or where argument is absent to build on evidence</a:t>
            </a:r>
          </a:p>
          <a:p>
            <a:r>
              <a:rPr lang="en-GB" sz="2800" dirty="0" smtClean="0"/>
              <a:t>Outputs:</a:t>
            </a:r>
          </a:p>
          <a:p>
            <a:pPr lvl="1"/>
            <a:r>
              <a:rPr lang="en-GB" sz="2400" dirty="0" smtClean="0"/>
              <a:t>Stronger understanding of critical thinking</a:t>
            </a:r>
          </a:p>
          <a:p>
            <a:pPr lvl="1"/>
            <a:r>
              <a:rPr lang="en-GB" sz="2400" dirty="0" smtClean="0"/>
              <a:t>Improved academic writing</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5123" y="3929742"/>
            <a:ext cx="1135097" cy="1199682"/>
          </a:xfrm>
          <a:prstGeom prst="rect">
            <a:avLst/>
          </a:prstGeom>
          <a:noFill/>
          <a:ln w="9525">
            <a:solidFill>
              <a:schemeClr val="accent3">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5123" y="2692777"/>
            <a:ext cx="1135098" cy="1236965"/>
          </a:xfrm>
          <a:prstGeom prst="rect">
            <a:avLst/>
          </a:prstGeom>
          <a:noFill/>
          <a:ln w="9525">
            <a:solidFill>
              <a:schemeClr val="accent3">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19" t="-2589" r="5429" b="2589"/>
          <a:stretch/>
        </p:blipFill>
        <p:spPr bwMode="auto">
          <a:xfrm>
            <a:off x="7485123" y="1448191"/>
            <a:ext cx="1135098" cy="1236275"/>
          </a:xfrm>
          <a:prstGeom prst="rect">
            <a:avLst/>
          </a:prstGeom>
          <a:noFill/>
          <a:ln w="9525">
            <a:solidFill>
              <a:schemeClr val="accent3">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07927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042988" y="1052513"/>
            <a:ext cx="3241675" cy="5616575"/>
          </a:xfrm>
          <a:prstGeom prst="roundRect">
            <a:avLst>
              <a:gd name="adj" fmla="val 7138"/>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sp>
        <p:nvSpPr>
          <p:cNvPr id="17" name="Rounded Rectangle 16"/>
          <p:cNvSpPr/>
          <p:nvPr/>
        </p:nvSpPr>
        <p:spPr>
          <a:xfrm>
            <a:off x="4211638" y="1052513"/>
            <a:ext cx="4824412" cy="2592387"/>
          </a:xfrm>
          <a:prstGeom prst="roundRect">
            <a:avLst>
              <a:gd name="adj" fmla="val 4022"/>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sp>
        <p:nvSpPr>
          <p:cNvPr id="18" name="Rounded Rectangle 17"/>
          <p:cNvSpPr/>
          <p:nvPr/>
        </p:nvSpPr>
        <p:spPr>
          <a:xfrm>
            <a:off x="4211638" y="3644900"/>
            <a:ext cx="4824412" cy="2160588"/>
          </a:xfrm>
          <a:prstGeom prst="roundRect">
            <a:avLst>
              <a:gd name="adj" fmla="val 3204"/>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sp>
        <p:nvSpPr>
          <p:cNvPr id="20" name="Flowchart: Delay 19"/>
          <p:cNvSpPr/>
          <p:nvPr/>
        </p:nvSpPr>
        <p:spPr>
          <a:xfrm>
            <a:off x="4067175" y="1557338"/>
            <a:ext cx="504825" cy="647700"/>
          </a:xfrm>
          <a:prstGeom prst="flowChartDelay">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sp>
        <p:nvSpPr>
          <p:cNvPr id="21" name="Flowchart: Delay 20"/>
          <p:cNvSpPr/>
          <p:nvPr/>
        </p:nvSpPr>
        <p:spPr>
          <a:xfrm rot="10800000">
            <a:off x="3779838" y="4941888"/>
            <a:ext cx="431800" cy="647700"/>
          </a:xfrm>
          <a:prstGeom prst="flowChartDelay">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sp>
        <p:nvSpPr>
          <p:cNvPr id="2055" name="Title 1"/>
          <p:cNvSpPr>
            <a:spLocks noGrp="1"/>
          </p:cNvSpPr>
          <p:nvPr>
            <p:ph type="title"/>
          </p:nvPr>
        </p:nvSpPr>
        <p:spPr>
          <a:xfrm>
            <a:off x="971550" y="260350"/>
            <a:ext cx="8101013" cy="865188"/>
          </a:xfrm>
        </p:spPr>
        <p:txBody>
          <a:bodyPr>
            <a:normAutofit fontScale="90000"/>
          </a:bodyPr>
          <a:lstStyle/>
          <a:p>
            <a:pPr eaLnBrk="1" hangingPunct="1"/>
            <a:r>
              <a:rPr lang="en-GB" altLang="en-US" sz="3600" b="1" smtClean="0">
                <a:solidFill>
                  <a:schemeClr val="tx2"/>
                </a:solidFill>
              </a:rPr>
              <a:t>Centre for Learning and Study Support</a:t>
            </a:r>
            <a:r>
              <a:rPr lang="en-GB" altLang="en-US" sz="2200" smtClean="0">
                <a:solidFill>
                  <a:schemeClr val="tx2"/>
                </a:solidFill>
              </a:rPr>
              <a:t/>
            </a:r>
            <a:br>
              <a:rPr lang="en-GB" altLang="en-US" sz="2200" smtClean="0">
                <a:solidFill>
                  <a:schemeClr val="tx2"/>
                </a:solidFill>
              </a:rPr>
            </a:br>
            <a:r>
              <a:rPr lang="en-GB" altLang="en-US" sz="2000" i="1" smtClean="0">
                <a:solidFill>
                  <a:schemeClr val="tx2"/>
                </a:solidFill>
              </a:rPr>
              <a:t>Enhancing academic practice, writing development and professional skills</a:t>
            </a:r>
            <a:r>
              <a:rPr lang="en-GB" altLang="en-US" sz="2200" smtClean="0">
                <a:solidFill>
                  <a:schemeClr val="tx2"/>
                </a:solidFill>
              </a:rPr>
              <a:t/>
            </a:r>
            <a:br>
              <a:rPr lang="en-GB" altLang="en-US" sz="2200" smtClean="0">
                <a:solidFill>
                  <a:schemeClr val="tx2"/>
                </a:solidFill>
              </a:rPr>
            </a:br>
            <a:endParaRPr lang="en-GB" altLang="en-US" sz="2400" smtClean="0">
              <a:solidFill>
                <a:schemeClr val="tx2"/>
              </a:solidFill>
            </a:endParaRPr>
          </a:p>
        </p:txBody>
      </p:sp>
      <p:grpSp>
        <p:nvGrpSpPr>
          <p:cNvPr id="2" name="Group 6"/>
          <p:cNvGrpSpPr>
            <a:grpSpLocks/>
          </p:cNvGrpSpPr>
          <p:nvPr/>
        </p:nvGrpSpPr>
        <p:grpSpPr bwMode="auto">
          <a:xfrm>
            <a:off x="0" y="0"/>
            <a:ext cx="944563" cy="6858000"/>
            <a:chOff x="0" y="0"/>
            <a:chExt cx="944317" cy="6858000"/>
          </a:xfrm>
        </p:grpSpPr>
        <p:pic>
          <p:nvPicPr>
            <p:cNvPr id="2069" name="Picture 4" descr="CLaSS Banner.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44317" cy="270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5" descr="CLaSS Banner.png"/>
            <p:cNvPicPr>
              <a:picLocks noChangeAspect="1"/>
            </p:cNvPicPr>
            <p:nvPr/>
          </p:nvPicPr>
          <p:blipFill>
            <a:blip r:embed="rId3" cstate="print">
              <a:extLst>
                <a:ext uri="{28A0092B-C50C-407E-A947-70E740481C1C}">
                  <a14:useLocalDpi xmlns:a14="http://schemas.microsoft.com/office/drawing/2010/main" val="0"/>
                </a:ext>
              </a:extLst>
            </a:blip>
            <a:srcRect t="54501"/>
            <a:stretch>
              <a:fillRect/>
            </a:stretch>
          </p:blipFill>
          <p:spPr bwMode="auto">
            <a:xfrm>
              <a:off x="0" y="1484784"/>
              <a:ext cx="944317" cy="537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7" name="Picture 5" descr="C:\Users\mryan\AppData\Local\Microsoft\Windows\Temporary Internet Files\Content.IE5\N4Q275UM\MP90044324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150" y="1484313"/>
            <a:ext cx="151288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22095" t="20158" r="30974" b="8002"/>
          <a:stretch>
            <a:fillRect/>
          </a:stretch>
        </p:blipFill>
        <p:spPr bwMode="auto">
          <a:xfrm>
            <a:off x="4787900" y="3789363"/>
            <a:ext cx="10239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2" descr="C:\Users\mryan\AppData\Local\Microsoft\Windows\Temporary Internet Files\Content.IE5\HIPSRK80\MP900439522[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92950" y="1557338"/>
            <a:ext cx="187166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TextBox 10"/>
          <p:cNvSpPr txBox="1">
            <a:spLocks noChangeArrowheads="1"/>
          </p:cNvSpPr>
          <p:nvPr/>
        </p:nvSpPr>
        <p:spPr bwMode="auto">
          <a:xfrm>
            <a:off x="1547813" y="1125538"/>
            <a:ext cx="2663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auto" hangingPunct="1">
              <a:spcBef>
                <a:spcPts val="0"/>
              </a:spcBef>
              <a:spcAft>
                <a:spcPts val="0"/>
              </a:spcAft>
            </a:pPr>
            <a:r>
              <a:rPr lang="en-GB" altLang="en-US">
                <a:solidFill>
                  <a:srgbClr val="1F497D"/>
                </a:solidFill>
              </a:rPr>
              <a:t>Tutorials and Drop-in</a:t>
            </a:r>
          </a:p>
        </p:txBody>
      </p:sp>
      <p:sp>
        <p:nvSpPr>
          <p:cNvPr id="2061" name="TextBox 11"/>
          <p:cNvSpPr txBox="1">
            <a:spLocks noChangeArrowheads="1"/>
          </p:cNvSpPr>
          <p:nvPr/>
        </p:nvSpPr>
        <p:spPr bwMode="auto">
          <a:xfrm>
            <a:off x="4932363" y="1125538"/>
            <a:ext cx="1871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fontAlgn="auto" hangingPunct="1">
              <a:spcBef>
                <a:spcPts val="0"/>
              </a:spcBef>
              <a:spcAft>
                <a:spcPts val="0"/>
              </a:spcAft>
            </a:pPr>
            <a:r>
              <a:rPr lang="en-GB" altLang="en-US">
                <a:solidFill>
                  <a:srgbClr val="1F497D"/>
                </a:solidFill>
              </a:rPr>
              <a:t>Workshops</a:t>
            </a:r>
          </a:p>
        </p:txBody>
      </p:sp>
      <p:sp>
        <p:nvSpPr>
          <p:cNvPr id="2062" name="TextBox 12"/>
          <p:cNvSpPr txBox="1">
            <a:spLocks noChangeArrowheads="1"/>
          </p:cNvSpPr>
          <p:nvPr/>
        </p:nvSpPr>
        <p:spPr bwMode="auto">
          <a:xfrm>
            <a:off x="5940425" y="38608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fontAlgn="auto" hangingPunct="1">
              <a:spcBef>
                <a:spcPts val="0"/>
              </a:spcBef>
              <a:spcAft>
                <a:spcPts val="0"/>
              </a:spcAft>
            </a:pPr>
            <a:r>
              <a:rPr lang="en-GB" altLang="en-US">
                <a:solidFill>
                  <a:srgbClr val="1F497D"/>
                </a:solidFill>
              </a:rPr>
              <a:t>Guides</a:t>
            </a:r>
          </a:p>
        </p:txBody>
      </p:sp>
      <p:sp>
        <p:nvSpPr>
          <p:cNvPr id="2063" name="TextBox 12"/>
          <p:cNvSpPr txBox="1">
            <a:spLocks noChangeArrowheads="1"/>
          </p:cNvSpPr>
          <p:nvPr/>
        </p:nvSpPr>
        <p:spPr bwMode="auto">
          <a:xfrm>
            <a:off x="1116013" y="3673475"/>
            <a:ext cx="2808287" cy="279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fontAlgn="auto" hangingPunct="1">
              <a:lnSpc>
                <a:spcPct val="150000"/>
              </a:lnSpc>
              <a:spcBef>
                <a:spcPts val="0"/>
              </a:spcBef>
              <a:spcAft>
                <a:spcPts val="0"/>
              </a:spcAft>
            </a:pPr>
            <a:r>
              <a:rPr lang="en-GB" altLang="en-US" sz="1200" dirty="0">
                <a:solidFill>
                  <a:srgbClr val="1F497D"/>
                </a:solidFill>
              </a:rPr>
              <a:t>Book a 30 minute one-to-one appointment to discuss any aspect of your study or work: visit the Library “What’s on?” page to book.</a:t>
            </a:r>
          </a:p>
          <a:p>
            <a:pPr eaLnBrk="1" fontAlgn="auto" hangingPunct="1">
              <a:lnSpc>
                <a:spcPct val="150000"/>
              </a:lnSpc>
              <a:spcBef>
                <a:spcPts val="0"/>
              </a:spcBef>
              <a:spcAft>
                <a:spcPts val="0"/>
              </a:spcAft>
            </a:pPr>
            <a:endParaRPr lang="en-GB" altLang="en-US" sz="900" dirty="0">
              <a:solidFill>
                <a:srgbClr val="1F497D"/>
              </a:solidFill>
            </a:endParaRPr>
          </a:p>
          <a:p>
            <a:pPr algn="ctr" eaLnBrk="1" fontAlgn="auto" hangingPunct="1">
              <a:lnSpc>
                <a:spcPct val="150000"/>
              </a:lnSpc>
              <a:spcBef>
                <a:spcPts val="0"/>
              </a:spcBef>
              <a:spcAft>
                <a:spcPts val="0"/>
              </a:spcAft>
            </a:pPr>
            <a:r>
              <a:rPr lang="en-GB" altLang="en-US" sz="1200" dirty="0">
                <a:solidFill>
                  <a:srgbClr val="1F497D"/>
                </a:solidFill>
              </a:rPr>
              <a:t>Just a quick question? Drop in every </a:t>
            </a:r>
            <a:r>
              <a:rPr lang="en-GB" altLang="en-US" sz="1200" b="1" dirty="0" smtClean="0">
                <a:solidFill>
                  <a:srgbClr val="1F497D"/>
                </a:solidFill>
              </a:rPr>
              <a:t>Monday, Wednesday, Friday 2-3pm or Tuesday, Thursday 5-6pm </a:t>
            </a:r>
            <a:r>
              <a:rPr lang="en-GB" altLang="en-US" sz="1200" b="1" dirty="0">
                <a:solidFill>
                  <a:srgbClr val="1F497D"/>
                </a:solidFill>
              </a:rPr>
              <a:t>in the LDZ Kimberlin </a:t>
            </a:r>
            <a:r>
              <a:rPr lang="en-GB" altLang="en-US" sz="1200" b="1" dirty="0" smtClean="0">
                <a:solidFill>
                  <a:srgbClr val="1F497D"/>
                </a:solidFill>
              </a:rPr>
              <a:t>library </a:t>
            </a:r>
            <a:r>
              <a:rPr lang="en-GB" altLang="en-US" sz="1200" dirty="0">
                <a:solidFill>
                  <a:srgbClr val="1F497D"/>
                </a:solidFill>
              </a:rPr>
              <a:t>where CLaSS will be waiting to answer your question!</a:t>
            </a:r>
          </a:p>
        </p:txBody>
      </p:sp>
      <p:sp>
        <p:nvSpPr>
          <p:cNvPr id="2064" name="TextBox 13"/>
          <p:cNvSpPr txBox="1">
            <a:spLocks noChangeArrowheads="1"/>
          </p:cNvSpPr>
          <p:nvPr/>
        </p:nvSpPr>
        <p:spPr bwMode="auto">
          <a:xfrm>
            <a:off x="4427538" y="1557338"/>
            <a:ext cx="27368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fontAlgn="auto" hangingPunct="1">
              <a:lnSpc>
                <a:spcPct val="150000"/>
              </a:lnSpc>
              <a:spcBef>
                <a:spcPts val="0"/>
              </a:spcBef>
              <a:spcAft>
                <a:spcPts val="0"/>
              </a:spcAft>
            </a:pPr>
            <a:r>
              <a:rPr lang="en-GB" altLang="en-US" sz="1200" dirty="0">
                <a:solidFill>
                  <a:srgbClr val="1F497D"/>
                </a:solidFill>
              </a:rPr>
              <a:t>Workshops run </a:t>
            </a:r>
            <a:r>
              <a:rPr lang="en-GB" altLang="en-US" sz="1200" dirty="0" smtClean="0">
                <a:solidFill>
                  <a:srgbClr val="1F497D"/>
                </a:solidFill>
              </a:rPr>
              <a:t>regularly: </a:t>
            </a:r>
            <a:r>
              <a:rPr lang="en-GB" altLang="en-US" sz="1200" dirty="0">
                <a:solidFill>
                  <a:srgbClr val="1F497D"/>
                </a:solidFill>
              </a:rPr>
              <a:t>Keep an eye out on blackboard and </a:t>
            </a:r>
            <a:r>
              <a:rPr lang="en-GB" altLang="en-US" sz="1200" dirty="0" err="1">
                <a:solidFill>
                  <a:srgbClr val="1F497D"/>
                </a:solidFill>
              </a:rPr>
              <a:t>MyDMU</a:t>
            </a:r>
            <a:r>
              <a:rPr lang="en-GB" altLang="en-US" sz="1200" dirty="0">
                <a:solidFill>
                  <a:srgbClr val="1F497D"/>
                </a:solidFill>
              </a:rPr>
              <a:t> to see our upcoming sessions</a:t>
            </a:r>
          </a:p>
          <a:p>
            <a:pPr eaLnBrk="1" fontAlgn="auto" hangingPunct="1">
              <a:lnSpc>
                <a:spcPct val="150000"/>
              </a:lnSpc>
              <a:spcBef>
                <a:spcPts val="0"/>
              </a:spcBef>
              <a:spcAft>
                <a:spcPts val="0"/>
              </a:spcAft>
            </a:pPr>
            <a:endParaRPr lang="en-GB" altLang="en-US" sz="800" dirty="0">
              <a:solidFill>
                <a:srgbClr val="1F497D"/>
              </a:solidFill>
            </a:endParaRPr>
          </a:p>
          <a:p>
            <a:pPr algn="ctr" eaLnBrk="1" fontAlgn="auto" hangingPunct="1">
              <a:lnSpc>
                <a:spcPct val="150000"/>
              </a:lnSpc>
              <a:spcBef>
                <a:spcPts val="0"/>
              </a:spcBef>
              <a:spcAft>
                <a:spcPts val="0"/>
              </a:spcAft>
            </a:pPr>
            <a:r>
              <a:rPr lang="en-GB" altLang="en-US" sz="1200" dirty="0">
                <a:solidFill>
                  <a:srgbClr val="1F497D"/>
                </a:solidFill>
              </a:rPr>
              <a:t>To sign up go the library what’s on page: </a:t>
            </a:r>
            <a:r>
              <a:rPr lang="en-GB" altLang="en-US" sz="1200" dirty="0">
                <a:solidFill>
                  <a:srgbClr val="1F497D"/>
                </a:solidFill>
                <a:hlinkClick r:id="rId7"/>
              </a:rPr>
              <a:t>www.library.dmu.ac.uk/Home/Calendar</a:t>
            </a:r>
            <a:r>
              <a:rPr lang="en-GB" altLang="en-US" sz="1200" dirty="0">
                <a:solidFill>
                  <a:srgbClr val="1F497D"/>
                </a:solidFill>
              </a:rPr>
              <a:t> </a:t>
            </a:r>
          </a:p>
          <a:p>
            <a:pPr eaLnBrk="1" fontAlgn="auto" hangingPunct="1">
              <a:lnSpc>
                <a:spcPct val="150000"/>
              </a:lnSpc>
              <a:spcBef>
                <a:spcPts val="0"/>
              </a:spcBef>
              <a:spcAft>
                <a:spcPts val="0"/>
              </a:spcAft>
            </a:pPr>
            <a:endParaRPr lang="en-GB" altLang="en-US" sz="1200" dirty="0">
              <a:solidFill>
                <a:srgbClr val="1F497D"/>
              </a:solidFill>
            </a:endParaRPr>
          </a:p>
        </p:txBody>
      </p:sp>
      <p:sp>
        <p:nvSpPr>
          <p:cNvPr id="2065" name="TextBox 14"/>
          <p:cNvSpPr txBox="1">
            <a:spLocks noChangeArrowheads="1"/>
          </p:cNvSpPr>
          <p:nvPr/>
        </p:nvSpPr>
        <p:spPr bwMode="auto">
          <a:xfrm>
            <a:off x="5867400" y="4221163"/>
            <a:ext cx="2736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auto" hangingPunct="1">
              <a:lnSpc>
                <a:spcPct val="150000"/>
              </a:lnSpc>
              <a:spcBef>
                <a:spcPts val="0"/>
              </a:spcBef>
              <a:spcAft>
                <a:spcPts val="0"/>
              </a:spcAft>
            </a:pPr>
            <a:r>
              <a:rPr lang="en-GB" altLang="en-US" sz="1200" dirty="0" smtClean="0">
                <a:solidFill>
                  <a:srgbClr val="1F497D"/>
                </a:solidFill>
              </a:rPr>
              <a:t>HEAT, “Focus On” and more…</a:t>
            </a:r>
          </a:p>
          <a:p>
            <a:pPr eaLnBrk="1" fontAlgn="auto" hangingPunct="1">
              <a:lnSpc>
                <a:spcPct val="150000"/>
              </a:lnSpc>
              <a:spcBef>
                <a:spcPts val="0"/>
              </a:spcBef>
              <a:spcAft>
                <a:spcPts val="0"/>
              </a:spcAft>
            </a:pPr>
            <a:r>
              <a:rPr lang="en-GB" altLang="en-US" sz="1200" dirty="0" smtClean="0">
                <a:solidFill>
                  <a:srgbClr val="1F497D"/>
                </a:solidFill>
              </a:rPr>
              <a:t>To </a:t>
            </a:r>
            <a:r>
              <a:rPr lang="en-GB" altLang="en-US" sz="1200" dirty="0">
                <a:solidFill>
                  <a:srgbClr val="1F497D"/>
                </a:solidFill>
              </a:rPr>
              <a:t>view our online resources go to: </a:t>
            </a:r>
            <a:r>
              <a:rPr lang="en-GB" altLang="en-US" sz="1200" dirty="0">
                <a:solidFill>
                  <a:srgbClr val="1F497D"/>
                </a:solidFill>
                <a:hlinkClick r:id="rId8"/>
              </a:rPr>
              <a:t>www.library.dmu.ac.uk/link/CLASS</a:t>
            </a:r>
            <a:r>
              <a:rPr lang="en-GB" altLang="en-US" sz="1200" dirty="0">
                <a:solidFill>
                  <a:srgbClr val="1F497D"/>
                </a:solidFill>
              </a:rPr>
              <a:t> </a:t>
            </a:r>
          </a:p>
        </p:txBody>
      </p:sp>
      <p:sp>
        <p:nvSpPr>
          <p:cNvPr id="22" name="Rounded Rectangle 21"/>
          <p:cNvSpPr/>
          <p:nvPr/>
        </p:nvSpPr>
        <p:spPr>
          <a:xfrm>
            <a:off x="4211638" y="5805488"/>
            <a:ext cx="4824412" cy="863600"/>
          </a:xfrm>
          <a:prstGeom prst="roundRect">
            <a:avLst>
              <a:gd name="adj" fmla="val 4402"/>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sp>
        <p:nvSpPr>
          <p:cNvPr id="23" name="Flowchart: Delay 22"/>
          <p:cNvSpPr/>
          <p:nvPr/>
        </p:nvSpPr>
        <p:spPr>
          <a:xfrm rot="16200000">
            <a:off x="7056438" y="5265738"/>
            <a:ext cx="431800" cy="647700"/>
          </a:xfrm>
          <a:prstGeom prst="flowChartDelay">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sp>
        <p:nvSpPr>
          <p:cNvPr id="2068" name="TextBox 23"/>
          <p:cNvSpPr txBox="1">
            <a:spLocks noChangeArrowheads="1"/>
          </p:cNvSpPr>
          <p:nvPr/>
        </p:nvSpPr>
        <p:spPr bwMode="auto">
          <a:xfrm>
            <a:off x="4284663" y="5876925"/>
            <a:ext cx="46085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fontAlgn="auto" hangingPunct="1">
              <a:lnSpc>
                <a:spcPct val="150000"/>
              </a:lnSpc>
              <a:spcBef>
                <a:spcPts val="0"/>
              </a:spcBef>
              <a:spcAft>
                <a:spcPts val="0"/>
              </a:spcAft>
            </a:pPr>
            <a:r>
              <a:rPr lang="en-GB" altLang="en-US" sz="1400" b="1">
                <a:solidFill>
                  <a:srgbClr val="1F497D"/>
                </a:solidFill>
              </a:rPr>
              <a:t>To help fit the pieces of your study together visit: </a:t>
            </a:r>
            <a:r>
              <a:rPr lang="en-GB" altLang="en-US" sz="1400" b="1">
                <a:solidFill>
                  <a:srgbClr val="1F497D"/>
                </a:solidFill>
                <a:hlinkClick r:id="rId8"/>
              </a:rPr>
              <a:t>www.library.dmu.ac.uk/link/CLASS</a:t>
            </a:r>
            <a:r>
              <a:rPr lang="en-GB" altLang="en-US" sz="1400" b="1">
                <a:solidFill>
                  <a:srgbClr val="1F497D"/>
                </a:solidFill>
              </a:rPr>
              <a:t> </a:t>
            </a:r>
          </a:p>
        </p:txBody>
      </p:sp>
    </p:spTree>
    <p:extLst>
      <p:ext uri="{BB962C8B-B14F-4D97-AF65-F5344CB8AC3E}">
        <p14:creationId xmlns:p14="http://schemas.microsoft.com/office/powerpoint/2010/main" val="4263717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594</Words>
  <Application>Microsoft Macintosh PowerPoint</Application>
  <PresentationFormat>On-screen Show (4:3)</PresentationFormat>
  <Paragraphs>71</Paragraphs>
  <Slides>9</Slides>
  <Notes>3</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9</vt:i4>
      </vt:variant>
    </vt:vector>
  </HeadingPairs>
  <TitlesOfParts>
    <vt:vector size="16" baseType="lpstr">
      <vt:lpstr>Calibri</vt:lpstr>
      <vt:lpstr>ＭＳ Ｐゴシック</vt:lpstr>
      <vt:lpstr>Arial</vt:lpstr>
      <vt:lpstr>2_Custom Design</vt:lpstr>
      <vt:lpstr>Custom Design</vt:lpstr>
      <vt:lpstr>1_Custom Design</vt:lpstr>
      <vt:lpstr>3_Custom Design</vt:lpstr>
      <vt:lpstr>Developing critical thinking skills</vt:lpstr>
      <vt:lpstr>Becoming a Critical Thinker</vt:lpstr>
      <vt:lpstr>Generative Questions</vt:lpstr>
      <vt:lpstr>Generative Questions</vt:lpstr>
      <vt:lpstr>Three Voices</vt:lpstr>
      <vt:lpstr>Academic writing example  </vt:lpstr>
      <vt:lpstr>Academic writing example  </vt:lpstr>
      <vt:lpstr>Three Voices</vt:lpstr>
      <vt:lpstr>Centre for Learning and Study Support Enhancing academic practice, writing development and professional skills </vt:lpstr>
    </vt:vector>
  </TitlesOfParts>
  <Company>De Montfort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Imogen Scoppie</dc:creator>
  <cp:lastModifiedBy>Efpraxia Zamani</cp:lastModifiedBy>
  <cp:revision>24</cp:revision>
  <dcterms:created xsi:type="dcterms:W3CDTF">2017-02-23T14:37:27Z</dcterms:created>
  <dcterms:modified xsi:type="dcterms:W3CDTF">2017-09-21T11:31:32Z</dcterms:modified>
</cp:coreProperties>
</file>