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ndara Light" panose="020E0502030303020204" pitchFamily="34" charset="0"/>
      <p:regular r:id="rId18"/>
      <p:italic r:id="rId19"/>
    </p:embeddedFont>
    <p:embeddedFont>
      <p:font typeface="Corbel Light" panose="020B0303020204020204" pitchFamily="34" charset="0"/>
      <p:regular r:id="rId20"/>
      <p:italic r:id="rId21"/>
    </p:embeddedFont>
    <p:embeddedFont>
      <p:font typeface="Megrim" panose="02000603000000000000" pitchFamily="2" charset="0"/>
      <p:regular r:id="rId22"/>
    </p:embeddedFont>
    <p:embeddedFont>
      <p:font typeface="Orbitron" panose="02000000000000000000" pitchFamily="2" charset="0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latin typeface="Corbel Light" panose="020B0303020204020204" pitchFamily="34" charset="0"/>
              </a:rPr>
              <a:t>Number of road accidents per lakh population</a:t>
            </a:r>
          </a:p>
        </c:rich>
      </c:tx>
      <c:layout>
        <c:manualLayout>
          <c:xMode val="edge"/>
          <c:yMode val="edge"/>
          <c:x val="0.26389931980186532"/>
          <c:y val="0.16584856352342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1970-71</c:v>
                </c:pt>
                <c:pt idx="1">
                  <c:v>1980-81</c:v>
                </c:pt>
                <c:pt idx="2">
                  <c:v>1990-91</c:v>
                </c:pt>
                <c:pt idx="3">
                  <c:v>2000-01</c:v>
                </c:pt>
                <c:pt idx="4">
                  <c:v>2010-11</c:v>
                </c:pt>
                <c:pt idx="5">
                  <c:v>2014-15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3-45EE-AE5D-D00555F71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65739551"/>
        <c:axId val="1359082047"/>
        <c:axId val="1220731535"/>
      </c:bar3DChart>
      <c:catAx>
        <c:axId val="1065739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082047"/>
        <c:crosses val="autoZero"/>
        <c:auto val="1"/>
        <c:lblAlgn val="ctr"/>
        <c:lblOffset val="100"/>
        <c:noMultiLvlLbl val="0"/>
      </c:catAx>
      <c:valAx>
        <c:axId val="135908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739551"/>
        <c:crosses val="autoZero"/>
        <c:crossBetween val="between"/>
      </c:valAx>
      <c:serAx>
        <c:axId val="1220731535"/>
        <c:scaling>
          <c:orientation val="minMax"/>
        </c:scaling>
        <c:delete val="1"/>
        <c:axPos val="b"/>
        <c:majorTickMark val="out"/>
        <c:minorTickMark val="none"/>
        <c:tickLblPos val="nextTo"/>
        <c:crossAx val="1359082047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latin typeface="Corbel Light" panose="020B0303020204020204" pitchFamily="34" charset="0"/>
              </a:rPr>
              <a:t>Road accidents by age-group</a:t>
            </a:r>
          </a:p>
        </c:rich>
      </c:tx>
      <c:layout>
        <c:manualLayout>
          <c:xMode val="edge"/>
          <c:yMode val="edge"/>
          <c:x val="0.15458798760696282"/>
          <c:y val="2.6171195336718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Less than 18</c:v>
                </c:pt>
                <c:pt idx="1">
                  <c:v>18-35</c:v>
                </c:pt>
                <c:pt idx="2">
                  <c:v>35-45</c:v>
                </c:pt>
                <c:pt idx="3">
                  <c:v>45-60</c:v>
                </c:pt>
                <c:pt idx="4">
                  <c:v>60+</c:v>
                </c:pt>
                <c:pt idx="5">
                  <c:v>Unknown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10622</c:v>
                </c:pt>
                <c:pt idx="1">
                  <c:v>69851</c:v>
                </c:pt>
                <c:pt idx="2">
                  <c:v>33558</c:v>
                </c:pt>
                <c:pt idx="3">
                  <c:v>22174</c:v>
                </c:pt>
                <c:pt idx="4">
                  <c:v>8814</c:v>
                </c:pt>
                <c:pt idx="5">
                  <c:v>5766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2-41A8-AA86-77ED2B3D0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065739551"/>
        <c:axId val="1359082047"/>
      </c:barChart>
      <c:catAx>
        <c:axId val="1065739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082047"/>
        <c:crosses val="autoZero"/>
        <c:auto val="1"/>
        <c:lblAlgn val="ctr"/>
        <c:lblOffset val="100"/>
        <c:noMultiLvlLbl val="0"/>
      </c:catAx>
      <c:valAx>
        <c:axId val="13590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73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6F49-55C8-41CE-99F5-B51D9848FA5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BE57A-483B-40C0-A0DE-76E5F021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FBE2-E5D1-4718-841E-235F8049A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27956-B420-4D94-8401-A7142283A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B800-4E15-4B4F-94EB-9FFC1288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F49E-E8A5-4EF7-BECA-59D0F87B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9973-99C4-405B-BA55-C31133E7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A0D9-A49B-45E5-A326-541423C8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D39ED-D64F-4B84-8FD4-1C789548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A52A-F29E-4F49-B0EF-08A9F25D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3EC4-84FC-44D3-A6A6-8D07F274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C63E-EBDA-4A62-BD8F-95AEE76C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0FF48-F5E4-4C47-9EE7-FC59FA2B5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774EA-B152-41BE-BF72-3E6738AD4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F27D-D6BF-4F16-A56A-C6063EA3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769AC-8D86-4CC7-B43F-C17F1851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76A6-DD77-412C-A904-6F3000C7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A453-4979-4476-BDE1-FE05C5C3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DC8A-9DF0-4DEF-8E6F-0FFCBD4E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6860-92AD-4000-93FC-3B20CD45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B955-4FBA-4B81-8A70-ADB60EB9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ABC96-AE3E-4535-AC84-D63883D8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90DD-58DC-442B-9F41-CB202FC4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F7AB8-B7F2-454B-A2B0-F21F5DD9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6578-7572-41A5-98F8-B4AFA535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9F27-974E-43C2-B9CD-1BFBBFDC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A51F-EEC1-4762-9B80-584474E2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F9E1-1073-4C6B-84A8-F9D06FD7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E7BE-864A-414B-8392-0C0DED59A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DE181-9965-4419-A706-31036368E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7DB78-DD57-46E1-9A0F-68CAAE53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94F51-9BE8-474C-A14A-E0AFD0FC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8323F-6CC1-4595-AAC2-8BAAB7D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B7D4-83E4-42F0-BA4B-0CEED63F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05FDC-6717-4599-A10C-66FDCB27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51F80-6776-45A6-85DF-B69ED3456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3E42E-EE78-4D5D-9156-E81FEF40C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2BE9E-7FD6-4DD5-9031-EEB8BE11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9107D-2974-4485-9FF2-1181C0F8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4E5F9-972F-41E8-B2CD-E8C30D77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328EE-5639-4B4E-BF79-BF34F3B7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4557-4D28-4BCA-8E5F-C4543B21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D48A4-805F-4CED-A6C1-8E53C578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C71DA-C579-41F5-B520-BEAA88B4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5B36F-7046-4469-920D-D734B5E3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F7AAB-474E-4A06-802A-B6913BA1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63349-F2D1-4129-B7DA-1BC64280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A193E-1992-4A4E-9F70-31406FE2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C26B-4DFB-4AA2-B6E2-A79369D6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588A-D556-43C8-BBBF-836C374DB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1CE3C-4925-4EE2-8FA0-D438F3F10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F65C4-20E9-4072-A475-F372A3C9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C1F94-4EC3-4209-8D44-FDF748B1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E3FC1-1F74-4D15-B253-1FBC06C0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9E3-C1EB-43C0-A487-0E2BC67D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6869D-99E3-4FE2-9052-DD4A21278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5A297-7296-43ED-A133-3597E94B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EA90B-B106-40A5-8FD7-354F280D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5624-F250-4F95-A9F8-AA5A099B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98699-106F-4FD3-B9E2-ADA545FA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5B966-A64C-4E5B-91CC-97F3CE6F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C592-62B8-4D4F-B234-82D5081B6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32D6-7514-4641-8A8D-AF1CE073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DAB8-E92F-4402-91D9-9F4081E3E5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8752-7FBB-4110-A2AD-94FCF88D8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7FD9-49DD-4007-BB6C-FA2737E29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B4AD-5DC5-4E48-B1AC-D34FE3CC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6.png"/><Relationship Id="rId7" Type="http://schemas.openxmlformats.org/officeDocument/2006/relationships/hyperlink" Target="https://creativecommons.org/licenses/by-sa/3.0/" TargetMode="External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versity.org/wiki/Python_Concepts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80B20E-A508-41F4-99CB-BDFF78F07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 Light" panose="020B0303020204020204" pitchFamily="34" charset="0"/>
              </a:rPr>
              <a:t>Artificial Intelligence Enabled Ambulance</a:t>
            </a:r>
            <a:endParaRPr lang="en-US" sz="3600" b="0" dirty="0">
              <a:effectLst/>
              <a:latin typeface="Corbel Light" panose="020B03030202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3BA7C6-1212-450E-844E-3F8CE7BD1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Orbitron" panose="02000000000000000000" pitchFamily="2" charset="0"/>
              </a:rPr>
              <a:t>A.I.E.A</a:t>
            </a:r>
            <a:endParaRPr lang="en-US" dirty="0"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05515C-74A8-464B-9371-301E3196D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67" y="592428"/>
            <a:ext cx="10600742" cy="596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8067-8A82-4544-BC50-7C298FD9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egrim" panose="02000603000000000000" pitchFamily="2" charset="0"/>
              </a:rPr>
              <a:t>The Problem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9A7A-09D5-432E-BF33-0CC4348F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0764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andara Light" panose="020E0502030303020204" pitchFamily="34" charset="0"/>
              </a:rPr>
              <a:t>In 2019 alone, the country reported around </a:t>
            </a:r>
            <a:r>
              <a:rPr lang="en-US" sz="2400" b="1" dirty="0">
                <a:latin typeface="Candara Light" panose="020E0502030303020204" pitchFamily="34" charset="0"/>
              </a:rPr>
              <a:t>151 thousand fatalities due to road accidents</a:t>
            </a:r>
            <a:r>
              <a:rPr lang="en-US" sz="2400" dirty="0">
                <a:latin typeface="Candara Light" panose="020E0502030303020204" pitchFamily="34" charset="0"/>
              </a:rPr>
              <a:t>. Roughly around </a:t>
            </a:r>
            <a:r>
              <a:rPr lang="en-US" sz="2400" b="1" dirty="0">
                <a:latin typeface="Candara Light" panose="020E0502030303020204" pitchFamily="34" charset="0"/>
              </a:rPr>
              <a:t>17 accident-related deaths occur across India every hour</a:t>
            </a:r>
            <a:r>
              <a:rPr lang="en-US" sz="2400" dirty="0">
                <a:latin typeface="Candara Light" panose="020E0502030303020204" pitchFamily="34" charset="0"/>
              </a:rPr>
              <a:t>.</a:t>
            </a:r>
          </a:p>
          <a:p>
            <a:pPr fontAlgn="base"/>
            <a:r>
              <a:rPr lang="en-US" sz="2400" dirty="0">
                <a:latin typeface="Candara Light" panose="020E0502030303020204" pitchFamily="34" charset="0"/>
              </a:rPr>
              <a:t>Many of these lives could have been saved if they would have got the required medical treatment on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FB6-CF44-4E8D-9F3B-2C133867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101" y="5705342"/>
            <a:ext cx="11750899" cy="1699362"/>
          </a:xfrm>
        </p:spPr>
        <p:txBody>
          <a:bodyPr/>
          <a:lstStyle/>
          <a:p>
            <a:br>
              <a:rPr lang="en-US" sz="1600" b="0" dirty="0">
                <a:effectLst/>
              </a:rPr>
            </a:br>
            <a:br>
              <a:rPr lang="en-US" sz="1600" b="0" dirty="0">
                <a:effectLst/>
              </a:rPr>
            </a:br>
            <a:r>
              <a:rPr lang="en-US" sz="1600" dirty="0"/>
              <a:t>The problem that we plan to solve is :-</a:t>
            </a:r>
            <a:endParaRPr lang="en-US" sz="1600" b="0" dirty="0">
              <a:effectLst/>
            </a:endParaRPr>
          </a:p>
          <a:p>
            <a:r>
              <a:rPr lang="en-US" sz="1600" b="1" i="1" dirty="0"/>
              <a:t>“The increase in the fatalities ,of road accident </a:t>
            </a:r>
            <a:r>
              <a:rPr lang="en-US" sz="1600" b="1" i="1" dirty="0" err="1"/>
              <a:t>victims,caused</a:t>
            </a:r>
            <a:r>
              <a:rPr lang="en-US" sz="1600" b="1" i="1" dirty="0"/>
              <a:t> due to the delay in receiving medical treatment”</a:t>
            </a:r>
            <a:endParaRPr lang="en-US" sz="1600" b="0" dirty="0">
              <a:effectLst/>
            </a:endParaRPr>
          </a:p>
          <a:p>
            <a:br>
              <a:rPr lang="en-US" sz="1600" b="0" dirty="0">
                <a:effectLst/>
              </a:rPr>
            </a:br>
            <a:br>
              <a:rPr lang="en-US" sz="1600" b="0" dirty="0">
                <a:effectLst/>
              </a:rPr>
            </a:br>
            <a:br>
              <a:rPr lang="en-US" sz="1600" b="0" dirty="0">
                <a:effectLst/>
              </a:rPr>
            </a:br>
            <a:br>
              <a:rPr lang="en-US" sz="1600" b="0" dirty="0">
                <a:effectLst/>
              </a:rPr>
            </a:br>
            <a:r>
              <a:rPr lang="en-US" sz="1600" dirty="0"/>
              <a:t> 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42D183-9A99-49E6-95CD-7396C03F8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624129"/>
            <a:ext cx="2466975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6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68BA-AF43-475D-9546-9994E30D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egrim" panose="02000603000000000000" pitchFamily="2" charset="0"/>
              </a:rPr>
              <a:t>The Solution:-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1E2B-7D86-42FD-914F-3A8B8DB4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We’ve designed a solution which detects an accident the instant it takes place and automatically intimates the near hospital or healthcare facility.</a:t>
            </a:r>
          </a:p>
          <a:p>
            <a:endParaRPr lang="en-US" b="0" dirty="0">
              <a:effectLst/>
              <a:latin typeface="Candara Light" panose="020E0502030303020204" pitchFamily="34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Candara Light" panose="020E0502030303020204" pitchFamily="34" charset="0"/>
            </a:endParaRPr>
          </a:p>
          <a:p>
            <a:r>
              <a:rPr lang="en-US" dirty="0">
                <a:latin typeface="Candara Light" panose="020E0502030303020204" pitchFamily="34" charset="0"/>
              </a:rPr>
              <a:t>This way, by reducing the response time can eliminate any unnecessary time wastage and ensure the victim gets access to healthcare as quickly as possible.</a:t>
            </a:r>
            <a:endParaRPr lang="en-US" b="0" dirty="0">
              <a:effectLst/>
              <a:latin typeface="Candara Light" panose="020E050203030302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Candara Light" panose="020E0502030303020204" pitchFamily="34" charset="0"/>
              </a:rPr>
            </a:br>
            <a:endParaRPr lang="en-US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4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0E5F-0F81-4F45-B374-FDFAA0AD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egrim" panose="02000603000000000000" pitchFamily="2" charset="0"/>
              </a:rPr>
              <a:t>Working Of The Prototype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FE39-8A69-4FD0-81B4-F207A61E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2544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Candara Light" panose="020E0502030303020204" pitchFamily="34" charset="0"/>
              </a:rPr>
              <a:t>Real time footage is broken down into frames every ‘x’ seconds using OpenCV Module in Python.</a:t>
            </a:r>
          </a:p>
          <a:p>
            <a:pPr fontAlgn="base"/>
            <a:r>
              <a:rPr lang="en-US" dirty="0">
                <a:latin typeface="Candara Light" panose="020E0502030303020204" pitchFamily="34" charset="0"/>
              </a:rPr>
              <a:t>Image is sent to IBM Watson Cloud using </a:t>
            </a:r>
            <a:r>
              <a:rPr lang="en-US" dirty="0" err="1">
                <a:latin typeface="Candara Light" panose="020E0502030303020204" pitchFamily="34" charset="0"/>
              </a:rPr>
              <a:t>ibm-watson</a:t>
            </a:r>
            <a:r>
              <a:rPr lang="en-US" dirty="0">
                <a:latin typeface="Candara Light" panose="020E0502030303020204" pitchFamily="34" charset="0"/>
              </a:rPr>
              <a:t> API and is classified into Accident or Non-Accident.</a:t>
            </a:r>
          </a:p>
          <a:p>
            <a:pPr fontAlgn="base"/>
            <a:r>
              <a:rPr lang="en-US" dirty="0">
                <a:latin typeface="Candara Light" panose="020E0502030303020204" pitchFamily="34" charset="0"/>
              </a:rPr>
              <a:t>Estimated Time of Arrival (from accident) of every Hospital is</a:t>
            </a:r>
          </a:p>
          <a:p>
            <a:pPr marL="0" indent="0" fontAlgn="base">
              <a:buNone/>
            </a:pPr>
            <a:r>
              <a:rPr lang="en-US" dirty="0">
                <a:latin typeface="Candara Light" panose="020E0502030303020204" pitchFamily="34" charset="0"/>
              </a:rPr>
              <a:t>acquired and compared to get closest</a:t>
            </a:r>
          </a:p>
          <a:p>
            <a:pPr marL="0" indent="0" fontAlgn="base">
              <a:buNone/>
            </a:pPr>
            <a:r>
              <a:rPr lang="en-US" dirty="0">
                <a:latin typeface="Candara Light" panose="020E0502030303020204" pitchFamily="34" charset="0"/>
              </a:rPr>
              <a:t>hospital using TomTom API.</a:t>
            </a:r>
          </a:p>
          <a:p>
            <a:pPr fontAlgn="base"/>
            <a:endParaRPr lang="en-US" dirty="0">
              <a:latin typeface="Candara Light" panose="020E0502030303020204" pitchFamily="34" charset="0"/>
            </a:endParaRPr>
          </a:p>
          <a:p>
            <a:pPr marL="0" indent="0" fontAlgn="base">
              <a:buNone/>
            </a:pPr>
            <a:endParaRPr lang="en-US" dirty="0">
              <a:latin typeface="Candara Light" panose="020E0502030303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740B7C-C355-4BB1-B14E-A1B0AD07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755" y="4088518"/>
            <a:ext cx="4504376" cy="22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29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2DC0-2387-4322-B2AD-336B78A4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egrim" panose="02000603000000000000" pitchFamily="2" charset="0"/>
              </a:rPr>
              <a:t>Working Of The Prototype:-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AABE-AED9-43F1-8A1B-043378D7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2431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Candara Light" panose="020E0502030303020204" pitchFamily="34" charset="0"/>
              </a:rPr>
              <a:t>Once we know the closest hospital we will send a mail/</a:t>
            </a:r>
            <a:r>
              <a:rPr lang="en-US" dirty="0" err="1">
                <a:latin typeface="Candara Light" panose="020E0502030303020204" pitchFamily="34" charset="0"/>
              </a:rPr>
              <a:t>whatsapp</a:t>
            </a:r>
            <a:r>
              <a:rPr lang="en-US" dirty="0">
                <a:latin typeface="Candara Light" panose="020E0502030303020204" pitchFamily="34" charset="0"/>
              </a:rPr>
              <a:t> message to the respective hospital.</a:t>
            </a:r>
            <a:endParaRPr lang="en-US" b="0" dirty="0">
              <a:effectLst/>
              <a:latin typeface="Candara Light" panose="020E0502030303020204" pitchFamily="34" charset="0"/>
            </a:endParaRPr>
          </a:p>
          <a:p>
            <a:r>
              <a:rPr lang="en-US" dirty="0">
                <a:latin typeface="Candara Light" panose="020E0502030303020204" pitchFamily="34" charset="0"/>
              </a:rPr>
              <a:t>The mail/message will contain a google maps link which helps them to send an ambulance quickly to the accident site.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CBF391D-B138-414E-8DB5-CAA181175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86" y="4062993"/>
            <a:ext cx="3671428" cy="2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9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0965-C09B-4074-9323-CFC2CF42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egrim" panose="02000603000000000000" pitchFamily="2" charset="0"/>
              </a:rPr>
              <a:t>Components of the code:-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33D55F-B8E5-46C3-87A6-E753FE9A5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931" y="3081701"/>
            <a:ext cx="1199614" cy="11996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3DDAF15-08F1-4AA7-9981-7A26AD7FE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088" y="3471773"/>
            <a:ext cx="2000250" cy="2000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48BBC6C-0621-4511-B988-4DC98689E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34" y="2375616"/>
            <a:ext cx="896134" cy="8961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1C9F5-FCF1-4DE0-A18A-7DE5ECBDA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66257" y="3270944"/>
            <a:ext cx="2201079" cy="2201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Moderately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50D53-A6CC-4D1F-AEC3-59DACB0CB30B}"/>
              </a:ext>
            </a:extLst>
          </p:cNvPr>
          <p:cNvSpPr txBox="1"/>
          <p:nvPr/>
        </p:nvSpPr>
        <p:spPr>
          <a:xfrm>
            <a:off x="7848196" y="6982844"/>
            <a:ext cx="167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en.wikiversity.org/wiki/Python_Concept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0427F0EC-07C4-4A69-B6B6-055ED71E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1" y="3864512"/>
            <a:ext cx="1313980" cy="1253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Moderately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3147C313-7983-497E-B172-A4B38E34B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20" y="1975690"/>
            <a:ext cx="1472083" cy="981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Moderately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A0C471BB-2714-4A47-BEC5-605F927DF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53" y="1412418"/>
            <a:ext cx="1472082" cy="14720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Moderately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Transfer">
            <a:extLst>
              <a:ext uri="{FF2B5EF4-FFF2-40B4-BE49-F238E27FC236}">
                <a16:creationId xmlns:a16="http://schemas.microsoft.com/office/drawing/2014/main" id="{64011C42-C376-447A-8600-A0C8B915D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5713" y="3935658"/>
            <a:ext cx="914400" cy="914400"/>
          </a:xfrm>
          <a:prstGeom prst="rect">
            <a:avLst/>
          </a:prstGeom>
        </p:spPr>
      </p:pic>
      <p:pic>
        <p:nvPicPr>
          <p:cNvPr id="10" name="Graphic 9" descr="Arrow Clockwise curve">
            <a:extLst>
              <a:ext uri="{FF2B5EF4-FFF2-40B4-BE49-F238E27FC236}">
                <a16:creationId xmlns:a16="http://schemas.microsoft.com/office/drawing/2014/main" id="{5E6F5A87-2740-4435-9E90-822DE6974B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852554">
            <a:off x="2269528" y="2924121"/>
            <a:ext cx="914400" cy="914400"/>
          </a:xfrm>
          <a:prstGeom prst="rect">
            <a:avLst/>
          </a:prstGeom>
        </p:spPr>
      </p:pic>
      <p:pic>
        <p:nvPicPr>
          <p:cNvPr id="16" name="Graphic 15" descr="Arrow Counterclockwise curve">
            <a:extLst>
              <a:ext uri="{FF2B5EF4-FFF2-40B4-BE49-F238E27FC236}">
                <a16:creationId xmlns:a16="http://schemas.microsoft.com/office/drawing/2014/main" id="{79AF9181-4C8F-4445-8960-3F106C0187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339637">
            <a:off x="5085503" y="2924122"/>
            <a:ext cx="914400" cy="914400"/>
          </a:xfrm>
          <a:prstGeom prst="rect">
            <a:avLst/>
          </a:prstGeom>
        </p:spPr>
      </p:pic>
      <p:pic>
        <p:nvPicPr>
          <p:cNvPr id="26" name="Graphic 25" descr="Arrow Counterclockwise curve">
            <a:extLst>
              <a:ext uri="{FF2B5EF4-FFF2-40B4-BE49-F238E27FC236}">
                <a16:creationId xmlns:a16="http://schemas.microsoft.com/office/drawing/2014/main" id="{6350DBF8-E6D5-4AE2-A49B-3BD930CDE5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4727415">
            <a:off x="5808348" y="2664509"/>
            <a:ext cx="914400" cy="1720563"/>
          </a:xfrm>
          <a:prstGeom prst="rect">
            <a:avLst/>
          </a:prstGeom>
        </p:spPr>
      </p:pic>
      <p:pic>
        <p:nvPicPr>
          <p:cNvPr id="27" name="Graphic 26" descr="Arrow Clockwise curve">
            <a:extLst>
              <a:ext uri="{FF2B5EF4-FFF2-40B4-BE49-F238E27FC236}">
                <a16:creationId xmlns:a16="http://schemas.microsoft.com/office/drawing/2014/main" id="{F4D58581-6946-4CD1-A5F0-9787E1C3BC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170538">
            <a:off x="7887700" y="2491358"/>
            <a:ext cx="914400" cy="914400"/>
          </a:xfrm>
          <a:prstGeom prst="rect">
            <a:avLst/>
          </a:prstGeom>
        </p:spPr>
      </p:pic>
      <p:pic>
        <p:nvPicPr>
          <p:cNvPr id="20" name="Graphic 19" descr="Arrow Straight">
            <a:extLst>
              <a:ext uri="{FF2B5EF4-FFF2-40B4-BE49-F238E27FC236}">
                <a16:creationId xmlns:a16="http://schemas.microsoft.com/office/drawing/2014/main" id="{84DE90C3-1C3E-43CE-8641-5798311D29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2286438" y="4080135"/>
            <a:ext cx="914400" cy="914400"/>
          </a:xfrm>
          <a:prstGeom prst="rect">
            <a:avLst/>
          </a:prstGeom>
        </p:spPr>
      </p:pic>
      <p:pic>
        <p:nvPicPr>
          <p:cNvPr id="30" name="Graphic 29" descr="Arrow Clockwise curve">
            <a:extLst>
              <a:ext uri="{FF2B5EF4-FFF2-40B4-BE49-F238E27FC236}">
                <a16:creationId xmlns:a16="http://schemas.microsoft.com/office/drawing/2014/main" id="{97E3FE3F-6BF4-4325-AF27-2F28E0FD29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8708861">
            <a:off x="3024895" y="2393990"/>
            <a:ext cx="914400" cy="11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9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FA4B-21DB-43FA-9D4F-97DF4A65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grim" panose="02000603000000000000" pitchFamily="2" charset="0"/>
              </a:rPr>
              <a:t>Making India Better:-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EE87-ACCA-486B-9527-4DD97273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039" cy="3853958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>
                <a:latin typeface="Candara Light" panose="020E0502030303020204" pitchFamily="34" charset="0"/>
              </a:rPr>
              <a:t>Helps in increasing the GDP of India by helping in decreasing the deaths caused due to road accident. </a:t>
            </a:r>
          </a:p>
          <a:p>
            <a:pPr fontAlgn="base"/>
            <a:r>
              <a:rPr lang="en-US" sz="2200" dirty="0">
                <a:latin typeface="Candara Light" panose="020E0502030303020204" pitchFamily="34" charset="0"/>
              </a:rPr>
              <a:t>Increases the survival rate of people who met with a car accident.</a:t>
            </a:r>
          </a:p>
          <a:p>
            <a:pPr fontAlgn="base"/>
            <a:r>
              <a:rPr lang="en-US" sz="2200" dirty="0">
                <a:latin typeface="Candara Light" panose="020E0502030303020204" pitchFamily="34" charset="0"/>
              </a:rPr>
              <a:t>It decreases the amount of time the patient has to wait before the ambulance reaches him/her and increases the amount of time the doctor has, to treat.</a:t>
            </a:r>
          </a:p>
          <a:p>
            <a:pPr fontAlgn="base"/>
            <a:r>
              <a:rPr lang="en-US" sz="2200" dirty="0">
                <a:latin typeface="Candara Light" panose="020E0502030303020204" pitchFamily="34" charset="0"/>
              </a:rPr>
              <a:t>These few extra minutes could make a  difference between life and death!!</a:t>
            </a:r>
          </a:p>
          <a:p>
            <a:endParaRPr lang="en-US" dirty="0">
              <a:latin typeface="Candara Light" panose="020E0502030303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9B814B-18E3-4D33-865A-DD6D8F6FA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204156"/>
              </p:ext>
            </p:extLst>
          </p:nvPr>
        </p:nvGraphicFramePr>
        <p:xfrm>
          <a:off x="7228114" y="3622522"/>
          <a:ext cx="4818743" cy="35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740DE7-6068-498B-8453-E091AC787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745282"/>
              </p:ext>
            </p:extLst>
          </p:nvPr>
        </p:nvGraphicFramePr>
        <p:xfrm>
          <a:off x="8447314" y="575987"/>
          <a:ext cx="3280229" cy="2911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83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El"/>
        </p:bldSub>
      </p:bldGraphic>
      <p:bldGraphic spid="7" grpId="0">
        <p:bldSub>
          <a:bldChart bld="seriesEl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7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372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Orbitron</vt:lpstr>
      <vt:lpstr>Candara Light</vt:lpstr>
      <vt:lpstr>Megrim</vt:lpstr>
      <vt:lpstr>Corbel Light</vt:lpstr>
      <vt:lpstr>Calibri Light</vt:lpstr>
      <vt:lpstr>Arial</vt:lpstr>
      <vt:lpstr>Calibri</vt:lpstr>
      <vt:lpstr>Office Theme</vt:lpstr>
      <vt:lpstr>A.I.E.A</vt:lpstr>
      <vt:lpstr>PowerPoint Presentation</vt:lpstr>
      <vt:lpstr>The Problem :-</vt:lpstr>
      <vt:lpstr>The Solution:-</vt:lpstr>
      <vt:lpstr>Working Of The Prototype :-</vt:lpstr>
      <vt:lpstr>Working Of The Prototype:-</vt:lpstr>
      <vt:lpstr>Components of the code:-</vt:lpstr>
      <vt:lpstr>Making India Better:-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A.I.E.A</dc:title>
  <dc:creator>Narayan S</dc:creator>
  <cp:lastModifiedBy>Narayan S</cp:lastModifiedBy>
  <cp:revision>16</cp:revision>
  <dcterms:created xsi:type="dcterms:W3CDTF">2020-07-05T17:41:20Z</dcterms:created>
  <dcterms:modified xsi:type="dcterms:W3CDTF">2020-07-06T18:31:44Z</dcterms:modified>
</cp:coreProperties>
</file>