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  <p:sldMasterId id="2147483674" r:id="rId2"/>
  </p:sldMasterIdLst>
  <p:notesMasterIdLst>
    <p:notesMasterId r:id="rId57"/>
  </p:notesMasterIdLst>
  <p:sldIdLst>
    <p:sldId id="256" r:id="rId3"/>
    <p:sldId id="257" r:id="rId4"/>
    <p:sldId id="258" r:id="rId5"/>
    <p:sldId id="259" r:id="rId6"/>
    <p:sldId id="260" r:id="rId7"/>
    <p:sldId id="296" r:id="rId8"/>
    <p:sldId id="297" r:id="rId9"/>
    <p:sldId id="345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17" r:id="rId19"/>
    <p:sldId id="306" r:id="rId20"/>
    <p:sldId id="307" r:id="rId21"/>
    <p:sldId id="309" r:id="rId22"/>
    <p:sldId id="346" r:id="rId23"/>
    <p:sldId id="310" r:id="rId24"/>
    <p:sldId id="311" r:id="rId25"/>
    <p:sldId id="312" r:id="rId26"/>
    <p:sldId id="313" r:id="rId27"/>
    <p:sldId id="319" r:id="rId28"/>
    <p:sldId id="314" r:id="rId29"/>
    <p:sldId id="315" r:id="rId30"/>
    <p:sldId id="316" r:id="rId31"/>
    <p:sldId id="327" r:id="rId32"/>
    <p:sldId id="329" r:id="rId33"/>
    <p:sldId id="331" r:id="rId34"/>
    <p:sldId id="337" r:id="rId35"/>
    <p:sldId id="339" r:id="rId36"/>
    <p:sldId id="340" r:id="rId37"/>
    <p:sldId id="338" r:id="rId38"/>
    <p:sldId id="341" r:id="rId39"/>
    <p:sldId id="342" r:id="rId40"/>
    <p:sldId id="330" r:id="rId41"/>
    <p:sldId id="343" r:id="rId42"/>
    <p:sldId id="344" r:id="rId43"/>
    <p:sldId id="336" r:id="rId44"/>
    <p:sldId id="347" r:id="rId45"/>
    <p:sldId id="328" r:id="rId46"/>
    <p:sldId id="349" r:id="rId47"/>
    <p:sldId id="350" r:id="rId48"/>
    <p:sldId id="295" r:id="rId49"/>
    <p:sldId id="321" r:id="rId50"/>
    <p:sldId id="322" r:id="rId51"/>
    <p:sldId id="323" r:id="rId52"/>
    <p:sldId id="324" r:id="rId53"/>
    <p:sldId id="325" r:id="rId54"/>
    <p:sldId id="326" r:id="rId55"/>
    <p:sldId id="294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B0BFB31-5BA1-F9DF-FBF4-CC517333D0DA}" name="Murat ERTAN" initials="ME" userId="S::muratertan298@aof.anadolu.edu.tr::54ba601a-5bf5-49cd-8f4d-d84b58d68d5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6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52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DAE20D-7512-401D-87DA-5FEAA643ADA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0FD914E-DA6C-43D4-97E8-93BF055A8515}">
      <dgm:prSet/>
      <dgm:spPr/>
      <dgm:t>
        <a:bodyPr/>
        <a:lstStyle/>
        <a:p>
          <a:r>
            <a:rPr lang="en-GB" b="1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Purpose</a:t>
          </a:r>
        </a:p>
        <a:p>
          <a:r>
            <a:rPr lang="en-GB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offer engineering solutions to decrease facial burning risk when cooking with oil in the PSA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5F92896-7B5B-4C44-8DD8-45AFA594CECA}" type="parTrans" cxnId="{AC43DC62-27CF-41DF-A4F8-95510F86DC79}">
      <dgm:prSet/>
      <dgm:spPr/>
      <dgm:t>
        <a:bodyPr/>
        <a:lstStyle/>
        <a:p>
          <a:endParaRPr lang="en-US"/>
        </a:p>
      </dgm:t>
    </dgm:pt>
    <dgm:pt modelId="{6A83DDF2-997E-4477-B566-10A7208C8F10}" type="sibTrans" cxnId="{AC43DC62-27CF-41DF-A4F8-95510F86DC79}">
      <dgm:prSet/>
      <dgm:spPr/>
      <dgm:t>
        <a:bodyPr/>
        <a:lstStyle/>
        <a:p>
          <a:endParaRPr lang="en-US"/>
        </a:p>
      </dgm:t>
    </dgm:pt>
    <dgm:pt modelId="{8D13CF31-F095-4AAF-8237-08972242EF33}">
      <dgm:prSet/>
      <dgm:spPr/>
      <dgm:t>
        <a:bodyPr/>
        <a:lstStyle/>
        <a:p>
          <a:r>
            <a:rPr lang="en-GB" b="1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Impact</a:t>
          </a:r>
        </a:p>
        <a:p>
          <a:r>
            <a:rPr lang="en-GB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offer confidence for the cook in the PSA against facial burning risks regarding reliability, cost and usability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FB86DD0-F76F-444E-8E34-D5D285778B3C}" type="parTrans" cxnId="{747A99AC-DA97-4474-A231-BE4E933F3A1B}">
      <dgm:prSet/>
      <dgm:spPr/>
      <dgm:t>
        <a:bodyPr/>
        <a:lstStyle/>
        <a:p>
          <a:endParaRPr lang="en-US"/>
        </a:p>
      </dgm:t>
    </dgm:pt>
    <dgm:pt modelId="{83A6B44A-9EAE-42F6-863D-057415DFFE7D}" type="sibTrans" cxnId="{747A99AC-DA97-4474-A231-BE4E933F3A1B}">
      <dgm:prSet/>
      <dgm:spPr/>
      <dgm:t>
        <a:bodyPr/>
        <a:lstStyle/>
        <a:p>
          <a:endParaRPr lang="en-US"/>
        </a:p>
      </dgm:t>
    </dgm:pt>
    <dgm:pt modelId="{2F4C2885-E70C-45ED-8F09-91C09C1B26E4}">
      <dgm:prSet/>
      <dgm:spPr/>
      <dgm:t>
        <a:bodyPr/>
        <a:lstStyle/>
        <a:p>
          <a:r>
            <a:rPr lang="en-GB" b="1" baseline="0" dirty="0"/>
            <a:t>Significance</a:t>
          </a:r>
        </a:p>
        <a:p>
          <a:r>
            <a:rPr lang="en-GB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provide an example for other kitchens and restaurants 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2A8B4F-0BDC-4533-9AF8-D29ED7013733}" type="parTrans" cxnId="{5B2B9040-CD0E-4E51-9092-528A3FBC893B}">
      <dgm:prSet/>
      <dgm:spPr/>
      <dgm:t>
        <a:bodyPr/>
        <a:lstStyle/>
        <a:p>
          <a:endParaRPr lang="en-US"/>
        </a:p>
      </dgm:t>
    </dgm:pt>
    <dgm:pt modelId="{78BC887D-68F8-4851-BFFA-12803DDDD834}" type="sibTrans" cxnId="{5B2B9040-CD0E-4E51-9092-528A3FBC893B}">
      <dgm:prSet/>
      <dgm:spPr/>
      <dgm:t>
        <a:bodyPr/>
        <a:lstStyle/>
        <a:p>
          <a:endParaRPr lang="en-US"/>
        </a:p>
      </dgm:t>
    </dgm:pt>
    <dgm:pt modelId="{07E8B289-CF62-4EE6-9B8D-7757BC7D0A90}" type="pres">
      <dgm:prSet presAssocID="{F1DAE20D-7512-401D-87DA-5FEAA643ADA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4FD9D7B-ACFB-40A4-85E1-830E13829D35}" type="pres">
      <dgm:prSet presAssocID="{20FD914E-DA6C-43D4-97E8-93BF055A8515}" presName="hierRoot1" presStyleCnt="0"/>
      <dgm:spPr/>
    </dgm:pt>
    <dgm:pt modelId="{01B75764-46FD-4492-8381-9E59210FE59E}" type="pres">
      <dgm:prSet presAssocID="{20FD914E-DA6C-43D4-97E8-93BF055A8515}" presName="composite" presStyleCnt="0"/>
      <dgm:spPr/>
    </dgm:pt>
    <dgm:pt modelId="{8375E359-75B7-41E4-BA3C-0AB45C9FEC22}" type="pres">
      <dgm:prSet presAssocID="{20FD914E-DA6C-43D4-97E8-93BF055A8515}" presName="background" presStyleLbl="node0" presStyleIdx="0" presStyleCnt="3"/>
      <dgm:spPr/>
    </dgm:pt>
    <dgm:pt modelId="{3CE23D5F-14C5-4F0E-8FBD-3E896929682E}" type="pres">
      <dgm:prSet presAssocID="{20FD914E-DA6C-43D4-97E8-93BF055A8515}" presName="text" presStyleLbl="fgAcc0" presStyleIdx="0" presStyleCnt="3">
        <dgm:presLayoutVars>
          <dgm:chPref val="3"/>
        </dgm:presLayoutVars>
      </dgm:prSet>
      <dgm:spPr/>
    </dgm:pt>
    <dgm:pt modelId="{AE7CDF42-4E7F-4EA5-9B96-9DE6429CC23C}" type="pres">
      <dgm:prSet presAssocID="{20FD914E-DA6C-43D4-97E8-93BF055A8515}" presName="hierChild2" presStyleCnt="0"/>
      <dgm:spPr/>
    </dgm:pt>
    <dgm:pt modelId="{0869452F-0B27-41E1-9F41-FF0D727A7F34}" type="pres">
      <dgm:prSet presAssocID="{8D13CF31-F095-4AAF-8237-08972242EF33}" presName="hierRoot1" presStyleCnt="0"/>
      <dgm:spPr/>
    </dgm:pt>
    <dgm:pt modelId="{F7395C4A-168C-4987-B122-F1BCBD0D35E5}" type="pres">
      <dgm:prSet presAssocID="{8D13CF31-F095-4AAF-8237-08972242EF33}" presName="composite" presStyleCnt="0"/>
      <dgm:spPr/>
    </dgm:pt>
    <dgm:pt modelId="{D11CA814-CBB7-4564-B57E-B803BE34F909}" type="pres">
      <dgm:prSet presAssocID="{8D13CF31-F095-4AAF-8237-08972242EF33}" presName="background" presStyleLbl="node0" presStyleIdx="1" presStyleCnt="3"/>
      <dgm:spPr/>
    </dgm:pt>
    <dgm:pt modelId="{080A1879-1A04-4016-96FE-35636897A9B5}" type="pres">
      <dgm:prSet presAssocID="{8D13CF31-F095-4AAF-8237-08972242EF33}" presName="text" presStyleLbl="fgAcc0" presStyleIdx="1" presStyleCnt="3">
        <dgm:presLayoutVars>
          <dgm:chPref val="3"/>
        </dgm:presLayoutVars>
      </dgm:prSet>
      <dgm:spPr/>
    </dgm:pt>
    <dgm:pt modelId="{6EEE5BE8-C56A-4E7D-8047-0A089003D409}" type="pres">
      <dgm:prSet presAssocID="{8D13CF31-F095-4AAF-8237-08972242EF33}" presName="hierChild2" presStyleCnt="0"/>
      <dgm:spPr/>
    </dgm:pt>
    <dgm:pt modelId="{70CC75BD-560E-4565-8552-0A1E39BFD024}" type="pres">
      <dgm:prSet presAssocID="{2F4C2885-E70C-45ED-8F09-91C09C1B26E4}" presName="hierRoot1" presStyleCnt="0"/>
      <dgm:spPr/>
    </dgm:pt>
    <dgm:pt modelId="{2D4E42FD-A376-4F15-9DDE-B4F06E98ACC8}" type="pres">
      <dgm:prSet presAssocID="{2F4C2885-E70C-45ED-8F09-91C09C1B26E4}" presName="composite" presStyleCnt="0"/>
      <dgm:spPr/>
    </dgm:pt>
    <dgm:pt modelId="{DE0E5F02-AE5A-435C-991E-17E472D8D3EB}" type="pres">
      <dgm:prSet presAssocID="{2F4C2885-E70C-45ED-8F09-91C09C1B26E4}" presName="background" presStyleLbl="node0" presStyleIdx="2" presStyleCnt="3"/>
      <dgm:spPr/>
    </dgm:pt>
    <dgm:pt modelId="{A40BC7DE-DC29-4241-868F-4D4DD3CEC656}" type="pres">
      <dgm:prSet presAssocID="{2F4C2885-E70C-45ED-8F09-91C09C1B26E4}" presName="text" presStyleLbl="fgAcc0" presStyleIdx="2" presStyleCnt="3">
        <dgm:presLayoutVars>
          <dgm:chPref val="3"/>
        </dgm:presLayoutVars>
      </dgm:prSet>
      <dgm:spPr/>
    </dgm:pt>
    <dgm:pt modelId="{0F500469-7068-4FEB-B6D9-5BE8B230008E}" type="pres">
      <dgm:prSet presAssocID="{2F4C2885-E70C-45ED-8F09-91C09C1B26E4}" presName="hierChild2" presStyleCnt="0"/>
      <dgm:spPr/>
    </dgm:pt>
  </dgm:ptLst>
  <dgm:cxnLst>
    <dgm:cxn modelId="{5B2B9040-CD0E-4E51-9092-528A3FBC893B}" srcId="{F1DAE20D-7512-401D-87DA-5FEAA643ADA1}" destId="{2F4C2885-E70C-45ED-8F09-91C09C1B26E4}" srcOrd="2" destOrd="0" parTransId="{B52A8B4F-0BDC-4533-9AF8-D29ED7013733}" sibTransId="{78BC887D-68F8-4851-BFFA-12803DDDD834}"/>
    <dgm:cxn modelId="{02C9A25D-B602-4A79-B868-FE649BC4BC83}" type="presOf" srcId="{8D13CF31-F095-4AAF-8237-08972242EF33}" destId="{080A1879-1A04-4016-96FE-35636897A9B5}" srcOrd="0" destOrd="0" presId="urn:microsoft.com/office/officeart/2005/8/layout/hierarchy1"/>
    <dgm:cxn modelId="{AC43DC62-27CF-41DF-A4F8-95510F86DC79}" srcId="{F1DAE20D-7512-401D-87DA-5FEAA643ADA1}" destId="{20FD914E-DA6C-43D4-97E8-93BF055A8515}" srcOrd="0" destOrd="0" parTransId="{25F92896-7B5B-4C44-8DD8-45AFA594CECA}" sibTransId="{6A83DDF2-997E-4477-B566-10A7208C8F10}"/>
    <dgm:cxn modelId="{504AAB6C-D0F6-4F33-BDF8-69878077FCE5}" type="presOf" srcId="{20FD914E-DA6C-43D4-97E8-93BF055A8515}" destId="{3CE23D5F-14C5-4F0E-8FBD-3E896929682E}" srcOrd="0" destOrd="0" presId="urn:microsoft.com/office/officeart/2005/8/layout/hierarchy1"/>
    <dgm:cxn modelId="{7280D99F-BA34-4A7E-A14B-3E7AB731BC54}" type="presOf" srcId="{F1DAE20D-7512-401D-87DA-5FEAA643ADA1}" destId="{07E8B289-CF62-4EE6-9B8D-7757BC7D0A90}" srcOrd="0" destOrd="0" presId="urn:microsoft.com/office/officeart/2005/8/layout/hierarchy1"/>
    <dgm:cxn modelId="{747A99AC-DA97-4474-A231-BE4E933F3A1B}" srcId="{F1DAE20D-7512-401D-87DA-5FEAA643ADA1}" destId="{8D13CF31-F095-4AAF-8237-08972242EF33}" srcOrd="1" destOrd="0" parTransId="{BFB86DD0-F76F-444E-8E34-D5D285778B3C}" sibTransId="{83A6B44A-9EAE-42F6-863D-057415DFFE7D}"/>
    <dgm:cxn modelId="{9C97CDDE-B5FF-4A34-A9A1-7AF049C433E4}" type="presOf" srcId="{2F4C2885-E70C-45ED-8F09-91C09C1B26E4}" destId="{A40BC7DE-DC29-4241-868F-4D4DD3CEC656}" srcOrd="0" destOrd="0" presId="urn:microsoft.com/office/officeart/2005/8/layout/hierarchy1"/>
    <dgm:cxn modelId="{614A3634-DC33-44D3-9AA7-5CA39A3CA8CC}" type="presParOf" srcId="{07E8B289-CF62-4EE6-9B8D-7757BC7D0A90}" destId="{64FD9D7B-ACFB-40A4-85E1-830E13829D35}" srcOrd="0" destOrd="0" presId="urn:microsoft.com/office/officeart/2005/8/layout/hierarchy1"/>
    <dgm:cxn modelId="{7B25ADC1-3218-4002-9F75-3E57E01DC512}" type="presParOf" srcId="{64FD9D7B-ACFB-40A4-85E1-830E13829D35}" destId="{01B75764-46FD-4492-8381-9E59210FE59E}" srcOrd="0" destOrd="0" presId="urn:microsoft.com/office/officeart/2005/8/layout/hierarchy1"/>
    <dgm:cxn modelId="{8FB59547-30B6-453E-823A-E601E37848DA}" type="presParOf" srcId="{01B75764-46FD-4492-8381-9E59210FE59E}" destId="{8375E359-75B7-41E4-BA3C-0AB45C9FEC22}" srcOrd="0" destOrd="0" presId="urn:microsoft.com/office/officeart/2005/8/layout/hierarchy1"/>
    <dgm:cxn modelId="{2B484139-05DA-494A-97E9-E85E87B0B741}" type="presParOf" srcId="{01B75764-46FD-4492-8381-9E59210FE59E}" destId="{3CE23D5F-14C5-4F0E-8FBD-3E896929682E}" srcOrd="1" destOrd="0" presId="urn:microsoft.com/office/officeart/2005/8/layout/hierarchy1"/>
    <dgm:cxn modelId="{A37276D2-3097-4D72-B70C-50813A721005}" type="presParOf" srcId="{64FD9D7B-ACFB-40A4-85E1-830E13829D35}" destId="{AE7CDF42-4E7F-4EA5-9B96-9DE6429CC23C}" srcOrd="1" destOrd="0" presId="urn:microsoft.com/office/officeart/2005/8/layout/hierarchy1"/>
    <dgm:cxn modelId="{39B86D6D-A423-4F2B-847C-82D2920A80A8}" type="presParOf" srcId="{07E8B289-CF62-4EE6-9B8D-7757BC7D0A90}" destId="{0869452F-0B27-41E1-9F41-FF0D727A7F34}" srcOrd="1" destOrd="0" presId="urn:microsoft.com/office/officeart/2005/8/layout/hierarchy1"/>
    <dgm:cxn modelId="{57904A15-A832-4063-9D93-4BBF5091BF3F}" type="presParOf" srcId="{0869452F-0B27-41E1-9F41-FF0D727A7F34}" destId="{F7395C4A-168C-4987-B122-F1BCBD0D35E5}" srcOrd="0" destOrd="0" presId="urn:microsoft.com/office/officeart/2005/8/layout/hierarchy1"/>
    <dgm:cxn modelId="{0DDF8B81-3085-4C76-AB61-87774280F464}" type="presParOf" srcId="{F7395C4A-168C-4987-B122-F1BCBD0D35E5}" destId="{D11CA814-CBB7-4564-B57E-B803BE34F909}" srcOrd="0" destOrd="0" presId="urn:microsoft.com/office/officeart/2005/8/layout/hierarchy1"/>
    <dgm:cxn modelId="{8D6726DD-2B3F-4AA9-BA9A-BF5E94785481}" type="presParOf" srcId="{F7395C4A-168C-4987-B122-F1BCBD0D35E5}" destId="{080A1879-1A04-4016-96FE-35636897A9B5}" srcOrd="1" destOrd="0" presId="urn:microsoft.com/office/officeart/2005/8/layout/hierarchy1"/>
    <dgm:cxn modelId="{746EB3AD-57C5-44A0-B6E9-D5E285C53277}" type="presParOf" srcId="{0869452F-0B27-41E1-9F41-FF0D727A7F34}" destId="{6EEE5BE8-C56A-4E7D-8047-0A089003D409}" srcOrd="1" destOrd="0" presId="urn:microsoft.com/office/officeart/2005/8/layout/hierarchy1"/>
    <dgm:cxn modelId="{C7383EF7-1118-4304-ACE8-7FC7A9F52F75}" type="presParOf" srcId="{07E8B289-CF62-4EE6-9B8D-7757BC7D0A90}" destId="{70CC75BD-560E-4565-8552-0A1E39BFD024}" srcOrd="2" destOrd="0" presId="urn:microsoft.com/office/officeart/2005/8/layout/hierarchy1"/>
    <dgm:cxn modelId="{4D539418-A16F-478C-843D-359F6E60FFEA}" type="presParOf" srcId="{70CC75BD-560E-4565-8552-0A1E39BFD024}" destId="{2D4E42FD-A376-4F15-9DDE-B4F06E98ACC8}" srcOrd="0" destOrd="0" presId="urn:microsoft.com/office/officeart/2005/8/layout/hierarchy1"/>
    <dgm:cxn modelId="{48684BD2-4D69-42CE-8889-A26321A82461}" type="presParOf" srcId="{2D4E42FD-A376-4F15-9DDE-B4F06E98ACC8}" destId="{DE0E5F02-AE5A-435C-991E-17E472D8D3EB}" srcOrd="0" destOrd="0" presId="urn:microsoft.com/office/officeart/2005/8/layout/hierarchy1"/>
    <dgm:cxn modelId="{186BF513-00C6-4630-8B15-5FFF80E8CAF9}" type="presParOf" srcId="{2D4E42FD-A376-4F15-9DDE-B4F06E98ACC8}" destId="{A40BC7DE-DC29-4241-868F-4D4DD3CEC656}" srcOrd="1" destOrd="0" presId="urn:microsoft.com/office/officeart/2005/8/layout/hierarchy1"/>
    <dgm:cxn modelId="{50E23FFA-A509-4B03-8C0B-39558D331DC5}" type="presParOf" srcId="{70CC75BD-560E-4565-8552-0A1E39BFD024}" destId="{0F500469-7068-4FEB-B6D9-5BE8B230008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75E359-75B7-41E4-BA3C-0AB45C9FEC22}">
      <dsp:nvSpPr>
        <dsp:cNvPr id="0" name=""/>
        <dsp:cNvSpPr/>
      </dsp:nvSpPr>
      <dsp:spPr>
        <a:xfrm>
          <a:off x="0" y="422151"/>
          <a:ext cx="2887860" cy="18337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E23D5F-14C5-4F0E-8FBD-3E896929682E}">
      <dsp:nvSpPr>
        <dsp:cNvPr id="0" name=""/>
        <dsp:cNvSpPr/>
      </dsp:nvSpPr>
      <dsp:spPr>
        <a:xfrm>
          <a:off x="320873" y="726981"/>
          <a:ext cx="2887860" cy="18337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Purpose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offer engineering solutions to decrease facial burning risk when cooking with oil in the PSA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4583" y="780691"/>
        <a:ext cx="2780440" cy="1726371"/>
      </dsp:txXfrm>
    </dsp:sp>
    <dsp:sp modelId="{D11CA814-CBB7-4564-B57E-B803BE34F909}">
      <dsp:nvSpPr>
        <dsp:cNvPr id="0" name=""/>
        <dsp:cNvSpPr/>
      </dsp:nvSpPr>
      <dsp:spPr>
        <a:xfrm>
          <a:off x="3529607" y="422151"/>
          <a:ext cx="2887860" cy="18337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0A1879-1A04-4016-96FE-35636897A9B5}">
      <dsp:nvSpPr>
        <dsp:cNvPr id="0" name=""/>
        <dsp:cNvSpPr/>
      </dsp:nvSpPr>
      <dsp:spPr>
        <a:xfrm>
          <a:off x="3850481" y="726981"/>
          <a:ext cx="2887860" cy="18337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Impact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offer confidence for the cook in the PSA against facial burning risks regarding reliability, cost and usability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04191" y="780691"/>
        <a:ext cx="2780440" cy="1726371"/>
      </dsp:txXfrm>
    </dsp:sp>
    <dsp:sp modelId="{DE0E5F02-AE5A-435C-991E-17E472D8D3EB}">
      <dsp:nvSpPr>
        <dsp:cNvPr id="0" name=""/>
        <dsp:cNvSpPr/>
      </dsp:nvSpPr>
      <dsp:spPr>
        <a:xfrm>
          <a:off x="7059215" y="422151"/>
          <a:ext cx="2887860" cy="18337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0BC7DE-DC29-4241-868F-4D4DD3CEC656}">
      <dsp:nvSpPr>
        <dsp:cNvPr id="0" name=""/>
        <dsp:cNvSpPr/>
      </dsp:nvSpPr>
      <dsp:spPr>
        <a:xfrm>
          <a:off x="7380089" y="726981"/>
          <a:ext cx="2887860" cy="18337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baseline="0" dirty="0"/>
            <a:t>Significance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provide an example for other kitchens and restaurants 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433799" y="780691"/>
        <a:ext cx="2780440" cy="17263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F076B-BC5D-4619-B441-F79B6E253EBA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C0D8E-9743-4D24-B5DE-3A423F5A8C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234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C0D8E-9743-4D24-B5DE-3A423F5A8C4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165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Testting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C0D8E-9743-4D24-B5DE-3A423F5A8C4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514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5/8/2023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892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93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59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22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48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19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0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25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57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5710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025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903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075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7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5/8/2023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55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5/8/2023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904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5/8/2023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4249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5/8/2023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652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423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0444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49152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5/8/2023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15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26" r:id="rId5"/>
    <p:sldLayoutId id="2147483727" r:id="rId6"/>
    <p:sldLayoutId id="2147483732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9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67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img.mweb.com.tw/thumb/179/500x500/Products/Protective-Barrier-System/psu-c3210.jpg" TargetMode="External"/><Relationship Id="rId2" Type="http://schemas.openxmlformats.org/officeDocument/2006/relationships/hyperlink" Target="https://www.acplasticsinc.com/products/0000-125-48x-96-tuffak-lf-u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pubmed.ncbi.nlm.nih.gov/25492403/" TargetMode="External"/><Relationship Id="rId2" Type="http://schemas.openxmlformats.org/officeDocument/2006/relationships/hyperlink" Target="https://www.amazon.com/PELONIS-PFB50A2ABB-V-Full-Force-Circulation-Conditioner/dp/B087C2LJ25/ref=sr_1_7?crid=BX3GPBM8C73G&amp;keywords=fan&amp;qid=1679155419&amp;sprefix=vantuz%2Caps%2C1320&amp;sr=8-7&amp;th=1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pubrica.com/academy/research/the-importance-of-literature-review-in-scientific-research-writing/" TargetMode="External"/><Relationship Id="rId2" Type="http://schemas.openxmlformats.org/officeDocument/2006/relationships/hyperlink" Target="https://www.sciencelearn.org.nz/resources/8-the-role-of-observation-in-scienc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rporatefinanceinstitute.com/resources/economics/market-research/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062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8D57F2-E9C3-496E-3E2F-CEA41F183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>
            <a:normAutofit fontScale="90000"/>
          </a:bodyPr>
          <a:lstStyle/>
          <a:p>
            <a:r>
              <a:rPr lang="en-GB" sz="4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Proposal to offer Technical Solutions to Prevent Cooking Oil Splashes Posing a Burning Risk for the Cook's Face in a Private Residence Kitchen, Ankara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A1985-1EFC-322F-8E1F-298B18FD94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/>
          <a:p>
            <a:pPr>
              <a:lnSpc>
                <a:spcPct val="91000"/>
              </a:lnSpc>
            </a:pPr>
            <a:r>
              <a:rPr lang="en-GB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Murat Ertan</a:t>
            </a:r>
          </a:p>
          <a:p>
            <a:pPr>
              <a:lnSpc>
                <a:spcPct val="91000"/>
              </a:lnSpc>
            </a:pPr>
            <a:r>
              <a:rPr lang="en-GB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22003067</a:t>
            </a:r>
          </a:p>
          <a:p>
            <a:pPr>
              <a:lnSpc>
                <a:spcPct val="91000"/>
              </a:lnSpc>
            </a:pPr>
            <a:r>
              <a:rPr lang="en-GB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ENG401 Section: 003</a:t>
            </a:r>
          </a:p>
        </p:txBody>
      </p:sp>
    </p:spTree>
    <p:extLst>
      <p:ext uri="{BB962C8B-B14F-4D97-AF65-F5344CB8AC3E}">
        <p14:creationId xmlns:p14="http://schemas.microsoft.com/office/powerpoint/2010/main" val="629910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48E3-C1D0-D901-3087-2C9B8DB7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B) Problem definition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15FFD0-1781-255D-E1E4-C0C925D21B45}"/>
              </a:ext>
            </a:extLst>
          </p:cNvPr>
          <p:cNvSpPr/>
          <p:nvPr/>
        </p:nvSpPr>
        <p:spPr>
          <a:xfrm>
            <a:off x="-1" y="2270970"/>
            <a:ext cx="4228052" cy="488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Problem’s Physics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1D996B-DBF5-E96D-CCB9-D564B036DB25}"/>
              </a:ext>
            </a:extLst>
          </p:cNvPr>
          <p:cNvSpPr txBox="1"/>
          <p:nvPr/>
        </p:nvSpPr>
        <p:spPr>
          <a:xfrm>
            <a:off x="953411" y="3011721"/>
            <a:ext cx="5981350" cy="2740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Quick 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evaporation makes water expand [9] and turn to gas, moving oil molecules upward 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Oil splashes, creating high-temperature projectiles in the PSA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oil splashes can go in any direction, posing a burning risk [7]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57B8E1-4331-F5F0-7FA5-520004DA87E7}"/>
              </a:ext>
            </a:extLst>
          </p:cNvPr>
          <p:cNvSpPr txBox="1"/>
          <p:nvPr/>
        </p:nvSpPr>
        <p:spPr>
          <a:xfrm>
            <a:off x="7678859" y="5835769"/>
            <a:ext cx="346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Fig. 4: Oil Splash</a:t>
            </a:r>
          </a:p>
        </p:txBody>
      </p:sp>
      <p:pic>
        <p:nvPicPr>
          <p:cNvPr id="3" name="Picture 2" descr="Cooking oil splash — Stock Photo, Image">
            <a:extLst>
              <a:ext uri="{FF2B5EF4-FFF2-40B4-BE49-F238E27FC236}">
                <a16:creationId xmlns:a16="http://schemas.microsoft.com/office/drawing/2014/main" id="{C19C94EC-2079-254B-7103-283FA34CE1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" t="4634" r="124" b="9520"/>
          <a:stretch/>
        </p:blipFill>
        <p:spPr bwMode="auto">
          <a:xfrm>
            <a:off x="6941470" y="2726206"/>
            <a:ext cx="4497384" cy="310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330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48E3-C1D0-D901-3087-2C9B8DB7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B) Problem definition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15FFD0-1781-255D-E1E4-C0C925D21B45}"/>
              </a:ext>
            </a:extLst>
          </p:cNvPr>
          <p:cNvSpPr/>
          <p:nvPr/>
        </p:nvSpPr>
        <p:spPr>
          <a:xfrm>
            <a:off x="-1" y="2270970"/>
            <a:ext cx="4228052" cy="488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Symptom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1D996B-DBF5-E96D-CCB9-D564B036DB25}"/>
              </a:ext>
            </a:extLst>
          </p:cNvPr>
          <p:cNvSpPr txBox="1"/>
          <p:nvPr/>
        </p:nvSpPr>
        <p:spPr>
          <a:xfrm>
            <a:off x="673916" y="3435292"/>
            <a:ext cx="5981350" cy="1294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So, in the PSA, H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igh-temperature projectiles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[1]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can harm the cook’s face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the surrounding people if any were present</a:t>
            </a:r>
            <a:endParaRPr lang="en-GB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57B8E1-4331-F5F0-7FA5-520004DA87E7}"/>
              </a:ext>
            </a:extLst>
          </p:cNvPr>
          <p:cNvSpPr txBox="1"/>
          <p:nvPr/>
        </p:nvSpPr>
        <p:spPr>
          <a:xfrm>
            <a:off x="7007231" y="5722473"/>
            <a:ext cx="412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Fig. 5: Oil splashes being covered [11]</a:t>
            </a:r>
          </a:p>
        </p:txBody>
      </p:sp>
      <p:pic>
        <p:nvPicPr>
          <p:cNvPr id="2052" name="Picture 4" descr="zoomed image">
            <a:extLst>
              <a:ext uri="{FF2B5EF4-FFF2-40B4-BE49-F238E27FC236}">
                <a16:creationId xmlns:a16="http://schemas.microsoft.com/office/drawing/2014/main" id="{8391F2A7-17BA-975B-56CF-0373D56C3A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7"/>
          <a:stretch/>
        </p:blipFill>
        <p:spPr bwMode="auto">
          <a:xfrm>
            <a:off x="6655266" y="2515159"/>
            <a:ext cx="4832060" cy="30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561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AE48E3-C1D0-D901-3087-2C9B8DB70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GB" sz="6100"/>
              <a:t>B) Problem definition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15FFD0-1781-255D-E1E4-C0C925D21B45}"/>
              </a:ext>
            </a:extLst>
          </p:cNvPr>
          <p:cNvSpPr/>
          <p:nvPr/>
        </p:nvSpPr>
        <p:spPr>
          <a:xfrm>
            <a:off x="0" y="2264989"/>
            <a:ext cx="4085858" cy="4719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7824">
              <a:spcAft>
                <a:spcPts val="600"/>
              </a:spcAft>
            </a:pPr>
            <a:r>
              <a:rPr lang="en-GB" sz="3200" kern="1200" dirty="0">
                <a:solidFill>
                  <a:schemeClr val="lt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Problem Bottlenecks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1D996B-DBF5-E96D-CCB9-D564B036DB25}"/>
              </a:ext>
            </a:extLst>
          </p:cNvPr>
          <p:cNvSpPr txBox="1"/>
          <p:nvPr/>
        </p:nvSpPr>
        <p:spPr>
          <a:xfrm>
            <a:off x="3204381" y="3008333"/>
            <a:ext cx="5780190" cy="2648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lnSpc>
                <a:spcPct val="150000"/>
              </a:lnSpc>
              <a:spcAft>
                <a:spcPts val="768"/>
              </a:spcAft>
            </a:pPr>
            <a:r>
              <a:rPr lang="en-GB" sz="1728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PSA’s Oil Splashes</a:t>
            </a:r>
            <a:endParaRPr lang="en-GB" sz="1728" kern="12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 marL="329184" indent="-329184" defTabSz="877824">
              <a:lnSpc>
                <a:spcPct val="150000"/>
              </a:lnSpc>
              <a:buFont typeface="+mj-lt"/>
              <a:buAutoNum type="arabicPeriod"/>
            </a:pPr>
            <a:r>
              <a:rPr lang="en-GB" sz="1728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Due to water in the cooking oil (while cooking)</a:t>
            </a:r>
            <a:endParaRPr lang="en-GB" sz="1728" kern="12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 marL="329184" indent="-329184" defTabSz="877824">
              <a:lnSpc>
                <a:spcPct val="150000"/>
              </a:lnSpc>
              <a:buFont typeface="+mj-lt"/>
              <a:buAutoNum type="arabicPeriod"/>
            </a:pPr>
            <a:r>
              <a:rPr lang="en-GB" sz="1728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Bursting upward</a:t>
            </a:r>
            <a:endParaRPr lang="en-GB" sz="1728" kern="12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 marL="329184" indent="-329184" defTabSz="877824">
              <a:lnSpc>
                <a:spcPct val="150000"/>
              </a:lnSpc>
              <a:buFont typeface="+mj-lt"/>
              <a:buAutoNum type="arabicPeriod"/>
            </a:pPr>
            <a:r>
              <a:rPr lang="en-GB" sz="1728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Hitting the cook’s face</a:t>
            </a:r>
            <a:endParaRPr lang="en-GB" sz="1728" kern="12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 marL="329184" indent="-329184" defTabSz="877824">
              <a:lnSpc>
                <a:spcPct val="150000"/>
              </a:lnSpc>
              <a:spcAft>
                <a:spcPts val="768"/>
              </a:spcAft>
              <a:buFont typeface="+mj-lt"/>
              <a:buAutoNum type="arabicPeriod"/>
            </a:pPr>
            <a:r>
              <a:rPr lang="en-GB" sz="1728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Having a high temperature</a:t>
            </a:r>
            <a:endParaRPr lang="en-GB" sz="1728" kern="12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GB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001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2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AE48E3-C1D0-D901-3087-2C9B8DB70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GB" sz="6100"/>
              <a:t>B) Problem </a:t>
            </a:r>
            <a:r>
              <a:rPr lang="en-GB" sz="6100" err="1"/>
              <a:t>defınıtıon</a:t>
            </a:r>
            <a:endParaRPr lang="en-GB" sz="61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15FFD0-1781-255D-E1E4-C0C925D21B45}"/>
              </a:ext>
            </a:extLst>
          </p:cNvPr>
          <p:cNvSpPr/>
          <p:nvPr/>
        </p:nvSpPr>
        <p:spPr>
          <a:xfrm>
            <a:off x="-1524" y="2225207"/>
            <a:ext cx="3632998" cy="4309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3504">
              <a:spcAft>
                <a:spcPts val="600"/>
              </a:spcAft>
            </a:pPr>
            <a:r>
              <a:rPr lang="en-GB" sz="3200" kern="1200" dirty="0">
                <a:solidFill>
                  <a:schemeClr val="lt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Problem Scope</a:t>
            </a:r>
            <a:endParaRPr lang="en-GB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1D996B-DBF5-E96D-CCB9-D564B036DB25}"/>
              </a:ext>
            </a:extLst>
          </p:cNvPr>
          <p:cNvSpPr txBox="1"/>
          <p:nvPr/>
        </p:nvSpPr>
        <p:spPr>
          <a:xfrm>
            <a:off x="960120" y="3001422"/>
            <a:ext cx="9844729" cy="340631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26314" indent="-226314" defTabSz="603504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GB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Who: </a:t>
            </a:r>
            <a:r>
              <a:rPr lang="en-GB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Cook in PSA</a:t>
            </a:r>
            <a:endParaRPr lang="en-GB" kern="12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 marL="226314" indent="-226314" defTabSz="603504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GB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Where: </a:t>
            </a:r>
            <a:r>
              <a:rPr lang="en-GB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Kitchen in PSA</a:t>
            </a:r>
            <a:endParaRPr lang="en-GB" kern="12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 marL="226314" indent="-226314" defTabSz="603504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GB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What: </a:t>
            </a:r>
            <a:r>
              <a:rPr lang="en-GB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Cooking oil splashes pose a burning risk to the cook’s face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6314" indent="-226314" defTabSz="603504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GB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How: </a:t>
            </a:r>
            <a:r>
              <a:rPr lang="en-GB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Oil splashes generate most [2] of the thermal burning [3] cases in kitchens </a:t>
            </a:r>
          </a:p>
          <a:p>
            <a:pPr marL="226314" indent="-226314" defTabSz="603504">
              <a:lnSpc>
                <a:spcPct val="150000"/>
              </a:lnSpc>
              <a:buFont typeface="Symbol" panose="05050102010706020507" pitchFamily="18" charset="2"/>
              <a:buChar char="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6314" indent="-226314" defTabSz="603504">
              <a:lnSpc>
                <a:spcPct val="150000"/>
              </a:lnSpc>
              <a:buFont typeface="Symbol" panose="05050102010706020507" pitchFamily="18" charset="2"/>
              <a:buChar char=""/>
            </a:pPr>
            <a:endParaRPr lang="en-GB" kern="12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 marL="226314" indent="-226314" defTabSz="603504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GB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Why: </a:t>
            </a:r>
            <a:r>
              <a:rPr lang="en-GB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Frying food at high temperatures with oil causes the water in the food to expand and make oil splash</a:t>
            </a:r>
            <a:endParaRPr lang="en-GB" kern="12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 marL="226314" indent="-226314" defTabSz="603504">
              <a:lnSpc>
                <a:spcPct val="150000"/>
              </a:lnSpc>
              <a:spcAft>
                <a:spcPts val="528"/>
              </a:spcAft>
              <a:buFont typeface="Symbol" panose="05050102010706020507" pitchFamily="18" charset="2"/>
              <a:buChar char=""/>
            </a:pPr>
            <a:r>
              <a:rPr lang="en-GB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When: </a:t>
            </a:r>
            <a:r>
              <a:rPr lang="en-GB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While cooking with hot oil in direct contact</a:t>
            </a:r>
            <a:endParaRPr lang="en-GB" kern="12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GB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972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48E3-C1D0-D901-3087-2C9B8DB7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C) Proposed Solutions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15FFD0-1781-255D-E1E4-C0C925D21B45}"/>
              </a:ext>
            </a:extLst>
          </p:cNvPr>
          <p:cNvSpPr/>
          <p:nvPr/>
        </p:nvSpPr>
        <p:spPr>
          <a:xfrm>
            <a:off x="-1" y="2270970"/>
            <a:ext cx="4228052" cy="488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Proposed Solutions</a:t>
            </a:r>
            <a:endParaRPr lang="en-GB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1D996B-DBF5-E96D-CCB9-D564B036DB25}"/>
              </a:ext>
            </a:extLst>
          </p:cNvPr>
          <p:cNvSpPr txBox="1"/>
          <p:nvPr/>
        </p:nvSpPr>
        <p:spPr>
          <a:xfrm>
            <a:off x="3103801" y="3011721"/>
            <a:ext cx="5981350" cy="3464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Three technical solutions named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Protective Transparent U-Shaped Case (PTC)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Redirecting the Oil Splashes with Air (ROSA) 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 Liquid Glucose to Absorb Water in the Oil (ALGO)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 proposed to address oil splashes posing a burning risk to the cook’s face in the PSA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GB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347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48E3-C1D0-D901-3087-2C9B8DB7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C) Proposed </a:t>
            </a:r>
            <a:r>
              <a:rPr lang="en-GB" dirty="0" err="1"/>
              <a:t>Solutıons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15FFD0-1781-255D-E1E4-C0C925D21B45}"/>
              </a:ext>
            </a:extLst>
          </p:cNvPr>
          <p:cNvSpPr/>
          <p:nvPr/>
        </p:nvSpPr>
        <p:spPr>
          <a:xfrm>
            <a:off x="-1" y="2270970"/>
            <a:ext cx="4228052" cy="488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PTC</a:t>
            </a:r>
            <a:endParaRPr lang="en-GB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1D996B-DBF5-E96D-CCB9-D564B036DB25}"/>
              </a:ext>
            </a:extLst>
          </p:cNvPr>
          <p:cNvSpPr txBox="1"/>
          <p:nvPr/>
        </p:nvSpPr>
        <p:spPr>
          <a:xfrm>
            <a:off x="960120" y="3011721"/>
            <a:ext cx="5981350" cy="190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U-shaped case will cover the pan 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</a:rPr>
              <a:t>Case is made from 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fire and heat-durable polycarbonate [12] sheeting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Polycarbonate sheets are transparent</a:t>
            </a:r>
            <a:endParaRPr lang="en-GB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6AB4868-31B2-D57D-737A-146A15C0B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951" y="2515159"/>
            <a:ext cx="3417956" cy="3258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A6E0AA-BDA5-2D7C-EB76-4F7370353A7A}"/>
              </a:ext>
            </a:extLst>
          </p:cNvPr>
          <p:cNvSpPr txBox="1"/>
          <p:nvPr/>
        </p:nvSpPr>
        <p:spPr>
          <a:xfrm>
            <a:off x="7939341" y="5734429"/>
            <a:ext cx="346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Fig. 6: Protective Case [13]</a:t>
            </a:r>
          </a:p>
        </p:txBody>
      </p:sp>
    </p:spTree>
    <p:extLst>
      <p:ext uri="{BB962C8B-B14F-4D97-AF65-F5344CB8AC3E}">
        <p14:creationId xmlns:p14="http://schemas.microsoft.com/office/powerpoint/2010/main" val="2616369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48E3-C1D0-D901-3087-2C9B8DB7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C) Proposed </a:t>
            </a:r>
            <a:r>
              <a:rPr lang="en-GB" dirty="0" err="1"/>
              <a:t>Solutıons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15FFD0-1781-255D-E1E4-C0C925D21B45}"/>
              </a:ext>
            </a:extLst>
          </p:cNvPr>
          <p:cNvSpPr/>
          <p:nvPr/>
        </p:nvSpPr>
        <p:spPr>
          <a:xfrm>
            <a:off x="-1" y="2270970"/>
            <a:ext cx="4228052" cy="488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PTC</a:t>
            </a:r>
            <a:endParaRPr lang="en-GB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1D996B-DBF5-E96D-CCB9-D564B036DB25}"/>
              </a:ext>
            </a:extLst>
          </p:cNvPr>
          <p:cNvSpPr txBox="1"/>
          <p:nvPr/>
        </p:nvSpPr>
        <p:spPr>
          <a:xfrm>
            <a:off x="960120" y="3011721"/>
            <a:ext cx="5981350" cy="315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cook’s stove top is 0.3 x 0.5 m. Considering the pan’s diameter of 0.3 meters, PTC must have a size of 0.3 x 0.3 width and length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 total, 0.3 m2 polycarbonate is needed to construct PTC [12]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For assembling the sheets, a mechanical engineer will be hired</a:t>
            </a:r>
            <a:endParaRPr lang="en-GB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1812D5-EE63-C6BB-F7DE-38E160315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859" y="2493630"/>
            <a:ext cx="3417956" cy="3258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6B92F1-F831-2A0E-758F-6714A178D1AA}"/>
              </a:ext>
            </a:extLst>
          </p:cNvPr>
          <p:cNvSpPr txBox="1"/>
          <p:nvPr/>
        </p:nvSpPr>
        <p:spPr>
          <a:xfrm>
            <a:off x="7939341" y="5734429"/>
            <a:ext cx="346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Fig. 6: Protective Case</a:t>
            </a:r>
          </a:p>
        </p:txBody>
      </p:sp>
    </p:spTree>
    <p:extLst>
      <p:ext uri="{BB962C8B-B14F-4D97-AF65-F5344CB8AC3E}">
        <p14:creationId xmlns:p14="http://schemas.microsoft.com/office/powerpoint/2010/main" val="636418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48E3-C1D0-D901-3087-2C9B8DB7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C) Proposed Solutions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15FFD0-1781-255D-E1E4-C0C925D21B45}"/>
              </a:ext>
            </a:extLst>
          </p:cNvPr>
          <p:cNvSpPr/>
          <p:nvPr/>
        </p:nvSpPr>
        <p:spPr>
          <a:xfrm>
            <a:off x="0" y="2261937"/>
            <a:ext cx="4228052" cy="4974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PTC</a:t>
            </a:r>
            <a:endParaRPr lang="en-GB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1D996B-DBF5-E96D-CCB9-D564B036DB25}"/>
              </a:ext>
            </a:extLst>
          </p:cNvPr>
          <p:cNvSpPr txBox="1"/>
          <p:nvPr/>
        </p:nvSpPr>
        <p:spPr>
          <a:xfrm>
            <a:off x="960120" y="3011721"/>
            <a:ext cx="5981350" cy="2843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Polycarbonate sheets are transparent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case will be in a U shape with a size of 0.3 x 0.3 width and length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cook can interreact with the food from the front of the stove top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</a:rPr>
              <a:t>Sheets will be connected by the hired mechanical engineer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0796FE-C53C-F106-67D4-30730E738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078" y="2515159"/>
            <a:ext cx="3417956" cy="3258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12C323-2B49-99A2-B95B-BF5C17A348B3}"/>
              </a:ext>
            </a:extLst>
          </p:cNvPr>
          <p:cNvSpPr txBox="1"/>
          <p:nvPr/>
        </p:nvSpPr>
        <p:spPr>
          <a:xfrm>
            <a:off x="7939341" y="5734429"/>
            <a:ext cx="346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Fig. 6: Protective Case</a:t>
            </a:r>
          </a:p>
        </p:txBody>
      </p:sp>
    </p:spTree>
    <p:extLst>
      <p:ext uri="{BB962C8B-B14F-4D97-AF65-F5344CB8AC3E}">
        <p14:creationId xmlns:p14="http://schemas.microsoft.com/office/powerpoint/2010/main" val="1405044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48E3-C1D0-D901-3087-2C9B8DB7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C) Proposed </a:t>
            </a:r>
            <a:r>
              <a:rPr lang="en-GB" dirty="0" err="1"/>
              <a:t>Solutıons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15FFD0-1781-255D-E1E4-C0C925D21B45}"/>
              </a:ext>
            </a:extLst>
          </p:cNvPr>
          <p:cNvSpPr/>
          <p:nvPr/>
        </p:nvSpPr>
        <p:spPr>
          <a:xfrm>
            <a:off x="-1" y="2270970"/>
            <a:ext cx="4228052" cy="488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ROSA</a:t>
            </a:r>
            <a:endParaRPr lang="en-GB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1D996B-DBF5-E96D-CCB9-D564B036DB25}"/>
              </a:ext>
            </a:extLst>
          </p:cNvPr>
          <p:cNvSpPr txBox="1"/>
          <p:nvPr/>
        </p:nvSpPr>
        <p:spPr>
          <a:xfrm>
            <a:off x="673916" y="3011721"/>
            <a:ext cx="5981350" cy="3161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solution aims to redirect oil splashes while cooling the hot oil splashes down by convection [14] and airflow [15] [16]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socket in the stove top wall will be used for powering the 0.055 kw fan [17]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fan, according to the cook’s preference, can be placed within the 30 cm between the wall and stove top 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57B8E1-4331-F5F0-7FA5-520004DA87E7}"/>
              </a:ext>
            </a:extLst>
          </p:cNvPr>
          <p:cNvSpPr txBox="1"/>
          <p:nvPr/>
        </p:nvSpPr>
        <p:spPr>
          <a:xfrm>
            <a:off x="7678859" y="5835769"/>
            <a:ext cx="346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Fig. 7: Air fan [17]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15CED2C-B974-F0D5-3E1B-E0967080D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392" y="2515159"/>
            <a:ext cx="2946108" cy="335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84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48E3-C1D0-D901-3087-2C9B8DB7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C) Proposed Solutions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15FFD0-1781-255D-E1E4-C0C925D21B45}"/>
              </a:ext>
            </a:extLst>
          </p:cNvPr>
          <p:cNvSpPr/>
          <p:nvPr/>
        </p:nvSpPr>
        <p:spPr>
          <a:xfrm>
            <a:off x="-1" y="2270970"/>
            <a:ext cx="4228052" cy="488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ROSA</a:t>
            </a:r>
            <a:endParaRPr lang="en-GB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1D996B-DBF5-E96D-CCB9-D564B036DB25}"/>
              </a:ext>
            </a:extLst>
          </p:cNvPr>
          <p:cNvSpPr txBox="1"/>
          <p:nvPr/>
        </p:nvSpPr>
        <p:spPr>
          <a:xfrm>
            <a:off x="673916" y="3011721"/>
            <a:ext cx="5981350" cy="3674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electric-powered plastic fan will be moved against the wall covering the heating zone by the cook when frying food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fan will be placed on the counter, which is parallel to the stovetop 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fan is </a:t>
            </a:r>
            <a:r>
              <a:rPr lang="pl-PL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14.224 D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cm</a:t>
            </a:r>
            <a:r>
              <a:rPr lang="pl-PL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 52.324 W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cm</a:t>
            </a:r>
            <a:r>
              <a:rPr lang="pl-PL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 54.102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 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cm [17]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fan will blow air perpendicular to the stovetop without any level difference from the stovetop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4E11550-A626-FD7A-56A5-B21022982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840" y="2515159"/>
            <a:ext cx="2852290" cy="3251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03FE4E-38A7-62CD-4DD7-643C00B09CF7}"/>
              </a:ext>
            </a:extLst>
          </p:cNvPr>
          <p:cNvSpPr txBox="1"/>
          <p:nvPr/>
        </p:nvSpPr>
        <p:spPr>
          <a:xfrm>
            <a:off x="7678859" y="5835769"/>
            <a:ext cx="346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Fig. 7: Air fan</a:t>
            </a:r>
          </a:p>
        </p:txBody>
      </p:sp>
    </p:spTree>
    <p:extLst>
      <p:ext uri="{BB962C8B-B14F-4D97-AF65-F5344CB8AC3E}">
        <p14:creationId xmlns:p14="http://schemas.microsoft.com/office/powerpoint/2010/main" val="4025710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E762D8-B363-FAE2-5B1D-1A1218A62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57" y="643467"/>
            <a:ext cx="4106830" cy="5571066"/>
          </a:xfrm>
        </p:spPr>
        <p:txBody>
          <a:bodyPr>
            <a:normAutofit/>
          </a:bodyPr>
          <a:lstStyle/>
          <a:p>
            <a:r>
              <a:rPr lang="en-GB" sz="5600" dirty="0"/>
              <a:t>contents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F57B701-C24A-0CF8-F882-A6B9BA19A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336" y="643467"/>
            <a:ext cx="5926496" cy="5571066"/>
          </a:xfrm>
        </p:spPr>
        <p:txBody>
          <a:bodyPr anchor="ctr">
            <a:normAutofit/>
          </a:bodyPr>
          <a:lstStyle/>
          <a:p>
            <a:pPr marL="514350" indent="-514350">
              <a:buAutoNum type="alphaUcParenR"/>
            </a:pPr>
            <a:r>
              <a:rPr lang="en-GB" dirty="0"/>
              <a:t>Introduction</a:t>
            </a:r>
          </a:p>
          <a:p>
            <a:pPr marL="514350" indent="-514350">
              <a:buAutoNum type="alphaUcParenR"/>
            </a:pPr>
            <a:r>
              <a:rPr lang="en-GB" dirty="0"/>
              <a:t>Problem Definition</a:t>
            </a:r>
          </a:p>
          <a:p>
            <a:pPr marL="514350" indent="-514350">
              <a:buAutoNum type="alphaUcParenR"/>
            </a:pPr>
            <a:r>
              <a:rPr lang="en-GB" dirty="0"/>
              <a:t>Proposed Solutions</a:t>
            </a:r>
          </a:p>
          <a:p>
            <a:pPr marL="514350" indent="-514350">
              <a:buAutoNum type="alphaUcParenR"/>
            </a:pPr>
            <a:r>
              <a:rPr lang="en-GB" dirty="0"/>
              <a:t>Criteria for Assessing Solutions</a:t>
            </a:r>
          </a:p>
          <a:p>
            <a:pPr marL="514350" indent="-514350">
              <a:buAutoNum type="alphaUcParenR"/>
            </a:pPr>
            <a:r>
              <a:rPr lang="en-GB" dirty="0"/>
              <a:t>Research Methodology</a:t>
            </a:r>
          </a:p>
          <a:p>
            <a:pPr marL="514350" indent="-514350">
              <a:buAutoNum type="alphaUcParenR"/>
            </a:pPr>
            <a:r>
              <a:rPr lang="en-GB" dirty="0"/>
              <a:t>Results and Analysis</a:t>
            </a:r>
          </a:p>
          <a:p>
            <a:pPr marL="514350" indent="-514350">
              <a:buAutoNum type="alphaUcParenR"/>
            </a:pPr>
            <a:r>
              <a:rPr lang="en-GB" dirty="0"/>
              <a:t>Conclusion and Recommendations</a:t>
            </a:r>
          </a:p>
          <a:p>
            <a:pPr marL="514350" indent="-514350">
              <a:buAutoNum type="alphaUcParenR"/>
            </a:pPr>
            <a:r>
              <a:rPr lang="en-GB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235435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48E3-C1D0-D901-3087-2C9B8DB7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C) Proposed </a:t>
            </a:r>
            <a:r>
              <a:rPr lang="en-GB" dirty="0" err="1"/>
              <a:t>Solutıons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15FFD0-1781-255D-E1E4-C0C925D21B45}"/>
              </a:ext>
            </a:extLst>
          </p:cNvPr>
          <p:cNvSpPr/>
          <p:nvPr/>
        </p:nvSpPr>
        <p:spPr>
          <a:xfrm>
            <a:off x="-1" y="2270970"/>
            <a:ext cx="4228052" cy="488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</a:t>
            </a:r>
            <a:endParaRPr lang="en-GB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1D996B-DBF5-E96D-CCB9-D564B036DB25}"/>
              </a:ext>
            </a:extLst>
          </p:cNvPr>
          <p:cNvSpPr txBox="1"/>
          <p:nvPr/>
        </p:nvSpPr>
        <p:spPr>
          <a:xfrm>
            <a:off x="960120" y="3011721"/>
            <a:ext cx="5981350" cy="190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Adding glucose solution to oil will prevent oil splashes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glucose powder has been used for frying [18]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Adding glucose solution 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would create a layer under the oil and on the pan’s surface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A3D5F4-0E78-1ADF-ED44-6BC553B0E11E}"/>
              </a:ext>
            </a:extLst>
          </p:cNvPr>
          <p:cNvSpPr txBox="1"/>
          <p:nvPr/>
        </p:nvSpPr>
        <p:spPr>
          <a:xfrm>
            <a:off x="8226982" y="5886138"/>
            <a:ext cx="346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Fig. 8: Glucose Syrup [19]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9A8169C-02C0-399D-973A-5766AD92A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657" y="2759349"/>
            <a:ext cx="3112313" cy="312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67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48E3-C1D0-D901-3087-2C9B8DB7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C) Proposed </a:t>
            </a:r>
            <a:r>
              <a:rPr lang="en-GB" dirty="0" err="1"/>
              <a:t>Solutıons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15FFD0-1781-255D-E1E4-C0C925D21B45}"/>
              </a:ext>
            </a:extLst>
          </p:cNvPr>
          <p:cNvSpPr/>
          <p:nvPr/>
        </p:nvSpPr>
        <p:spPr>
          <a:xfrm>
            <a:off x="-1" y="2270970"/>
            <a:ext cx="4228052" cy="488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</a:t>
            </a:r>
            <a:endParaRPr lang="en-GB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1D996B-DBF5-E96D-CCB9-D564B036DB25}"/>
              </a:ext>
            </a:extLst>
          </p:cNvPr>
          <p:cNvSpPr txBox="1"/>
          <p:nvPr/>
        </p:nvSpPr>
        <p:spPr>
          <a:xfrm>
            <a:off x="960120" y="3011721"/>
            <a:ext cx="5981350" cy="2740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cook will mix glucose solution with preferred frying oil at 1:1 volume [20]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cook, if necessary, can add more glucose to the frying process 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an average case, 100 ml oil with 100 ml glucose will be used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A3D5F4-0E78-1ADF-ED44-6BC553B0E11E}"/>
              </a:ext>
            </a:extLst>
          </p:cNvPr>
          <p:cNvSpPr txBox="1"/>
          <p:nvPr/>
        </p:nvSpPr>
        <p:spPr>
          <a:xfrm>
            <a:off x="8226982" y="5886138"/>
            <a:ext cx="346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Fig. 8: Glucose Syrup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9A8169C-02C0-399D-973A-5766AD92A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657" y="2759349"/>
            <a:ext cx="3112313" cy="312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321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48E3-C1D0-D901-3087-2C9B8DB7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D) Criterıa for assessing solutions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15FFD0-1781-255D-E1E4-C0C925D21B45}"/>
              </a:ext>
            </a:extLst>
          </p:cNvPr>
          <p:cNvSpPr/>
          <p:nvPr/>
        </p:nvSpPr>
        <p:spPr>
          <a:xfrm>
            <a:off x="-2" y="2270970"/>
            <a:ext cx="2566739" cy="488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Criteria</a:t>
            </a:r>
            <a:endParaRPr lang="en-GB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1D996B-DBF5-E96D-CCB9-D564B036DB25}"/>
              </a:ext>
            </a:extLst>
          </p:cNvPr>
          <p:cNvSpPr txBox="1"/>
          <p:nvPr/>
        </p:nvSpPr>
        <p:spPr>
          <a:xfrm>
            <a:off x="3103801" y="3011721"/>
            <a:ext cx="5981350" cy="2017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 the solutions have been checked according to their 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Reliability (40%) [21]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Usability (35%) [22], [23]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Cost (25%) [24]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637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48E3-C1D0-D901-3087-2C9B8DB7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D) </a:t>
            </a:r>
            <a:r>
              <a:rPr lang="en-GB" dirty="0" err="1"/>
              <a:t>Criterıa</a:t>
            </a:r>
            <a:r>
              <a:rPr lang="en-GB" dirty="0"/>
              <a:t> for assessing solutions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15FFD0-1781-255D-E1E4-C0C925D21B45}"/>
              </a:ext>
            </a:extLst>
          </p:cNvPr>
          <p:cNvSpPr/>
          <p:nvPr/>
        </p:nvSpPr>
        <p:spPr>
          <a:xfrm>
            <a:off x="-1" y="2270970"/>
            <a:ext cx="3288634" cy="4883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GB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Reliability (40%)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1D996B-DBF5-E96D-CCB9-D564B036DB25}"/>
              </a:ext>
            </a:extLst>
          </p:cNvPr>
          <p:cNvSpPr txBox="1"/>
          <p:nvPr/>
        </p:nvSpPr>
        <p:spPr>
          <a:xfrm>
            <a:off x="960119" y="3138183"/>
            <a:ext cx="7800703" cy="1391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All solutions 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have been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checked according to the degree of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reventing oil splashes from reaching the cook’s face [18], [12], [13]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Their successful and reliable functioning rate for 30 minutes [25], [6], [11] </a:t>
            </a:r>
          </a:p>
        </p:txBody>
      </p:sp>
    </p:spTree>
    <p:extLst>
      <p:ext uri="{BB962C8B-B14F-4D97-AF65-F5344CB8AC3E}">
        <p14:creationId xmlns:p14="http://schemas.microsoft.com/office/powerpoint/2010/main" val="2563896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48E3-C1D0-D901-3087-2C9B8DB7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D) </a:t>
            </a:r>
            <a:r>
              <a:rPr lang="en-GB" dirty="0" err="1"/>
              <a:t>Criterıa</a:t>
            </a:r>
            <a:r>
              <a:rPr lang="en-GB" dirty="0"/>
              <a:t> for assessing solutions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15FFD0-1781-255D-E1E4-C0C925D21B45}"/>
              </a:ext>
            </a:extLst>
          </p:cNvPr>
          <p:cNvSpPr/>
          <p:nvPr/>
        </p:nvSpPr>
        <p:spPr>
          <a:xfrm>
            <a:off x="-2" y="2270970"/>
            <a:ext cx="2869037" cy="488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GB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Usability (35%)</a:t>
            </a:r>
            <a:endParaRPr lang="en-GB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1D996B-DBF5-E96D-CCB9-D564B036DB25}"/>
              </a:ext>
            </a:extLst>
          </p:cNvPr>
          <p:cNvSpPr txBox="1"/>
          <p:nvPr/>
        </p:nvSpPr>
        <p:spPr>
          <a:xfrm>
            <a:off x="960120" y="3011721"/>
            <a:ext cx="5981350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All solutions 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have been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checked according to the degree of</a:t>
            </a:r>
            <a:endParaRPr lang="en-GB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blocking the cook’s interaction  space [6], 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[25], [23]</a:t>
            </a:r>
            <a:endParaRPr lang="en-GB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affecting the frying process [20]</a:t>
            </a:r>
          </a:p>
        </p:txBody>
      </p:sp>
    </p:spTree>
    <p:extLst>
      <p:ext uri="{BB962C8B-B14F-4D97-AF65-F5344CB8AC3E}">
        <p14:creationId xmlns:p14="http://schemas.microsoft.com/office/powerpoint/2010/main" val="678579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48E3-C1D0-D901-3087-2C9B8DB7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D) Criteria for assessing solutions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15FFD0-1781-255D-E1E4-C0C925D21B45}"/>
              </a:ext>
            </a:extLst>
          </p:cNvPr>
          <p:cNvSpPr/>
          <p:nvPr/>
        </p:nvSpPr>
        <p:spPr>
          <a:xfrm>
            <a:off x="-1" y="2270970"/>
            <a:ext cx="2181139" cy="488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GB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Cost  (25%)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1D996B-DBF5-E96D-CCB9-D564B036DB25}"/>
              </a:ext>
            </a:extLst>
          </p:cNvPr>
          <p:cNvSpPr txBox="1"/>
          <p:nvPr/>
        </p:nvSpPr>
        <p:spPr>
          <a:xfrm>
            <a:off x="960119" y="3011721"/>
            <a:ext cx="8810897" cy="2427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Assuming each solution will be used for a year, annual costs 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have been 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checked for each solution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Purchasing, installing and maintaining cost (PTC, ROSA) [12], [17], [30], [31] 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Purchasing cost (ALGO) 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[19]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GB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5343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48E3-C1D0-D901-3087-2C9B8DB7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E) Research methodology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15FFD0-1781-255D-E1E4-C0C925D21B45}"/>
              </a:ext>
            </a:extLst>
          </p:cNvPr>
          <p:cNvSpPr/>
          <p:nvPr/>
        </p:nvSpPr>
        <p:spPr>
          <a:xfrm>
            <a:off x="-2" y="2270970"/>
            <a:ext cx="2211979" cy="488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endParaRPr lang="en-GB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1D996B-DBF5-E96D-CCB9-D564B036DB25}"/>
              </a:ext>
            </a:extLst>
          </p:cNvPr>
          <p:cNvSpPr txBox="1"/>
          <p:nvPr/>
        </p:nvSpPr>
        <p:spPr>
          <a:xfrm>
            <a:off x="960120" y="3011721"/>
            <a:ext cx="5981350" cy="2017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Field observation [26]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Literature review [27]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Market research [28]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Have been proposed to assess each solution’s criteria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7657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48E3-C1D0-D901-3087-2C9B8DB7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E) Research methodology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15FFD0-1781-255D-E1E4-C0C925D21B45}"/>
              </a:ext>
            </a:extLst>
          </p:cNvPr>
          <p:cNvSpPr/>
          <p:nvPr/>
        </p:nvSpPr>
        <p:spPr>
          <a:xfrm>
            <a:off x="-1" y="2270970"/>
            <a:ext cx="3196208" cy="488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Field Observation</a:t>
            </a:r>
            <a:endParaRPr lang="en-GB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1D996B-DBF5-E96D-CCB9-D564B036DB25}"/>
              </a:ext>
            </a:extLst>
          </p:cNvPr>
          <p:cNvSpPr txBox="1"/>
          <p:nvPr/>
        </p:nvSpPr>
        <p:spPr>
          <a:xfrm>
            <a:off x="960120" y="3011721"/>
            <a:ext cx="5981350" cy="2012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Field observation in PSA has been conducted to check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Reliability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Usability 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 all solutions [7]</a:t>
            </a:r>
          </a:p>
        </p:txBody>
      </p:sp>
    </p:spTree>
    <p:extLst>
      <p:ext uri="{BB962C8B-B14F-4D97-AF65-F5344CB8AC3E}">
        <p14:creationId xmlns:p14="http://schemas.microsoft.com/office/powerpoint/2010/main" val="37859879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48E3-C1D0-D901-3087-2C9B8DB7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E) Research methodology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15FFD0-1781-255D-E1E4-C0C925D21B45}"/>
              </a:ext>
            </a:extLst>
          </p:cNvPr>
          <p:cNvSpPr/>
          <p:nvPr/>
        </p:nvSpPr>
        <p:spPr>
          <a:xfrm>
            <a:off x="-2" y="2270970"/>
            <a:ext cx="3222173" cy="488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Literature Review</a:t>
            </a:r>
            <a:endParaRPr lang="en-GB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1D996B-DBF5-E96D-CCB9-D564B036DB25}"/>
              </a:ext>
            </a:extLst>
          </p:cNvPr>
          <p:cNvSpPr txBox="1"/>
          <p:nvPr/>
        </p:nvSpPr>
        <p:spPr>
          <a:xfrm>
            <a:off x="960119" y="3011721"/>
            <a:ext cx="7104017" cy="2433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literature review has been conducted to assess the usability and reliability of all solutions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PTC [29]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ROSA [29]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 [20], [25]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577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48E3-C1D0-D901-3087-2C9B8DB7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E) Research methodology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15FFD0-1781-255D-E1E4-C0C925D21B45}"/>
              </a:ext>
            </a:extLst>
          </p:cNvPr>
          <p:cNvSpPr/>
          <p:nvPr/>
        </p:nvSpPr>
        <p:spPr>
          <a:xfrm>
            <a:off x="-1" y="2270970"/>
            <a:ext cx="3145874" cy="488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Market Research</a:t>
            </a:r>
            <a:endParaRPr lang="en-GB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1D996B-DBF5-E96D-CCB9-D564B036DB25}"/>
              </a:ext>
            </a:extLst>
          </p:cNvPr>
          <p:cNvSpPr txBox="1"/>
          <p:nvPr/>
        </p:nvSpPr>
        <p:spPr>
          <a:xfrm>
            <a:off x="960120" y="3011721"/>
            <a:ext cx="8427720" cy="2017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Market research has been conducted to determine the total annual cost for each solution  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PTC [12], [30]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 [19] 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ROSA [17]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124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58FB36D-73B3-45EF-8CD4-221CCC8BE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7835D7-DF12-420F-843A-1C5083D2B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5B4AD-B570-7E63-D142-A84BF8DB2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GB" dirty="0"/>
              <a:t>A) Introduction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C093650-CE0A-EAD0-4C49-8BA5921FE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098" y="3429000"/>
            <a:ext cx="6548027" cy="1593253"/>
          </a:xfrm>
        </p:spPr>
        <p:txBody>
          <a:bodyPr anchor="t">
            <a:normAutofit/>
          </a:bodyPr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Oil splashes [1] are among the most common kitchen health risks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Most thermal burns [2] happen in the kitchen 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Oil splashes [2] risk [3] category two thermal burns</a:t>
            </a:r>
          </a:p>
        </p:txBody>
      </p:sp>
      <p:pic>
        <p:nvPicPr>
          <p:cNvPr id="7" name="Graphic 6" descr="Fire">
            <a:extLst>
              <a:ext uri="{FF2B5EF4-FFF2-40B4-BE49-F238E27FC236}">
                <a16:creationId xmlns:a16="http://schemas.microsoft.com/office/drawing/2014/main" id="{3D2BB625-7218-7D24-AA7A-BC20377750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57175" y="2852382"/>
            <a:ext cx="3364792" cy="33647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849D2D9-AA49-FD06-E749-F8853B15717D}"/>
              </a:ext>
            </a:extLst>
          </p:cNvPr>
          <p:cNvSpPr/>
          <p:nvPr/>
        </p:nvSpPr>
        <p:spPr>
          <a:xfrm>
            <a:off x="-1" y="2264989"/>
            <a:ext cx="3120706" cy="488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Problem</a:t>
            </a:r>
          </a:p>
        </p:txBody>
      </p:sp>
    </p:spTree>
    <p:extLst>
      <p:ext uri="{BB962C8B-B14F-4D97-AF65-F5344CB8AC3E}">
        <p14:creationId xmlns:p14="http://schemas.microsoft.com/office/powerpoint/2010/main" val="41675218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48E3-C1D0-D901-3087-2C9B8DB7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f) Results and 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15FFD0-1781-255D-E1E4-C0C925D21B45}"/>
              </a:ext>
            </a:extLst>
          </p:cNvPr>
          <p:cNvSpPr/>
          <p:nvPr/>
        </p:nvSpPr>
        <p:spPr>
          <a:xfrm>
            <a:off x="-1" y="2270970"/>
            <a:ext cx="1733007" cy="488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Scoring</a:t>
            </a:r>
            <a:endParaRPr lang="en-GB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9DA7C5-DC43-DBCE-356F-7DBEEB638400}"/>
              </a:ext>
            </a:extLst>
          </p:cNvPr>
          <p:cNvSpPr txBox="1"/>
          <p:nvPr/>
        </p:nvSpPr>
        <p:spPr>
          <a:xfrm>
            <a:off x="629195" y="3011721"/>
            <a:ext cx="96033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states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assess the reliability (40%) and usability (%35).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from lowest to highest: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unsatisfactory (0)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hardly satisfactory (1)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moderately satisfactory (2)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completely satisfactory (3)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assessing cost, the complementing weighted average to 100% have been used,  over the total cost for each solution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accounting monthly inflation</a:t>
            </a:r>
          </a:p>
        </p:txBody>
      </p:sp>
    </p:spTree>
    <p:extLst>
      <p:ext uri="{BB962C8B-B14F-4D97-AF65-F5344CB8AC3E}">
        <p14:creationId xmlns:p14="http://schemas.microsoft.com/office/powerpoint/2010/main" val="35763975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48E3-C1D0-D901-3087-2C9B8DB7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f) Results and 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15FFD0-1781-255D-E1E4-C0C925D21B45}"/>
              </a:ext>
            </a:extLst>
          </p:cNvPr>
          <p:cNvSpPr/>
          <p:nvPr/>
        </p:nvSpPr>
        <p:spPr>
          <a:xfrm>
            <a:off x="-1" y="2270970"/>
            <a:ext cx="4676504" cy="488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(40%) Checklist </a:t>
            </a:r>
            <a:endParaRPr lang="en-GB" sz="32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C279A2D-B5F2-1140-A222-6E150AF2B9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588596"/>
              </p:ext>
            </p:extLst>
          </p:nvPr>
        </p:nvGraphicFramePr>
        <p:xfrm>
          <a:off x="311061" y="3134185"/>
          <a:ext cx="11382103" cy="25951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11633">
                  <a:extLst>
                    <a:ext uri="{9D8B030D-6E8A-4147-A177-3AD203B41FA5}">
                      <a16:colId xmlns:a16="http://schemas.microsoft.com/office/drawing/2014/main" val="378262852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265825060"/>
                    </a:ext>
                  </a:extLst>
                </a:gridCol>
                <a:gridCol w="5190310">
                  <a:extLst>
                    <a:ext uri="{9D8B030D-6E8A-4147-A177-3AD203B41FA5}">
                      <a16:colId xmlns:a16="http://schemas.microsoft.com/office/drawing/2014/main" val="2660250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Checklist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Points [0-4]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Reason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90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The solution prevents horizontal oil splashes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653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The solution prevents vertical oil splashes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900254"/>
                  </a:ext>
                </a:extLst>
              </a:tr>
              <a:tr h="3701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The solution prevents damaging hot oil splashes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472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The solution doesn’t need re-adjustments during cooking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950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The solution works for 30 minutes without dysfunctioning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532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The solution is neither damaged by oil splashes nor heat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979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6669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48E3-C1D0-D901-3087-2C9B8DB7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f) Results and 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15FFD0-1781-255D-E1E4-C0C925D21B45}"/>
              </a:ext>
            </a:extLst>
          </p:cNvPr>
          <p:cNvSpPr/>
          <p:nvPr/>
        </p:nvSpPr>
        <p:spPr>
          <a:xfrm>
            <a:off x="-1" y="2270970"/>
            <a:ext cx="4441372" cy="488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 (35%) Checklist </a:t>
            </a:r>
            <a:endParaRPr lang="en-GB" sz="32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C279A2D-B5F2-1140-A222-6E150AF2B9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344139"/>
              </p:ext>
            </p:extLst>
          </p:nvPr>
        </p:nvGraphicFramePr>
        <p:xfrm>
          <a:off x="278676" y="3011721"/>
          <a:ext cx="11382103" cy="33368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11633">
                  <a:extLst>
                    <a:ext uri="{9D8B030D-6E8A-4147-A177-3AD203B41FA5}">
                      <a16:colId xmlns:a16="http://schemas.microsoft.com/office/drawing/2014/main" val="378262852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265825060"/>
                    </a:ext>
                  </a:extLst>
                </a:gridCol>
                <a:gridCol w="5190310">
                  <a:extLst>
                    <a:ext uri="{9D8B030D-6E8A-4147-A177-3AD203B41FA5}">
                      <a16:colId xmlns:a16="http://schemas.microsoft.com/office/drawing/2014/main" val="2660250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Checklist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Points [0-4]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Reason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90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The solution does not interfere with other equipment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653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The solution can be stored with space 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900254"/>
                  </a:ext>
                </a:extLst>
              </a:tr>
              <a:tr h="3701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The solution is easy to learn and memorise 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472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The solution is easy to setup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950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The solution can be cleaned easily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532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The solution does not affect the fried food’s taste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979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The solution doesn’t lead to frequent and severe user 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77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The solution enables easy recovery from user 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522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76901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48E3-C1D0-D901-3087-2C9B8DB7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f) Results and 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15FFD0-1781-255D-E1E4-C0C925D21B45}"/>
              </a:ext>
            </a:extLst>
          </p:cNvPr>
          <p:cNvSpPr/>
          <p:nvPr/>
        </p:nvSpPr>
        <p:spPr>
          <a:xfrm>
            <a:off x="-1" y="2270970"/>
            <a:ext cx="3082835" cy="488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PTC’s Reliability</a:t>
            </a:r>
            <a:endParaRPr lang="en-GB" sz="32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C279A2D-B5F2-1140-A222-6E150AF2B9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540682"/>
              </p:ext>
            </p:extLst>
          </p:nvPr>
        </p:nvGraphicFramePr>
        <p:xfrm>
          <a:off x="339636" y="3229435"/>
          <a:ext cx="11382103" cy="25951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11633">
                  <a:extLst>
                    <a:ext uri="{9D8B030D-6E8A-4147-A177-3AD203B41FA5}">
                      <a16:colId xmlns:a16="http://schemas.microsoft.com/office/drawing/2014/main" val="378262852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265825060"/>
                    </a:ext>
                  </a:extLst>
                </a:gridCol>
                <a:gridCol w="5190310">
                  <a:extLst>
                    <a:ext uri="{9D8B030D-6E8A-4147-A177-3AD203B41FA5}">
                      <a16:colId xmlns:a16="http://schemas.microsoft.com/office/drawing/2014/main" val="2660250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Checklist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Points [0-4]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Reason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90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solution prevents horizontal oil splashes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frontal side is open for cooking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653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solution prevents vertical oil splashes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Upward direction is covered dully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900254"/>
                  </a:ext>
                </a:extLst>
              </a:tr>
              <a:tr h="3701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solution prevents hot oil splashes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Doesn’t cool oil splashes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472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solution doesn’t need re-adjustments during cooking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stationary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950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solution works for 30 minutes without dysfunctioning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Solution has no time-dependent parts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532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solution is neither damaged by oil splashes nor heat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Oil tends to accumulate on the surface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97976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36FCAF7-B120-652F-8F33-7A3BF9FECD7E}"/>
              </a:ext>
            </a:extLst>
          </p:cNvPr>
          <p:cNvSpPr txBox="1"/>
          <p:nvPr/>
        </p:nvSpPr>
        <p:spPr>
          <a:xfrm>
            <a:off x="5595258" y="5925337"/>
            <a:ext cx="8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FFFF00"/>
                </a:highlight>
              </a:rPr>
              <a:t>17/24</a:t>
            </a:r>
          </a:p>
        </p:txBody>
      </p:sp>
    </p:spTree>
    <p:extLst>
      <p:ext uri="{BB962C8B-B14F-4D97-AF65-F5344CB8AC3E}">
        <p14:creationId xmlns:p14="http://schemas.microsoft.com/office/powerpoint/2010/main" val="39370233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48E3-C1D0-D901-3087-2C9B8DB7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f) Results and 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15FFD0-1781-255D-E1E4-C0C925D21B45}"/>
              </a:ext>
            </a:extLst>
          </p:cNvPr>
          <p:cNvSpPr/>
          <p:nvPr/>
        </p:nvSpPr>
        <p:spPr>
          <a:xfrm>
            <a:off x="-1" y="2270970"/>
            <a:ext cx="3335384" cy="488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ROSA’s Reliability</a:t>
            </a:r>
            <a:endParaRPr lang="en-GB" sz="32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C279A2D-B5F2-1140-A222-6E150AF2B9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263671"/>
              </p:ext>
            </p:extLst>
          </p:nvPr>
        </p:nvGraphicFramePr>
        <p:xfrm>
          <a:off x="339636" y="3229435"/>
          <a:ext cx="11382103" cy="25951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11633">
                  <a:extLst>
                    <a:ext uri="{9D8B030D-6E8A-4147-A177-3AD203B41FA5}">
                      <a16:colId xmlns:a16="http://schemas.microsoft.com/office/drawing/2014/main" val="378262852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265825060"/>
                    </a:ext>
                  </a:extLst>
                </a:gridCol>
                <a:gridCol w="5190310">
                  <a:extLst>
                    <a:ext uri="{9D8B030D-6E8A-4147-A177-3AD203B41FA5}">
                      <a16:colId xmlns:a16="http://schemas.microsoft.com/office/drawing/2014/main" val="2660250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Checklist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Points [0-4]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Reason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90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solution prevents horizontal oil splashes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Airflow blows away the oil splashes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653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solution prevents vertical oil splashes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Airflow blows away the oil splashes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900254"/>
                  </a:ext>
                </a:extLst>
              </a:tr>
              <a:tr h="3701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solution prevents hot oil splashes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Airflow cools the oil splashes [16]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472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solution doesn’t need re-adjustments during cooking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Works unless the electricity is gone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950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solution works for 30 minutes without dysfunctioning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Solution isn’t affected by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532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solution is neither damaged by oil splashes nor heat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Oil can splash to the fan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97976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CCA9FFA-9E8B-734F-4058-1DFBB2121A05}"/>
              </a:ext>
            </a:extLst>
          </p:cNvPr>
          <p:cNvSpPr txBox="1"/>
          <p:nvPr/>
        </p:nvSpPr>
        <p:spPr>
          <a:xfrm>
            <a:off x="5595258" y="5925337"/>
            <a:ext cx="8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FFFF00"/>
                </a:highlight>
              </a:rPr>
              <a:t>21/24</a:t>
            </a:r>
          </a:p>
        </p:txBody>
      </p:sp>
    </p:spTree>
    <p:extLst>
      <p:ext uri="{BB962C8B-B14F-4D97-AF65-F5344CB8AC3E}">
        <p14:creationId xmlns:p14="http://schemas.microsoft.com/office/powerpoint/2010/main" val="37530661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48E3-C1D0-D901-3087-2C9B8DB7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f) Results and 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15FFD0-1781-255D-E1E4-C0C925D21B45}"/>
              </a:ext>
            </a:extLst>
          </p:cNvPr>
          <p:cNvSpPr/>
          <p:nvPr/>
        </p:nvSpPr>
        <p:spPr>
          <a:xfrm>
            <a:off x="-1" y="2270970"/>
            <a:ext cx="3422470" cy="488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ALGO’s Reliability</a:t>
            </a:r>
            <a:endParaRPr lang="en-GB" sz="32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C279A2D-B5F2-1140-A222-6E150AF2B9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806308"/>
              </p:ext>
            </p:extLst>
          </p:nvPr>
        </p:nvGraphicFramePr>
        <p:xfrm>
          <a:off x="339636" y="3229435"/>
          <a:ext cx="11382103" cy="25951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11633">
                  <a:extLst>
                    <a:ext uri="{9D8B030D-6E8A-4147-A177-3AD203B41FA5}">
                      <a16:colId xmlns:a16="http://schemas.microsoft.com/office/drawing/2014/main" val="378262852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265825060"/>
                    </a:ext>
                  </a:extLst>
                </a:gridCol>
                <a:gridCol w="5190310">
                  <a:extLst>
                    <a:ext uri="{9D8B030D-6E8A-4147-A177-3AD203B41FA5}">
                      <a16:colId xmlns:a16="http://schemas.microsoft.com/office/drawing/2014/main" val="2660250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Checklist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Points [0-4]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Reason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90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solution prevents horizontal oil splashes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Oil splashes but with reduced range [20]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653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solution prevents vertical oil splashes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Oil splashes but with reduced range [20]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900254"/>
                  </a:ext>
                </a:extLst>
              </a:tr>
              <a:tr h="3701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solution prevents hot oil splashes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Oil splashes felt hotter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472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solution doesn’t need re-adjustments during cooking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Liquid glucose is deformed by heat [20]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950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solution works for 30 minutes without dysfunctioning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Constant supplying of glucose is 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532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solution is neither damaged by oil splashes nor heat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Glucose is used once per frying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97976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053792D-02A5-4C86-1C56-EFAB51D143B3}"/>
              </a:ext>
            </a:extLst>
          </p:cNvPr>
          <p:cNvSpPr txBox="1"/>
          <p:nvPr/>
        </p:nvSpPr>
        <p:spPr>
          <a:xfrm>
            <a:off x="5595258" y="5925337"/>
            <a:ext cx="8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FFFF00"/>
                </a:highlight>
              </a:rPr>
              <a:t>13/24</a:t>
            </a:r>
          </a:p>
        </p:txBody>
      </p:sp>
    </p:spTree>
    <p:extLst>
      <p:ext uri="{BB962C8B-B14F-4D97-AF65-F5344CB8AC3E}">
        <p14:creationId xmlns:p14="http://schemas.microsoft.com/office/powerpoint/2010/main" val="18616567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48E3-C1D0-D901-3087-2C9B8DB7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f) Results and 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15FFD0-1781-255D-E1E4-C0C925D21B45}"/>
              </a:ext>
            </a:extLst>
          </p:cNvPr>
          <p:cNvSpPr/>
          <p:nvPr/>
        </p:nvSpPr>
        <p:spPr>
          <a:xfrm>
            <a:off x="-1" y="2270970"/>
            <a:ext cx="2838995" cy="488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PTC’s Usability</a:t>
            </a:r>
            <a:endParaRPr lang="en-GB" sz="32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C279A2D-B5F2-1140-A222-6E150AF2B9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60435"/>
              </p:ext>
            </p:extLst>
          </p:nvPr>
        </p:nvGraphicFramePr>
        <p:xfrm>
          <a:off x="226425" y="2872384"/>
          <a:ext cx="11382103" cy="33368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11633">
                  <a:extLst>
                    <a:ext uri="{9D8B030D-6E8A-4147-A177-3AD203B41FA5}">
                      <a16:colId xmlns:a16="http://schemas.microsoft.com/office/drawing/2014/main" val="378262852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265825060"/>
                    </a:ext>
                  </a:extLst>
                </a:gridCol>
                <a:gridCol w="5190310">
                  <a:extLst>
                    <a:ext uri="{9D8B030D-6E8A-4147-A177-3AD203B41FA5}">
                      <a16:colId xmlns:a16="http://schemas.microsoft.com/office/drawing/2014/main" val="2660250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Checklist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Points [0-4]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Reason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90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solution does not interfere with other equipment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Leftward and rightward sides block user movement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653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solution can be stored with space 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solution takes some space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900254"/>
                  </a:ext>
                </a:extLst>
              </a:tr>
              <a:tr h="3701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solution is easy to learn and memorise 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doesn’t need to learn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472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solution is easy to setup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only puts it on the stove [29]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950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solution can be cleaned easily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needs to wash all the oil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532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solution does not affect the fried food’s taste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interaction between PTC and the pan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979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solution doesn’t lead to frequent and severe user 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can hit to the PTC during cooking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77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solution enables easy recovery from user 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PTC is hit, some damage may occur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52256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D0B4F3D-6EDF-5CAE-C172-A0CC5DD317AC}"/>
              </a:ext>
            </a:extLst>
          </p:cNvPr>
          <p:cNvSpPr txBox="1"/>
          <p:nvPr/>
        </p:nvSpPr>
        <p:spPr>
          <a:xfrm>
            <a:off x="5482047" y="6478452"/>
            <a:ext cx="8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FFFF00"/>
                </a:highlight>
              </a:rPr>
              <a:t>20/32</a:t>
            </a:r>
          </a:p>
        </p:txBody>
      </p:sp>
    </p:spTree>
    <p:extLst>
      <p:ext uri="{BB962C8B-B14F-4D97-AF65-F5344CB8AC3E}">
        <p14:creationId xmlns:p14="http://schemas.microsoft.com/office/powerpoint/2010/main" val="7988632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48E3-C1D0-D901-3087-2C9B8DB7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f) Results and 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15FFD0-1781-255D-E1E4-C0C925D21B45}"/>
              </a:ext>
            </a:extLst>
          </p:cNvPr>
          <p:cNvSpPr/>
          <p:nvPr/>
        </p:nvSpPr>
        <p:spPr>
          <a:xfrm>
            <a:off x="-1" y="2270970"/>
            <a:ext cx="3091544" cy="488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ROSA’s Usability</a:t>
            </a:r>
            <a:endParaRPr lang="en-GB" sz="32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C279A2D-B5F2-1140-A222-6E150AF2B9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476009"/>
              </p:ext>
            </p:extLst>
          </p:nvPr>
        </p:nvGraphicFramePr>
        <p:xfrm>
          <a:off x="278676" y="3011721"/>
          <a:ext cx="11382103" cy="33368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11633">
                  <a:extLst>
                    <a:ext uri="{9D8B030D-6E8A-4147-A177-3AD203B41FA5}">
                      <a16:colId xmlns:a16="http://schemas.microsoft.com/office/drawing/2014/main" val="378262852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265825060"/>
                    </a:ext>
                  </a:extLst>
                </a:gridCol>
                <a:gridCol w="5190310">
                  <a:extLst>
                    <a:ext uri="{9D8B030D-6E8A-4147-A177-3AD203B41FA5}">
                      <a16:colId xmlns:a16="http://schemas.microsoft.com/office/drawing/2014/main" val="2660250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Checklist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Points [0-4]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Reason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90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solution does not interfere with other equipment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Air blows away all the material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653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solution can be stored with space 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fan is relatively big [29]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900254"/>
                  </a:ext>
                </a:extLst>
              </a:tr>
              <a:tr h="3701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solution is easy to learn and memorise 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fan has speed settings which require some on the go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472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solution is easy to setup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 electric socket is used with fan’s angular placement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950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solution can be cleaned easily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Oil is hard to clean from the fan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532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solution does not affect the fried food’s taste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Air blow cools the frying food’s surface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979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solution doesn’t lead to frequent and severe user 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Fan doesn’t interfere with the cook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77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solution enables easy recovery from user 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Unless the fan is hit, no error could occur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52256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0C32D73-7C4C-7E6F-FD5C-A99CEEE08F0B}"/>
              </a:ext>
            </a:extLst>
          </p:cNvPr>
          <p:cNvSpPr txBox="1"/>
          <p:nvPr/>
        </p:nvSpPr>
        <p:spPr>
          <a:xfrm>
            <a:off x="5534298" y="6416255"/>
            <a:ext cx="8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FFFF00"/>
                </a:highlight>
              </a:rPr>
              <a:t>22/32</a:t>
            </a:r>
          </a:p>
        </p:txBody>
      </p:sp>
    </p:spTree>
    <p:extLst>
      <p:ext uri="{BB962C8B-B14F-4D97-AF65-F5344CB8AC3E}">
        <p14:creationId xmlns:p14="http://schemas.microsoft.com/office/powerpoint/2010/main" val="41318592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48E3-C1D0-D901-3087-2C9B8DB7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f) Results and 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15FFD0-1781-255D-E1E4-C0C925D21B45}"/>
              </a:ext>
            </a:extLst>
          </p:cNvPr>
          <p:cNvSpPr/>
          <p:nvPr/>
        </p:nvSpPr>
        <p:spPr>
          <a:xfrm>
            <a:off x="-1" y="2270970"/>
            <a:ext cx="3248298" cy="488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ALGO’s Usability</a:t>
            </a:r>
            <a:endParaRPr lang="en-GB" sz="32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C279A2D-B5F2-1140-A222-6E150AF2B9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871131"/>
              </p:ext>
            </p:extLst>
          </p:nvPr>
        </p:nvGraphicFramePr>
        <p:xfrm>
          <a:off x="278676" y="2908718"/>
          <a:ext cx="11382103" cy="36314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11633">
                  <a:extLst>
                    <a:ext uri="{9D8B030D-6E8A-4147-A177-3AD203B41FA5}">
                      <a16:colId xmlns:a16="http://schemas.microsoft.com/office/drawing/2014/main" val="378262852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265825060"/>
                    </a:ext>
                  </a:extLst>
                </a:gridCol>
                <a:gridCol w="5190310">
                  <a:extLst>
                    <a:ext uri="{9D8B030D-6E8A-4147-A177-3AD203B41FA5}">
                      <a16:colId xmlns:a16="http://schemas.microsoft.com/office/drawing/2014/main" val="2660250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Checklist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Points [0-4]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Reason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90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solution does not interfere with other equipment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Glucose is only used in the pan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653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solution can be stored with space 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Glucose has a small container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900254"/>
                  </a:ext>
                </a:extLst>
              </a:tr>
              <a:tr h="3701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solution is easy to learn and memorise 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Needs proportioning for the food type and 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472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solution is easy to setup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Cook just adds 100 ml of glucose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950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solution can be cleaned easily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Glucose has a one time usage for a cooking 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532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solution does not affect the fried food’s taste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Glucose sweetens the fried food [25]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979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solution doesn’t lead to frequent and severe user 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 the right proportioning, glucose neither prevents oil splashes nor keeps the cooking process unaffected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77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solution enables easy recovery from user 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Although the cook can add more glucose in case he had insufficiently added, this is prone to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52256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E9261F4-4170-0D88-5284-491DD7A458BE}"/>
              </a:ext>
            </a:extLst>
          </p:cNvPr>
          <p:cNvSpPr txBox="1"/>
          <p:nvPr/>
        </p:nvSpPr>
        <p:spPr>
          <a:xfrm>
            <a:off x="5534298" y="6504889"/>
            <a:ext cx="8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FFFF00"/>
                </a:highlight>
              </a:rPr>
              <a:t>19/32</a:t>
            </a:r>
          </a:p>
        </p:txBody>
      </p:sp>
    </p:spTree>
    <p:extLst>
      <p:ext uri="{BB962C8B-B14F-4D97-AF65-F5344CB8AC3E}">
        <p14:creationId xmlns:p14="http://schemas.microsoft.com/office/powerpoint/2010/main" val="19967084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48E3-C1D0-D901-3087-2C9B8DB7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f) Results and 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15FFD0-1781-255D-E1E4-C0C925D21B45}"/>
              </a:ext>
            </a:extLst>
          </p:cNvPr>
          <p:cNvSpPr/>
          <p:nvPr/>
        </p:nvSpPr>
        <p:spPr>
          <a:xfrm>
            <a:off x="-1" y="2270970"/>
            <a:ext cx="3378927" cy="488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PTC’s Annual Cost</a:t>
            </a:r>
            <a:endParaRPr lang="en-GB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26B48D-4069-3485-45DD-16CB0A2E42BF}"/>
                  </a:ext>
                </a:extLst>
              </p:cNvPr>
              <p:cNvSpPr txBox="1"/>
              <p:nvPr/>
            </p:nvSpPr>
            <p:spPr>
              <a:xfrm>
                <a:off x="1045028" y="3429000"/>
                <a:ext cx="8978537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Polycarbonate sheets : $51.06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$170.20 /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0.3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needed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Assembling:  $91.62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Mechanical engineer’s hourly cost: $45.82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 2 hours assembling</a:t>
                </a: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Total: $142.68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26B48D-4069-3485-45DD-16CB0A2E4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028" y="3429000"/>
                <a:ext cx="8978537" cy="2585323"/>
              </a:xfrm>
              <a:prstGeom prst="rect">
                <a:avLst/>
              </a:prstGeom>
              <a:blipFill>
                <a:blip r:embed="rId2"/>
                <a:stretch>
                  <a:fillRect l="-543" t="-1415" b="-25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9241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17A3C-223F-9CD0-674E-C7CBD2DCC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A) 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B4DBD4-A69D-5414-D66B-318FD685046C}"/>
              </a:ext>
            </a:extLst>
          </p:cNvPr>
          <p:cNvSpPr txBox="1"/>
          <p:nvPr/>
        </p:nvSpPr>
        <p:spPr>
          <a:xfrm>
            <a:off x="4829535" y="5887811"/>
            <a:ext cx="252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1: Deep Frying [4]</a:t>
            </a:r>
          </a:p>
        </p:txBody>
      </p:sp>
      <p:pic>
        <p:nvPicPr>
          <p:cNvPr id="1032" name="Picture 8" descr="Battered chicken legs in bubbling oil.">
            <a:extLst>
              <a:ext uri="{FF2B5EF4-FFF2-40B4-BE49-F238E27FC236}">
                <a16:creationId xmlns:a16="http://schemas.microsoft.com/office/drawing/2014/main" id="{3C91C290-FAD6-5C50-4A1D-908578574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577" y="2568616"/>
            <a:ext cx="4881797" cy="323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6680500-B497-CB06-14C4-11D9FD3C6498}"/>
              </a:ext>
            </a:extLst>
          </p:cNvPr>
          <p:cNvSpPr/>
          <p:nvPr/>
        </p:nvSpPr>
        <p:spPr>
          <a:xfrm>
            <a:off x="0" y="2263209"/>
            <a:ext cx="2843868" cy="488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Oil Splashing</a:t>
            </a:r>
          </a:p>
        </p:txBody>
      </p:sp>
    </p:spTree>
    <p:extLst>
      <p:ext uri="{BB962C8B-B14F-4D97-AF65-F5344CB8AC3E}">
        <p14:creationId xmlns:p14="http://schemas.microsoft.com/office/powerpoint/2010/main" val="11647082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48E3-C1D0-D901-3087-2C9B8DB7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f) Results and 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15FFD0-1781-255D-E1E4-C0C925D21B45}"/>
              </a:ext>
            </a:extLst>
          </p:cNvPr>
          <p:cNvSpPr/>
          <p:nvPr/>
        </p:nvSpPr>
        <p:spPr>
          <a:xfrm>
            <a:off x="-1" y="2270970"/>
            <a:ext cx="3666310" cy="488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ROSA’s Annual Cost</a:t>
            </a:r>
            <a:endParaRPr lang="en-GB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98476C-984A-338E-0A80-5C62058225ED}"/>
              </a:ext>
            </a:extLst>
          </p:cNvPr>
          <p:cNvSpPr txBox="1"/>
          <p:nvPr/>
        </p:nvSpPr>
        <p:spPr>
          <a:xfrm>
            <a:off x="1071154" y="3429000"/>
            <a:ext cx="89785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Purchasing the fan: $40.47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Annual electricity cost for the fan: $6.22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Hours working annually: 52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TRY/KWH = 0,7102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USD/TRY (05/05/2023) = 19.5098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Fan’s kw = 0.055</a:t>
            </a:r>
          </a:p>
          <a:p>
            <a:pPr lvl="1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Total: $46.69</a:t>
            </a:r>
          </a:p>
        </p:txBody>
      </p:sp>
    </p:spTree>
    <p:extLst>
      <p:ext uri="{BB962C8B-B14F-4D97-AF65-F5344CB8AC3E}">
        <p14:creationId xmlns:p14="http://schemas.microsoft.com/office/powerpoint/2010/main" val="9792884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48E3-C1D0-D901-3087-2C9B8DB7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f) Results and 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15FFD0-1781-255D-E1E4-C0C925D21B45}"/>
              </a:ext>
            </a:extLst>
          </p:cNvPr>
          <p:cNvSpPr/>
          <p:nvPr/>
        </p:nvSpPr>
        <p:spPr>
          <a:xfrm>
            <a:off x="-1" y="2270970"/>
            <a:ext cx="3735978" cy="488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ALGO’s Annual Cost</a:t>
            </a:r>
            <a:endParaRPr lang="en-GB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FE8237-917C-81F8-8CCB-8735EE6C2740}"/>
              </a:ext>
            </a:extLst>
          </p:cNvPr>
          <p:cNvSpPr txBox="1"/>
          <p:nvPr/>
        </p:nvSpPr>
        <p:spPr>
          <a:xfrm>
            <a:off x="1071154" y="3429000"/>
            <a:ext cx="89785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PSA’s cook fries twice a week using 100 ml glucose per session 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Annual usage of liquid glucose: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52 * 2 * 100 ml = 10 400 ml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(10 400 / 251) * $9.19 = $380.48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Total: $380.48</a:t>
            </a:r>
          </a:p>
        </p:txBody>
      </p:sp>
    </p:spTree>
    <p:extLst>
      <p:ext uri="{BB962C8B-B14F-4D97-AF65-F5344CB8AC3E}">
        <p14:creationId xmlns:p14="http://schemas.microsoft.com/office/powerpoint/2010/main" val="5171926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48E3-C1D0-D901-3087-2C9B8DB7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G) Conclusion and recommendations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15FFD0-1781-255D-E1E4-C0C925D21B45}"/>
              </a:ext>
            </a:extLst>
          </p:cNvPr>
          <p:cNvSpPr/>
          <p:nvPr/>
        </p:nvSpPr>
        <p:spPr>
          <a:xfrm>
            <a:off x="-1" y="2270970"/>
            <a:ext cx="3701144" cy="488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Matrix</a:t>
            </a:r>
            <a:endParaRPr lang="en-GB" sz="32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C279A2D-B5F2-1140-A222-6E150AF2B9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736687"/>
              </p:ext>
            </p:extLst>
          </p:nvPr>
        </p:nvGraphicFramePr>
        <p:xfrm>
          <a:off x="538624" y="3238143"/>
          <a:ext cx="10690207" cy="230050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12675">
                  <a:extLst>
                    <a:ext uri="{9D8B030D-6E8A-4147-A177-3AD203B41FA5}">
                      <a16:colId xmlns:a16="http://schemas.microsoft.com/office/drawing/2014/main" val="378262852"/>
                    </a:ext>
                  </a:extLst>
                </a:gridCol>
                <a:gridCol w="1803581">
                  <a:extLst>
                    <a:ext uri="{9D8B030D-6E8A-4147-A177-3AD203B41FA5}">
                      <a16:colId xmlns:a16="http://schemas.microsoft.com/office/drawing/2014/main" val="126582506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660250125"/>
                    </a:ext>
                  </a:extLst>
                </a:gridCol>
                <a:gridCol w="2045781">
                  <a:extLst>
                    <a:ext uri="{9D8B030D-6E8A-4147-A177-3AD203B41FA5}">
                      <a16:colId xmlns:a16="http://schemas.microsoft.com/office/drawing/2014/main" val="3354640583"/>
                    </a:ext>
                  </a:extLst>
                </a:gridCol>
                <a:gridCol w="2294570">
                  <a:extLst>
                    <a:ext uri="{9D8B030D-6E8A-4147-A177-3AD203B41FA5}">
                      <a16:colId xmlns:a16="http://schemas.microsoft.com/office/drawing/2014/main" val="639313407"/>
                    </a:ext>
                  </a:extLst>
                </a:gridCol>
              </a:tblGrid>
              <a:tr h="575411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Reliability (40%)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Usability (35%)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 (25%)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Weighted Total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90297"/>
                  </a:ext>
                </a:extLst>
              </a:tr>
              <a:tr h="575411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653180"/>
                  </a:ext>
                </a:extLst>
              </a:tr>
              <a:tr h="5754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900254"/>
                  </a:ext>
                </a:extLst>
              </a:tr>
              <a:tr h="5742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472136"/>
                  </a:ext>
                </a:extLst>
              </a:tr>
            </a:tbl>
          </a:graphicData>
        </a:graphic>
      </p:graphicFrame>
      <p:pic>
        <p:nvPicPr>
          <p:cNvPr id="4" name="Graphic 3" descr="Trophy with solid fill">
            <a:extLst>
              <a:ext uri="{FF2B5EF4-FFF2-40B4-BE49-F238E27FC236}">
                <a16:creationId xmlns:a16="http://schemas.microsoft.com/office/drawing/2014/main" id="{EF314062-7B66-6D14-6603-61F7027F4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01091" y="4378963"/>
            <a:ext cx="527740" cy="52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4089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48E3-C1D0-D901-3087-2C9B8DB7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G) Conclusion and recommendations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15FFD0-1781-255D-E1E4-C0C925D21B45}"/>
              </a:ext>
            </a:extLst>
          </p:cNvPr>
          <p:cNvSpPr/>
          <p:nvPr/>
        </p:nvSpPr>
        <p:spPr>
          <a:xfrm>
            <a:off x="-1" y="2270970"/>
            <a:ext cx="1332412" cy="488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ROSA</a:t>
            </a:r>
            <a:endParaRPr lang="en-GB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1D996B-DBF5-E96D-CCB9-D564B036DB25}"/>
              </a:ext>
            </a:extLst>
          </p:cNvPr>
          <p:cNvSpPr txBox="1"/>
          <p:nvPr/>
        </p:nvSpPr>
        <p:spPr>
          <a:xfrm>
            <a:off x="960120" y="3011721"/>
            <a:ext cx="5981350" cy="336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Ranks #1 with 82% 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ROSA wins for every criterion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GB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solution prevents oil splashes with least amount of effort for the cook’s PSA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 a continuous flow of electric fee which in the long run may not be cost effective</a:t>
            </a:r>
            <a:endParaRPr lang="en-GB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156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48E3-C1D0-D901-3087-2C9B8DB7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G) Conclusion and recommendations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15FFD0-1781-255D-E1E4-C0C925D21B45}"/>
              </a:ext>
            </a:extLst>
          </p:cNvPr>
          <p:cNvSpPr/>
          <p:nvPr/>
        </p:nvSpPr>
        <p:spPr>
          <a:xfrm>
            <a:off x="-1" y="2270970"/>
            <a:ext cx="960120" cy="488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PTC</a:t>
            </a:r>
            <a:endParaRPr lang="en-GB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1D996B-DBF5-E96D-CCB9-D564B036DB25}"/>
              </a:ext>
            </a:extLst>
          </p:cNvPr>
          <p:cNvSpPr txBox="1"/>
          <p:nvPr/>
        </p:nvSpPr>
        <p:spPr>
          <a:xfrm>
            <a:off x="960119" y="3011721"/>
            <a:ext cx="7704910" cy="2530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Ranks #2 with 69% 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PTC also ranks #2 for every criterion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GB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solution has an advantage of one time investment unlike other solutions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Most durable of all solutions</a:t>
            </a:r>
            <a:endParaRPr lang="en-GB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2177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48E3-C1D0-D901-3087-2C9B8DB7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G) Conclusion and recommendations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15FFD0-1781-255D-E1E4-C0C925D21B45}"/>
              </a:ext>
            </a:extLst>
          </p:cNvPr>
          <p:cNvSpPr/>
          <p:nvPr/>
        </p:nvSpPr>
        <p:spPr>
          <a:xfrm>
            <a:off x="-1" y="2270970"/>
            <a:ext cx="1332412" cy="488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</a:t>
            </a:r>
            <a:endParaRPr lang="en-GB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1D996B-DBF5-E96D-CCB9-D564B036DB25}"/>
              </a:ext>
            </a:extLst>
          </p:cNvPr>
          <p:cNvSpPr txBox="1"/>
          <p:nvPr/>
        </p:nvSpPr>
        <p:spPr>
          <a:xfrm>
            <a:off x="960119" y="3011721"/>
            <a:ext cx="7704910" cy="2012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Ranks #3 with 50% 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 lowest benefit/cost margin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GB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is the quickest solution</a:t>
            </a:r>
          </a:p>
        </p:txBody>
      </p:sp>
    </p:spTree>
    <p:extLst>
      <p:ext uri="{BB962C8B-B14F-4D97-AF65-F5344CB8AC3E}">
        <p14:creationId xmlns:p14="http://schemas.microsoft.com/office/powerpoint/2010/main" val="5074469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48E3-C1D0-D901-3087-2C9B8DB7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G) Conclusion and recommendations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15FFD0-1781-255D-E1E4-C0C925D21B45}"/>
              </a:ext>
            </a:extLst>
          </p:cNvPr>
          <p:cNvSpPr/>
          <p:nvPr/>
        </p:nvSpPr>
        <p:spPr>
          <a:xfrm>
            <a:off x="-2" y="2270970"/>
            <a:ext cx="2342607" cy="488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Action Plan</a:t>
            </a:r>
            <a:endParaRPr lang="en-GB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1D996B-DBF5-E96D-CCB9-D564B036DB25}"/>
              </a:ext>
            </a:extLst>
          </p:cNvPr>
          <p:cNvSpPr txBox="1"/>
          <p:nvPr/>
        </p:nvSpPr>
        <p:spPr>
          <a:xfrm>
            <a:off x="960119" y="3011721"/>
            <a:ext cx="7704910" cy="149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fan will be ordered from Amazon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24 days shipping &amp; importing period</a:t>
            </a:r>
            <a:endParaRPr lang="en-GB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PSA’s cook can start using ROSA as soon as it arrives</a:t>
            </a:r>
          </a:p>
        </p:txBody>
      </p: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9DCE0DCF-3933-2CC7-2883-25082D6A3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65029" y="3999410"/>
            <a:ext cx="2669177" cy="266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6326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1EB06-AF75-F3C2-6A57-AAC510CBB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7B7B5-5188-6BDE-B9C7-74776C7CF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40000" indent="-432000"/>
            <a:r>
              <a:rPr lang="en-GB" sz="1600" dirty="0"/>
              <a:t>[1] "How to Prevent Oil Splatter when Deep Frying,“ </a:t>
            </a:r>
            <a:r>
              <a:rPr lang="en-GB" sz="1600" dirty="0" err="1"/>
              <a:t>Frymax</a:t>
            </a:r>
            <a:r>
              <a:rPr lang="en-GB" sz="1600" dirty="0"/>
              <a:t>. [Online]. Available: https://frymax.co.uk/frying-tips/how-to-prevent-oil-splatter-when-deep-frying/. [Accessed: Mar. 9, 2023].</a:t>
            </a:r>
          </a:p>
          <a:p>
            <a:pPr marL="540000" indent="-432000"/>
            <a:r>
              <a:rPr lang="en-GB" sz="1600" dirty="0"/>
              <a:t>[2] "How to Treat a Burn From Kitchen </a:t>
            </a:r>
            <a:r>
              <a:rPr lang="en-GB" sz="1600" dirty="0" err="1"/>
              <a:t>Oil,"</a:t>
            </a:r>
            <a:r>
              <a:rPr lang="en-GB" sz="1600" i="1" dirty="0" err="1"/>
              <a:t>Healthfully</a:t>
            </a:r>
            <a:r>
              <a:rPr lang="en-GB" sz="1600" dirty="0"/>
              <a:t>. [Online]. Available: https://healthfully.com/how-to-treat-a-burn-from-kitchen-oil-12238193.html. [Accessed: Mar. 9, 2023].</a:t>
            </a:r>
          </a:p>
          <a:p>
            <a:pPr marL="540000" indent="-432000"/>
            <a:r>
              <a:rPr lang="en-GB" sz="1600" dirty="0"/>
              <a:t>[3] "Burns,“ </a:t>
            </a:r>
            <a:r>
              <a:rPr lang="en-GB" sz="1600" i="1" dirty="0" err="1"/>
              <a:t>Medlineplus</a:t>
            </a:r>
            <a:r>
              <a:rPr lang="en-GB" sz="1600" dirty="0"/>
              <a:t>. [Online]. Available: https://medlineplus.gov/ency/article/000030.htm.  [Accessed: Mar.    9, 2023].</a:t>
            </a:r>
          </a:p>
          <a:p>
            <a:pPr marL="540000" indent="-432000"/>
            <a:r>
              <a:rPr lang="en-GB" sz="1600" dirty="0"/>
              <a:t>[4] "Deep Frying," </a:t>
            </a:r>
            <a:r>
              <a:rPr lang="en-GB" sz="1600" i="1" dirty="0"/>
              <a:t>Wikipedia</a:t>
            </a:r>
            <a:r>
              <a:rPr lang="en-GB" sz="1600" dirty="0"/>
              <a:t>, March 1, 2023. [Online]. Available: https://en.wikipedia.org/wiki/Deep_frying. [Accessed March 11, 2023].</a:t>
            </a:r>
          </a:p>
          <a:p>
            <a:pPr marL="540000" indent="-432000"/>
            <a:r>
              <a:rPr lang="en-GB" sz="1600" dirty="0"/>
              <a:t>[5] "AJ Pritchard’s Girlfriend Takes Off Bandages to Share Horrific Face Burns," </a:t>
            </a:r>
            <a:r>
              <a:rPr lang="en-GB" sz="1600" i="1" dirty="0" err="1"/>
              <a:t>Movieshotnews</a:t>
            </a:r>
            <a:r>
              <a:rPr lang="en-GB" sz="1600" dirty="0"/>
              <a:t>, Mar. 3, 2021. [Online]. Available: https://movieshotnews.com/music/aj-pritchards-girlfriend-takes-off-bandages-to-share-horrific-face-burns/. [Accessed March 11, 2023].</a:t>
            </a:r>
          </a:p>
          <a:p>
            <a:pPr marL="540000" indent="-432000"/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1447510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1EB06-AF75-F3C2-6A57-AAC510CBB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7B7B5-5188-6BDE-B9C7-74776C7CF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40000" indent="-457200"/>
            <a:r>
              <a:rPr lang="en-GB" sz="1600" dirty="0"/>
              <a:t>[6] "What Pans Do Professional Chefs Use?," </a:t>
            </a:r>
            <a:r>
              <a:rPr lang="en-GB" sz="1600" i="1" dirty="0" err="1"/>
              <a:t>Kitchencuddle</a:t>
            </a:r>
            <a:r>
              <a:rPr lang="en-GB" sz="1600" dirty="0"/>
              <a:t>, Feb. 7, 2023. [Online]. Available: https://kitchencuddle.com/what-pans-do-professional-chefs-use/. [Accessed March 11, 2023].</a:t>
            </a:r>
          </a:p>
          <a:p>
            <a:pPr marL="540000" indent="-457200"/>
            <a:r>
              <a:rPr lang="en-GB" sz="1600" dirty="0"/>
              <a:t>[7] M. Ertan, private communication, Mar. 2023. </a:t>
            </a:r>
          </a:p>
          <a:p>
            <a:pPr marL="540000" indent="-457200"/>
            <a:r>
              <a:rPr lang="en-GB" sz="1600" dirty="0"/>
              <a:t>[8] "Stock Photo Cooking Oil Splash," </a:t>
            </a:r>
            <a:r>
              <a:rPr lang="en-GB" sz="1600" i="1" dirty="0" err="1"/>
              <a:t>Depositphotos</a:t>
            </a:r>
            <a:r>
              <a:rPr lang="en-GB" sz="1600" dirty="0"/>
              <a:t>. [Online]. Available: https://depositphotos.com/159656708/stock-photo-cooking-oil-splash.html. [Accessed Mar. 20, 2023].</a:t>
            </a:r>
          </a:p>
          <a:p>
            <a:pPr marL="540000" indent="-457200"/>
            <a:r>
              <a:rPr lang="en-GB" sz="1600" dirty="0"/>
              <a:t>[9] “Why Does Oil Splatter Fly?,” </a:t>
            </a:r>
            <a:r>
              <a:rPr lang="en-GB" sz="1600" i="1" dirty="0" err="1"/>
              <a:t>Eatwithus</a:t>
            </a:r>
            <a:r>
              <a:rPr lang="en-GB" sz="1600" dirty="0"/>
              <a:t>, Sep. 29, 2022. [Online]. Available: https://eatwithus.net/baking/why-does-oil-splatter-fry/. [Accessed Mar. 20, 2023].</a:t>
            </a:r>
          </a:p>
          <a:p>
            <a:pPr marL="540000" indent="-457200"/>
            <a:r>
              <a:rPr lang="en-GB" sz="1600" dirty="0"/>
              <a:t>[10] “Density of Cooking Oil,” </a:t>
            </a:r>
            <a:r>
              <a:rPr lang="en-GB" sz="1600" i="1" dirty="0"/>
              <a:t>Hypertextbook</a:t>
            </a:r>
            <a:r>
              <a:rPr lang="en-GB" sz="1600" dirty="0"/>
              <a:t>. [Online]. Available: https://hypertextbook.com/facts/2000/IngaDorfman.shtml. [Accessed Mar. 20, 2023].</a:t>
            </a:r>
          </a:p>
          <a:p>
            <a:pPr marL="540000" indent="-457200"/>
            <a:endParaRPr lang="en-GB" sz="1600" dirty="0"/>
          </a:p>
          <a:p>
            <a:pPr marL="540000" indent="-457200"/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0182546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1EB06-AF75-F3C2-6A57-AAC510CBB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7B7B5-5188-6BDE-B9C7-74776C7CF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44" y="2500715"/>
            <a:ext cx="10604863" cy="4039471"/>
          </a:xfrm>
        </p:spPr>
        <p:txBody>
          <a:bodyPr>
            <a:noAutofit/>
          </a:bodyPr>
          <a:lstStyle/>
          <a:p>
            <a:pPr marL="540000" indent="-468000"/>
            <a:r>
              <a:rPr lang="en-GB" sz="1600" dirty="0"/>
              <a:t>[11] "1 Pcs Splatter </a:t>
            </a:r>
            <a:r>
              <a:rPr lang="en-GB" sz="1600" dirty="0" err="1"/>
              <a:t>Screen,Practical</a:t>
            </a:r>
            <a:r>
              <a:rPr lang="en-GB" sz="1600" dirty="0"/>
              <a:t> Kitchen Frying Pan Splatter Screen Stainless Steel Oil Proofing Lid," </a:t>
            </a:r>
            <a:r>
              <a:rPr lang="en-GB" sz="1600" i="1" dirty="0"/>
              <a:t>Walmart</a:t>
            </a:r>
            <a:r>
              <a:rPr lang="en-GB" sz="1600" dirty="0"/>
              <a:t>. [Online]. Available: </a:t>
            </a:r>
            <a:r>
              <a:rPr lang="en-GB" sz="1600" dirty="0">
                <a:solidFill>
                  <a:srgbClr val="0099FF"/>
                </a:solidFill>
              </a:rPr>
              <a:t>https://www.walmart.ca/en/ip/1-Pcs-Splatter-Screen-Practical-Kitchen-Frying-Pan-Splatter-Screen-Stainless-Steel-Oil-Proofing-Lid/2ENHOJR2VSQD</a:t>
            </a:r>
            <a:r>
              <a:rPr lang="en-GB" sz="1600" dirty="0"/>
              <a:t>. [Accessed Mar. 20, 2023].</a:t>
            </a:r>
          </a:p>
          <a:p>
            <a:pPr marL="540000" indent="-468000"/>
            <a:r>
              <a:rPr lang="en-GB" sz="1600" dirty="0">
                <a:effectLst/>
                <a:ea typeface="Calibri" panose="020F0502020204030204" pitchFamily="34" charset="0"/>
              </a:rPr>
              <a:t>[12] “Fire Retardant Polycarbonate Sheet UF-48x96x.125in,” </a:t>
            </a:r>
            <a:r>
              <a:rPr lang="en-GB" sz="1600" i="1" dirty="0" err="1">
                <a:effectLst/>
                <a:ea typeface="Calibri" panose="020F0502020204030204" pitchFamily="34" charset="0"/>
              </a:rPr>
              <a:t>Acplasticsinc</a:t>
            </a:r>
            <a:r>
              <a:rPr lang="en-GB" sz="1600" dirty="0">
                <a:effectLst/>
                <a:ea typeface="Calibri" panose="020F0502020204030204" pitchFamily="34" charset="0"/>
              </a:rPr>
              <a:t>. [Online]. Available: </a:t>
            </a:r>
            <a:r>
              <a:rPr lang="en-GB" sz="1600" u="sng" dirty="0">
                <a:solidFill>
                  <a:srgbClr val="0099FF"/>
                </a:solidFill>
                <a:effectLst/>
                <a:ea typeface="Calibri" panose="020F0502020204030204" pitchFamily="34" charset="0"/>
                <a:hlinkClick r:id="rId2"/>
              </a:rPr>
              <a:t>https://www.acplasticsinc.com/products/0000-125-48x-96-tuffak-lf-uf</a:t>
            </a:r>
            <a:r>
              <a:rPr lang="en-GB" sz="1600" u="sng" dirty="0">
                <a:solidFill>
                  <a:srgbClr val="0099FF"/>
                </a:solidFill>
                <a:effectLst/>
                <a:ea typeface="Calibri" panose="020F0502020204030204" pitchFamily="34" charset="0"/>
              </a:rPr>
              <a:t>. </a:t>
            </a:r>
            <a:r>
              <a:rPr lang="en-GB" sz="1600" dirty="0">
                <a:effectLst/>
                <a:ea typeface="Calibri" panose="020F0502020204030204" pitchFamily="34" charset="0"/>
              </a:rPr>
              <a:t>[Accessed: Mar. 9, 2023].</a:t>
            </a:r>
          </a:p>
          <a:p>
            <a:pPr marL="540000" indent="-468000"/>
            <a:r>
              <a:rPr lang="en-GB" sz="1600" dirty="0">
                <a:ea typeface="Calibri" panose="020F0502020204030204" pitchFamily="34" charset="0"/>
              </a:rPr>
              <a:t> [13] “Protective </a:t>
            </a:r>
            <a:r>
              <a:rPr lang="en-GB" sz="1600" dirty="0" err="1">
                <a:ea typeface="Calibri" panose="020F0502020204030204" pitchFamily="34" charset="0"/>
              </a:rPr>
              <a:t>Barier</a:t>
            </a:r>
            <a:r>
              <a:rPr lang="en-GB" sz="1600" dirty="0">
                <a:ea typeface="Calibri" panose="020F0502020204030204" pitchFamily="34" charset="0"/>
              </a:rPr>
              <a:t> System,” </a:t>
            </a:r>
            <a:r>
              <a:rPr lang="en-GB" sz="1600" i="1" dirty="0">
                <a:ea typeface="Calibri" panose="020F0502020204030204" pitchFamily="34" charset="0"/>
              </a:rPr>
              <a:t>Armstrong Locks. </a:t>
            </a:r>
            <a:r>
              <a:rPr lang="en-GB" sz="1600" dirty="0">
                <a:ea typeface="Calibri" panose="020F0502020204030204" pitchFamily="34" charset="0"/>
              </a:rPr>
              <a:t>[Online]. Available: </a:t>
            </a:r>
            <a:r>
              <a:rPr lang="en-GB" sz="1600" dirty="0">
                <a:hlinkClick r:id="rId3"/>
              </a:rPr>
              <a:t>psu-c3210.jpg (499×494) (mweb.com.tw)</a:t>
            </a:r>
            <a:r>
              <a:rPr lang="en-GB" sz="1600" dirty="0"/>
              <a:t>.</a:t>
            </a:r>
            <a:r>
              <a:rPr lang="en-GB" sz="1600" dirty="0">
                <a:effectLst/>
                <a:ea typeface="Calibri" panose="020F0502020204030204" pitchFamily="34" charset="0"/>
              </a:rPr>
              <a:t> [Accessed: Mar. 9, 2023].</a:t>
            </a:r>
          </a:p>
          <a:p>
            <a:pPr marL="540000" indent="-468000">
              <a:lnSpc>
                <a:spcPct val="150000"/>
              </a:lnSpc>
              <a:spcAft>
                <a:spcPts val="800"/>
              </a:spcAft>
            </a:pPr>
            <a:r>
              <a:rPr lang="en-GB" sz="1600" dirty="0">
                <a:effectLst/>
                <a:ea typeface="Calibri" panose="020F0502020204030204" pitchFamily="34" charset="0"/>
              </a:rPr>
              <a:t>[14] “Convective Heat Transfer,” </a:t>
            </a:r>
            <a:r>
              <a:rPr lang="en-GB" sz="1600" i="1" dirty="0">
                <a:effectLst/>
                <a:ea typeface="Calibri" panose="020F0502020204030204" pitchFamily="34" charset="0"/>
              </a:rPr>
              <a:t>The Engineering Toolbox.</a:t>
            </a:r>
            <a:r>
              <a:rPr lang="en-GB" sz="1600" dirty="0">
                <a:effectLst/>
                <a:ea typeface="Calibri" panose="020F0502020204030204" pitchFamily="34" charset="0"/>
              </a:rPr>
              <a:t> [Online]. Available: </a:t>
            </a:r>
            <a:r>
              <a:rPr lang="en-GB" sz="1600" u="sng" dirty="0">
                <a:solidFill>
                  <a:srgbClr val="0000FF"/>
                </a:solidFill>
                <a:effectLst/>
                <a:ea typeface="Calibri" panose="020F0502020204030204" pitchFamily="34" charset="0"/>
              </a:rPr>
              <a:t>https://www.engineeringtoolbox.com/convective-heat-transfer-d_430.html.</a:t>
            </a:r>
            <a:r>
              <a:rPr lang="en-GB" sz="1600" dirty="0">
                <a:effectLst/>
                <a:ea typeface="Calibri" panose="020F0502020204030204" pitchFamily="34" charset="0"/>
              </a:rPr>
              <a:t> [Accessed: Mar. 9, 2023].</a:t>
            </a:r>
          </a:p>
          <a:p>
            <a:pPr marL="540000" indent="-468000">
              <a:lnSpc>
                <a:spcPct val="150000"/>
              </a:lnSpc>
              <a:spcAft>
                <a:spcPts val="800"/>
              </a:spcAft>
            </a:pPr>
            <a:r>
              <a:rPr lang="en-GB" sz="1600" dirty="0">
                <a:effectLst/>
                <a:ea typeface="Calibri" panose="020F0502020204030204" pitchFamily="34" charset="0"/>
              </a:rPr>
              <a:t>[15] “Understanding the Principles of Laminar Airflow,” </a:t>
            </a:r>
            <a:r>
              <a:rPr lang="en-GB" sz="1600" i="1" dirty="0">
                <a:effectLst/>
                <a:ea typeface="Calibri" panose="020F0502020204030204" pitchFamily="34" charset="0"/>
              </a:rPr>
              <a:t>Cadence</a:t>
            </a:r>
            <a:r>
              <a:rPr lang="en-GB" sz="1600" dirty="0">
                <a:effectLst/>
                <a:ea typeface="Calibri" panose="020F0502020204030204" pitchFamily="34" charset="0"/>
              </a:rPr>
              <a:t>. [Online]. Available: </a:t>
            </a:r>
            <a:r>
              <a:rPr lang="en-GB" sz="1600" u="sng" dirty="0">
                <a:solidFill>
                  <a:srgbClr val="0000FF"/>
                </a:solidFill>
                <a:effectLst/>
                <a:ea typeface="Calibri" panose="020F0502020204030204" pitchFamily="34" charset="0"/>
              </a:rPr>
              <a:t>https://resources.system-analysis.cadence.com/blog/msa2022-understanding-the-principles-of-laminar-airflow </a:t>
            </a:r>
            <a:r>
              <a:rPr lang="en-GB" sz="1600" dirty="0">
                <a:effectLst/>
                <a:ea typeface="Calibri" panose="020F0502020204030204" pitchFamily="34" charset="0"/>
              </a:rPr>
              <a:t>[Accessed: May. 2, 2023].</a:t>
            </a:r>
          </a:p>
          <a:p>
            <a:pPr marL="540000" indent="-468000"/>
            <a:endParaRPr lang="en-GB" sz="1600" dirty="0">
              <a:effectLst/>
              <a:ea typeface="Calibri" panose="020F0502020204030204" pitchFamily="34" charset="0"/>
            </a:endParaRPr>
          </a:p>
          <a:p>
            <a:pPr marL="540000" indent="-468000"/>
            <a:endParaRPr lang="en-GB" sz="1600" dirty="0">
              <a:effectLst/>
              <a:ea typeface="Calibri" panose="020F0502020204030204" pitchFamily="34" charset="0"/>
            </a:endParaRPr>
          </a:p>
          <a:p>
            <a:pPr marL="540000" indent="-468000"/>
            <a:endParaRPr lang="en-GB" sz="1600" dirty="0"/>
          </a:p>
          <a:p>
            <a:pPr marL="540000" indent="-468000"/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002959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48E3-C1D0-D901-3087-2C9B8DB7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A) Introduction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30C67CB-9C1C-CF14-23BA-D64C5C32B5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09" b="13424"/>
          <a:stretch/>
        </p:blipFill>
        <p:spPr bwMode="auto">
          <a:xfrm>
            <a:off x="4582916" y="2699719"/>
            <a:ext cx="3023120" cy="307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C7516F-FCC7-C5E4-8D8C-1CDBBCFB98BA}"/>
              </a:ext>
            </a:extLst>
          </p:cNvPr>
          <p:cNvSpPr txBox="1"/>
          <p:nvPr/>
        </p:nvSpPr>
        <p:spPr>
          <a:xfrm>
            <a:off x="4829536" y="5877714"/>
            <a:ext cx="252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2: Burned Face [5]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15FFD0-1781-255D-E1E4-C0C925D21B45}"/>
              </a:ext>
            </a:extLst>
          </p:cNvPr>
          <p:cNvSpPr/>
          <p:nvPr/>
        </p:nvSpPr>
        <p:spPr>
          <a:xfrm>
            <a:off x="-1" y="2270970"/>
            <a:ext cx="2852258" cy="488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Burned Face</a:t>
            </a:r>
          </a:p>
        </p:txBody>
      </p:sp>
    </p:spTree>
    <p:extLst>
      <p:ext uri="{BB962C8B-B14F-4D97-AF65-F5344CB8AC3E}">
        <p14:creationId xmlns:p14="http://schemas.microsoft.com/office/powerpoint/2010/main" val="2847390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1EB06-AF75-F3C2-6A57-AAC510CBB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7B7B5-5188-6BDE-B9C7-74776C7CF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52918"/>
            <a:ext cx="10268712" cy="3593592"/>
          </a:xfrm>
        </p:spPr>
        <p:txBody>
          <a:bodyPr>
            <a:noAutofit/>
          </a:bodyPr>
          <a:lstStyle/>
          <a:p>
            <a:pPr marL="540000" indent="-468000">
              <a:lnSpc>
                <a:spcPct val="150000"/>
              </a:lnSpc>
              <a:spcAft>
                <a:spcPts val="800"/>
              </a:spcAft>
            </a:pPr>
            <a:r>
              <a:rPr lang="en-GB" sz="1200" dirty="0">
                <a:effectLst/>
                <a:ea typeface="Calibri" panose="020F0502020204030204" pitchFamily="34" charset="0"/>
              </a:rPr>
              <a:t>[16] “What is Fluid </a:t>
            </a:r>
            <a:r>
              <a:rPr lang="en-GB" sz="1200" dirty="0">
                <a:ea typeface="Calibri" panose="020F0502020204030204" pitchFamily="34" charset="0"/>
              </a:rPr>
              <a:t>D</a:t>
            </a:r>
            <a:r>
              <a:rPr lang="en-GB" sz="1200" dirty="0">
                <a:effectLst/>
                <a:ea typeface="Calibri" panose="020F0502020204030204" pitchFamily="34" charset="0"/>
              </a:rPr>
              <a:t>ynamics,” </a:t>
            </a:r>
            <a:r>
              <a:rPr lang="en-GB" sz="1200" i="1" dirty="0">
                <a:effectLst/>
                <a:ea typeface="Calibri" panose="020F0502020204030204" pitchFamily="34" charset="0"/>
              </a:rPr>
              <a:t>ThoughtCo</a:t>
            </a:r>
            <a:r>
              <a:rPr lang="en-GB" sz="1200" dirty="0">
                <a:effectLst/>
                <a:ea typeface="Calibri" panose="020F0502020204030204" pitchFamily="34" charset="0"/>
              </a:rPr>
              <a:t>. [Online]. Available: </a:t>
            </a:r>
            <a:r>
              <a:rPr lang="en-GB" sz="1200" u="sng" dirty="0">
                <a:effectLst/>
                <a:ea typeface="Calibri" panose="020F0502020204030204" pitchFamily="34" charset="0"/>
              </a:rPr>
              <a:t>https://www.thoughtco.com/what-is-fluid-dynamics-4019111</a:t>
            </a:r>
            <a:r>
              <a:rPr lang="en-GB" sz="1200" dirty="0">
                <a:effectLst/>
                <a:ea typeface="Calibri" panose="020F0502020204030204" pitchFamily="34" charset="0"/>
              </a:rPr>
              <a:t> [Accessed: May. 1, 2023].</a:t>
            </a:r>
          </a:p>
          <a:p>
            <a:pPr marL="540000" indent="-468000">
              <a:lnSpc>
                <a:spcPct val="150000"/>
              </a:lnSpc>
              <a:spcAft>
                <a:spcPts val="800"/>
              </a:spcAft>
            </a:pPr>
            <a:r>
              <a:rPr lang="en-GB" sz="1200" dirty="0">
                <a:effectLst/>
                <a:ea typeface="Calibri" panose="020F0502020204030204" pitchFamily="34" charset="0"/>
              </a:rPr>
              <a:t>[17] “PELONIS 3-Speed Box Fan For Full-Force Circulation With Air Conditioner, Upgrade Floor Fan, Black,” </a:t>
            </a:r>
            <a:r>
              <a:rPr lang="en-GB" sz="1200" i="1" dirty="0">
                <a:effectLst/>
                <a:ea typeface="Calibri" panose="020F0502020204030204" pitchFamily="34" charset="0"/>
              </a:rPr>
              <a:t>Amazon</a:t>
            </a:r>
            <a:r>
              <a:rPr lang="en-GB" sz="1200" dirty="0">
                <a:effectLst/>
                <a:ea typeface="Calibri" panose="020F0502020204030204" pitchFamily="34" charset="0"/>
              </a:rPr>
              <a:t>. [Online]. Available: </a:t>
            </a:r>
            <a:r>
              <a:rPr lang="en-GB" sz="1200" u="sng" dirty="0">
                <a:effectLst/>
                <a:ea typeface="Calibri" panose="020F0502020204030204" pitchFamily="34" charset="0"/>
                <a:hlinkClick r:id="rId2"/>
              </a:rPr>
              <a:t>https://www.amazon.com/PELONIS-PFB50A2ABB-V-Full-Force-Circulation-Conditioner/dp/B087C2LJ25/ref=sr_1_7?crid=BX3GPBM8C73G&amp;keywords=fan&amp;qid=1679155419&amp;sprefix=vantuz%2Caps%2C1320&amp;sr=8-7&amp;th=1</a:t>
            </a:r>
            <a:r>
              <a:rPr lang="en-GB" sz="1200" u="sng" dirty="0">
                <a:effectLst/>
                <a:ea typeface="Calibri" panose="020F0502020204030204" pitchFamily="34" charset="0"/>
              </a:rPr>
              <a:t>. </a:t>
            </a:r>
            <a:r>
              <a:rPr lang="en-GB" sz="1200" dirty="0">
                <a:effectLst/>
                <a:ea typeface="Calibri" panose="020F0502020204030204" pitchFamily="34" charset="0"/>
              </a:rPr>
              <a:t>[Accessed: Mar. 9, 2023].</a:t>
            </a:r>
          </a:p>
          <a:p>
            <a:pPr marL="540000" indent="-468000">
              <a:lnSpc>
                <a:spcPct val="150000"/>
              </a:lnSpc>
              <a:spcAft>
                <a:spcPts val="800"/>
              </a:spcAft>
            </a:pPr>
            <a:r>
              <a:rPr lang="en-GB" sz="1200" dirty="0">
                <a:effectLst/>
                <a:ea typeface="Calibri" panose="020F0502020204030204" pitchFamily="34" charset="0"/>
              </a:rPr>
              <a:t>[18] “Glucose powder: what it is and how to use it for fried food,” </a:t>
            </a:r>
            <a:r>
              <a:rPr lang="en-GB" sz="1200" i="1" dirty="0" err="1">
                <a:effectLst/>
                <a:ea typeface="Calibri" panose="020F0502020204030204" pitchFamily="34" charset="0"/>
              </a:rPr>
              <a:t>Cookist</a:t>
            </a:r>
            <a:r>
              <a:rPr lang="en-GB" sz="1200" dirty="0">
                <a:effectLst/>
                <a:ea typeface="Calibri" panose="020F0502020204030204" pitchFamily="34" charset="0"/>
              </a:rPr>
              <a:t>. [Online]. Available: </a:t>
            </a:r>
            <a:r>
              <a:rPr lang="en-GB" sz="1200" u="sng" dirty="0">
                <a:effectLst/>
                <a:ea typeface="Calibri" panose="020F0502020204030204" pitchFamily="34" charset="0"/>
              </a:rPr>
              <a:t>https://www.cookist.com/glucose-powder-what-it-is-and-how-to-use-it-for-fried-food/</a:t>
            </a:r>
            <a:r>
              <a:rPr lang="en-GB" sz="1200" dirty="0">
                <a:effectLst/>
                <a:ea typeface="Calibri" panose="020F0502020204030204" pitchFamily="34" charset="0"/>
              </a:rPr>
              <a:t>. [Accessed: Mar. 9, 2023].</a:t>
            </a:r>
          </a:p>
          <a:p>
            <a:pPr marL="540000" indent="-468000">
              <a:lnSpc>
                <a:spcPct val="150000"/>
              </a:lnSpc>
              <a:spcAft>
                <a:spcPts val="800"/>
              </a:spcAft>
            </a:pPr>
            <a:r>
              <a:rPr lang="en-GB" sz="1200" dirty="0">
                <a:effectLst/>
                <a:ea typeface="Calibri" panose="020F0502020204030204" pitchFamily="34" charset="0"/>
              </a:rPr>
              <a:t>[19] “Wilton 707-2601 Glucose Syrup, 8.5 ounce, Package may vary,” </a:t>
            </a:r>
            <a:r>
              <a:rPr lang="en-GB" sz="1200" i="1" dirty="0">
                <a:effectLst/>
                <a:ea typeface="Calibri" panose="020F0502020204030204" pitchFamily="34" charset="0"/>
              </a:rPr>
              <a:t>Amazon</a:t>
            </a:r>
            <a:r>
              <a:rPr lang="en-GB" sz="1200" dirty="0">
                <a:effectLst/>
                <a:ea typeface="Calibri" panose="020F0502020204030204" pitchFamily="34" charset="0"/>
              </a:rPr>
              <a:t>. [Online]. Available: </a:t>
            </a:r>
            <a:r>
              <a:rPr lang="en-GB" sz="1200" u="sng" dirty="0">
                <a:solidFill>
                  <a:srgbClr val="0000FF"/>
                </a:solidFill>
                <a:effectLst/>
                <a:ea typeface="Calibri" panose="020F0502020204030204" pitchFamily="34" charset="0"/>
              </a:rPr>
              <a:t>https://www.amazon.com/Wilton-707-2601-Glucose-Syrup/dp/B01EOK9GVU/ref=sr_1_1?keywords=glucose+syrup&amp;qid=1679156138&amp;sr=8-1</a:t>
            </a:r>
            <a:r>
              <a:rPr lang="en-GB" sz="1200" dirty="0">
                <a:effectLst/>
                <a:ea typeface="Calibri" panose="020F0502020204030204" pitchFamily="34" charset="0"/>
              </a:rPr>
              <a:t>. [Accessed: Mar. 9, 2023].</a:t>
            </a:r>
          </a:p>
          <a:p>
            <a:pPr marL="540000" indent="-468000">
              <a:lnSpc>
                <a:spcPct val="150000"/>
              </a:lnSpc>
              <a:spcAft>
                <a:spcPts val="800"/>
              </a:spcAft>
            </a:pPr>
            <a:r>
              <a:rPr lang="en-GB" sz="1200" dirty="0">
                <a:effectLst/>
                <a:ea typeface="Calibri" panose="020F0502020204030204" pitchFamily="34" charset="0"/>
              </a:rPr>
              <a:t>[20] “On the Possibility of </a:t>
            </a:r>
            <a:r>
              <a:rPr lang="en-GB" sz="1200" dirty="0" err="1">
                <a:effectLst/>
                <a:ea typeface="Calibri" panose="020F0502020204030204" pitchFamily="34" charset="0"/>
              </a:rPr>
              <a:t>Nonfat</a:t>
            </a:r>
            <a:r>
              <a:rPr lang="en-GB" sz="1200" dirty="0">
                <a:effectLst/>
                <a:ea typeface="Calibri" panose="020F0502020204030204" pitchFamily="34" charset="0"/>
              </a:rPr>
              <a:t> Frying Using Molten Glucose,” </a:t>
            </a:r>
            <a:r>
              <a:rPr lang="en-GB" sz="1200" i="1" dirty="0" err="1">
                <a:effectLst/>
                <a:ea typeface="Calibri" panose="020F0502020204030204" pitchFamily="34" charset="0"/>
              </a:rPr>
              <a:t>Pubmed</a:t>
            </a:r>
            <a:r>
              <a:rPr lang="en-GB" sz="1200" dirty="0">
                <a:effectLst/>
                <a:ea typeface="Calibri" panose="020F0502020204030204" pitchFamily="34" charset="0"/>
              </a:rPr>
              <a:t>. [Online]. Available: </a:t>
            </a:r>
            <a:r>
              <a:rPr lang="en-GB" sz="1200" u="sng" dirty="0">
                <a:effectLst/>
                <a:ea typeface="Calibri" panose="020F0502020204030204" pitchFamily="34" charset="0"/>
                <a:hlinkClick r:id="rId3"/>
              </a:rPr>
              <a:t>https://pubmed.ncbi.nlm.nih.gov/25492403/</a:t>
            </a:r>
            <a:r>
              <a:rPr lang="en-GB" sz="1200" u="sng" dirty="0">
                <a:effectLst/>
                <a:ea typeface="Calibri" panose="020F0502020204030204" pitchFamily="34" charset="0"/>
              </a:rPr>
              <a:t> </a:t>
            </a:r>
            <a:r>
              <a:rPr lang="en-GB" sz="1200" dirty="0">
                <a:effectLst/>
                <a:ea typeface="Calibri" panose="020F0502020204030204" pitchFamily="34" charset="0"/>
              </a:rPr>
              <a:t>[Accessed: May. 1, 2023].</a:t>
            </a:r>
          </a:p>
          <a:p>
            <a:pPr marL="540000" indent="-468000">
              <a:lnSpc>
                <a:spcPct val="150000"/>
              </a:lnSpc>
              <a:spcAft>
                <a:spcPts val="800"/>
              </a:spcAft>
            </a:pPr>
            <a:endParaRPr lang="en-GB" sz="1600" dirty="0">
              <a:effectLst/>
              <a:ea typeface="Calibri" panose="020F0502020204030204" pitchFamily="34" charset="0"/>
            </a:endParaRPr>
          </a:p>
          <a:p>
            <a:pPr marL="540000" indent="-468000">
              <a:lnSpc>
                <a:spcPct val="150000"/>
              </a:lnSpc>
              <a:spcAft>
                <a:spcPts val="800"/>
              </a:spcAft>
            </a:pPr>
            <a:endParaRPr lang="en-GB" sz="1600" dirty="0"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0078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1EB06-AF75-F3C2-6A57-AAC510CBB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7B7B5-5188-6BDE-B9C7-74776C7CF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169741"/>
            <a:ext cx="10268712" cy="3593592"/>
          </a:xfrm>
        </p:spPr>
        <p:txBody>
          <a:bodyPr>
            <a:noAutofit/>
          </a:bodyPr>
          <a:lstStyle/>
          <a:p>
            <a:pPr marL="396000" indent="-468000">
              <a:lnSpc>
                <a:spcPct val="150000"/>
              </a:lnSpc>
              <a:spcAft>
                <a:spcPts val="800"/>
              </a:spcAft>
            </a:pPr>
            <a:r>
              <a:rPr lang="en-GB" sz="1600" dirty="0">
                <a:effectLst/>
                <a:ea typeface="Calibri" panose="020F0502020204030204" pitchFamily="34" charset="0"/>
              </a:rPr>
              <a:t>[21] “Reliability Engineering 101 – Definition, Goals, Techniques,” </a:t>
            </a:r>
            <a:r>
              <a:rPr lang="en-GB" sz="1600" i="1" dirty="0" err="1">
                <a:effectLst/>
                <a:ea typeface="Calibri" panose="020F0502020204030204" pitchFamily="34" charset="0"/>
              </a:rPr>
              <a:t>Limblecmms</a:t>
            </a:r>
            <a:r>
              <a:rPr lang="en-GB" sz="1600" i="1" dirty="0">
                <a:effectLst/>
                <a:ea typeface="Calibri" panose="020F0502020204030204" pitchFamily="34" charset="0"/>
              </a:rPr>
              <a:t>,</a:t>
            </a:r>
            <a:r>
              <a:rPr lang="en-GB" sz="1600" dirty="0">
                <a:effectLst/>
                <a:ea typeface="Calibri" panose="020F0502020204030204" pitchFamily="34" charset="0"/>
              </a:rPr>
              <a:t> Oct. 8, 2020</a:t>
            </a:r>
            <a:r>
              <a:rPr lang="en-GB" sz="1600" i="1" dirty="0">
                <a:effectLst/>
                <a:ea typeface="Calibri" panose="020F0502020204030204" pitchFamily="34" charset="0"/>
              </a:rPr>
              <a:t>.</a:t>
            </a:r>
            <a:r>
              <a:rPr lang="en-GB" sz="1600" dirty="0">
                <a:effectLst/>
                <a:ea typeface="Calibri" panose="020F0502020204030204" pitchFamily="34" charset="0"/>
              </a:rPr>
              <a:t> [Online]. Available: </a:t>
            </a:r>
            <a:r>
              <a:rPr lang="en-GB" sz="1600" u="sng" dirty="0">
                <a:solidFill>
                  <a:srgbClr val="0000FF"/>
                </a:solidFill>
                <a:effectLst/>
                <a:ea typeface="Calibri" panose="020F0502020204030204" pitchFamily="34" charset="0"/>
              </a:rPr>
              <a:t>https://limblecmms.com/blog/reliability-engineering/</a:t>
            </a:r>
            <a:r>
              <a:rPr lang="en-GB" sz="1600" dirty="0">
                <a:effectLst/>
                <a:ea typeface="Calibri" panose="020F0502020204030204" pitchFamily="34" charset="0"/>
              </a:rPr>
              <a:t>. [Accessed: Mar. 9, 2023].</a:t>
            </a:r>
          </a:p>
          <a:p>
            <a:pPr marL="396000" indent="-468000">
              <a:lnSpc>
                <a:spcPct val="150000"/>
              </a:lnSpc>
              <a:spcAft>
                <a:spcPts val="800"/>
              </a:spcAft>
            </a:pPr>
            <a:r>
              <a:rPr lang="en-GB" sz="1600" dirty="0">
                <a:effectLst/>
                <a:ea typeface="Calibri" panose="020F0502020204030204" pitchFamily="34" charset="0"/>
              </a:rPr>
              <a:t>[22] “Human Factors Engineering: Why Engineers Should Do More of It,” </a:t>
            </a:r>
            <a:r>
              <a:rPr lang="en-GB" sz="1600" i="1" dirty="0" err="1">
                <a:effectLst/>
                <a:ea typeface="Calibri" panose="020F0502020204030204" pitchFamily="34" charset="0"/>
              </a:rPr>
              <a:t>Asme</a:t>
            </a:r>
            <a:r>
              <a:rPr lang="en-GB" sz="1600" i="1" dirty="0">
                <a:effectLst/>
                <a:ea typeface="Calibri" panose="020F0502020204030204" pitchFamily="34" charset="0"/>
              </a:rPr>
              <a:t>,</a:t>
            </a:r>
            <a:r>
              <a:rPr lang="en-GB" sz="1600" dirty="0">
                <a:effectLst/>
                <a:ea typeface="Calibri" panose="020F0502020204030204" pitchFamily="34" charset="0"/>
              </a:rPr>
              <a:t> Sep. 23, 2020</a:t>
            </a:r>
            <a:r>
              <a:rPr lang="en-GB" sz="1600" i="1" dirty="0">
                <a:effectLst/>
                <a:ea typeface="Calibri" panose="020F0502020204030204" pitchFamily="34" charset="0"/>
              </a:rPr>
              <a:t>.</a:t>
            </a:r>
            <a:r>
              <a:rPr lang="en-GB" sz="1600" dirty="0">
                <a:effectLst/>
                <a:ea typeface="Calibri" panose="020F0502020204030204" pitchFamily="34" charset="0"/>
              </a:rPr>
              <a:t> [Online]. Available: </a:t>
            </a:r>
            <a:r>
              <a:rPr lang="en-GB" sz="1600" u="sng" dirty="0">
                <a:solidFill>
                  <a:srgbClr val="0000FF"/>
                </a:solidFill>
                <a:effectLst/>
                <a:ea typeface="Calibri" panose="020F0502020204030204" pitchFamily="34" charset="0"/>
              </a:rPr>
              <a:t>https://www.asme.org/topics-resources/content/human-factors-engineering-why-engineers-should-do-more-of-it</a:t>
            </a:r>
            <a:r>
              <a:rPr lang="en-GB" sz="1600" dirty="0">
                <a:effectLst/>
                <a:ea typeface="Calibri" panose="020F0502020204030204" pitchFamily="34" charset="0"/>
              </a:rPr>
              <a:t>. [Accessed: Mar. 9, 2023].</a:t>
            </a:r>
          </a:p>
          <a:p>
            <a:pPr marL="396000" indent="-468000">
              <a:lnSpc>
                <a:spcPct val="150000"/>
              </a:lnSpc>
              <a:spcAft>
                <a:spcPts val="800"/>
              </a:spcAft>
            </a:pPr>
            <a:r>
              <a:rPr lang="en-GB" sz="1600" dirty="0">
                <a:effectLst/>
                <a:ea typeface="Calibri" panose="020F0502020204030204" pitchFamily="34" charset="0"/>
              </a:rPr>
              <a:t>[23] “Why is Usability so important?,” </a:t>
            </a:r>
            <a:r>
              <a:rPr lang="en-GB" sz="1600" i="1" dirty="0" err="1">
                <a:effectLst/>
                <a:ea typeface="Calibri" panose="020F0502020204030204" pitchFamily="34" charset="0"/>
              </a:rPr>
              <a:t>Boana</a:t>
            </a:r>
            <a:r>
              <a:rPr lang="en-GB" sz="1600" i="1" dirty="0">
                <a:effectLst/>
                <a:ea typeface="Calibri" panose="020F0502020204030204" pitchFamily="34" charset="0"/>
              </a:rPr>
              <a:t>.</a:t>
            </a:r>
            <a:r>
              <a:rPr lang="en-GB" sz="1600" dirty="0">
                <a:effectLst/>
                <a:ea typeface="Calibri" panose="020F0502020204030204" pitchFamily="34" charset="0"/>
              </a:rPr>
              <a:t> [Online]. Available: </a:t>
            </a:r>
            <a:r>
              <a:rPr lang="en-GB" sz="1600" u="sng" dirty="0">
                <a:solidFill>
                  <a:srgbClr val="0000FF"/>
                </a:solidFill>
                <a:effectLst/>
                <a:ea typeface="Calibri" panose="020F0502020204030204" pitchFamily="34" charset="0"/>
              </a:rPr>
              <a:t>https://boanastudio.com/blog/why-is-usability-so-important-answering-the-9-central-questions</a:t>
            </a:r>
            <a:r>
              <a:rPr lang="en-GB" sz="1600" dirty="0">
                <a:effectLst/>
                <a:ea typeface="Calibri" panose="020F0502020204030204" pitchFamily="34" charset="0"/>
              </a:rPr>
              <a:t>. [Accessed: Mar. 9, 2023].</a:t>
            </a:r>
          </a:p>
          <a:p>
            <a:pPr marL="396000" indent="-468000">
              <a:lnSpc>
                <a:spcPct val="150000"/>
              </a:lnSpc>
              <a:spcAft>
                <a:spcPts val="800"/>
              </a:spcAft>
            </a:pPr>
            <a:r>
              <a:rPr lang="en-GB" sz="1600" dirty="0">
                <a:effectLst/>
                <a:ea typeface="Calibri" panose="020F0502020204030204" pitchFamily="34" charset="0"/>
              </a:rPr>
              <a:t>[24] “Why is Cost Estimation So Important (&amp; How Can I Get Better at It?),” </a:t>
            </a:r>
            <a:r>
              <a:rPr lang="en-GB" sz="1600" i="1" dirty="0">
                <a:effectLst/>
                <a:ea typeface="Calibri" panose="020F0502020204030204" pitchFamily="34" charset="0"/>
              </a:rPr>
              <a:t>Planview,</a:t>
            </a:r>
            <a:r>
              <a:rPr lang="en-GB" sz="1600" dirty="0">
                <a:effectLst/>
                <a:ea typeface="Calibri" panose="020F0502020204030204" pitchFamily="34" charset="0"/>
              </a:rPr>
              <a:t> Mar. 9, 2021</a:t>
            </a:r>
            <a:r>
              <a:rPr lang="en-GB" sz="1600" i="1" dirty="0">
                <a:effectLst/>
                <a:ea typeface="Calibri" panose="020F0502020204030204" pitchFamily="34" charset="0"/>
              </a:rPr>
              <a:t>.</a:t>
            </a:r>
            <a:r>
              <a:rPr lang="en-GB" sz="1600" dirty="0">
                <a:effectLst/>
                <a:ea typeface="Calibri" panose="020F0502020204030204" pitchFamily="34" charset="0"/>
              </a:rPr>
              <a:t> [Online]. Available: </a:t>
            </a:r>
            <a:r>
              <a:rPr lang="en-GB" sz="1600" u="sng" dirty="0">
                <a:solidFill>
                  <a:srgbClr val="0000FF"/>
                </a:solidFill>
                <a:effectLst/>
                <a:ea typeface="Calibri" panose="020F0502020204030204" pitchFamily="34" charset="0"/>
              </a:rPr>
              <a:t>https://blog.planview.com/cost-estimation-important-can-get-better-2-2/</a:t>
            </a:r>
            <a:r>
              <a:rPr lang="en-GB" sz="1600" dirty="0">
                <a:effectLst/>
                <a:ea typeface="Calibri" panose="020F0502020204030204" pitchFamily="34" charset="0"/>
              </a:rPr>
              <a:t>. [Accessed: Mar. 9, 2023].</a:t>
            </a:r>
          </a:p>
        </p:txBody>
      </p:sp>
    </p:spTree>
    <p:extLst>
      <p:ext uri="{BB962C8B-B14F-4D97-AF65-F5344CB8AC3E}">
        <p14:creationId xmlns:p14="http://schemas.microsoft.com/office/powerpoint/2010/main" val="9917307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1EB06-AF75-F3C2-6A57-AAC510CBB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7B7B5-5188-6BDE-B9C7-74776C7CF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40000" indent="-468000">
              <a:lnSpc>
                <a:spcPct val="150000"/>
              </a:lnSpc>
              <a:spcAft>
                <a:spcPts val="800"/>
              </a:spcAft>
            </a:pPr>
            <a:r>
              <a:rPr lang="en-GB" sz="1200" dirty="0">
                <a:effectLst/>
                <a:ea typeface="Calibri" panose="020F0502020204030204" pitchFamily="34" charset="0"/>
              </a:rPr>
              <a:t>[25] “What Is Glucose Syrup? All You Need to Know,” </a:t>
            </a:r>
            <a:r>
              <a:rPr lang="en-GB" sz="1200" i="1" dirty="0">
                <a:effectLst/>
                <a:ea typeface="Calibri" panose="020F0502020204030204" pitchFamily="34" charset="0"/>
              </a:rPr>
              <a:t>Healthline.</a:t>
            </a:r>
            <a:r>
              <a:rPr lang="en-GB" sz="1200" dirty="0">
                <a:effectLst/>
                <a:ea typeface="Calibri" panose="020F0502020204030204" pitchFamily="34" charset="0"/>
              </a:rPr>
              <a:t> [Online]. Available: </a:t>
            </a:r>
            <a:r>
              <a:rPr lang="en-GB" sz="1200" u="sng" dirty="0">
                <a:solidFill>
                  <a:srgbClr val="0000FF"/>
                </a:solidFill>
                <a:effectLst/>
                <a:ea typeface="Calibri" panose="020F0502020204030204" pitchFamily="34" charset="0"/>
              </a:rPr>
              <a:t>https://www.healthline.com/nutrition/glucose-syrup#bottom-line</a:t>
            </a:r>
            <a:r>
              <a:rPr lang="en-GB" sz="1200" dirty="0">
                <a:effectLst/>
                <a:ea typeface="Calibri" panose="020F0502020204030204" pitchFamily="34" charset="0"/>
              </a:rPr>
              <a:t>. [Accessed: Mar. 9, 2023].</a:t>
            </a:r>
          </a:p>
          <a:p>
            <a:pPr marL="540000" indent="-468000">
              <a:lnSpc>
                <a:spcPct val="150000"/>
              </a:lnSpc>
              <a:spcAft>
                <a:spcPts val="800"/>
              </a:spcAft>
            </a:pPr>
            <a:r>
              <a:rPr lang="en-GB" sz="1200" dirty="0">
                <a:effectLst/>
                <a:ea typeface="Calibri" panose="020F0502020204030204" pitchFamily="34" charset="0"/>
              </a:rPr>
              <a:t>[26] “The role of observation in science,” </a:t>
            </a:r>
            <a:r>
              <a:rPr lang="en-GB" sz="1200" i="1" dirty="0">
                <a:effectLst/>
                <a:ea typeface="Calibri" panose="020F0502020204030204" pitchFamily="34" charset="0"/>
              </a:rPr>
              <a:t>Science Learning Hub. </a:t>
            </a:r>
            <a:r>
              <a:rPr lang="en-GB" sz="1200" dirty="0">
                <a:effectLst/>
                <a:ea typeface="Calibri" panose="020F0502020204030204" pitchFamily="34" charset="0"/>
              </a:rPr>
              <a:t>[Online]</a:t>
            </a:r>
            <a:r>
              <a:rPr lang="en-GB" sz="1200" u="none" strike="noStrike" dirty="0">
                <a:solidFill>
                  <a:srgbClr val="0000FF"/>
                </a:solidFill>
                <a:effectLst/>
                <a:ea typeface="Calibri" panose="020F0502020204030204" pitchFamily="34" charset="0"/>
                <a:hlinkClick r:id="rId2"/>
              </a:rPr>
              <a:t>. </a:t>
            </a:r>
            <a:r>
              <a:rPr lang="en-GB" sz="1200" u="none" strike="noStrike" dirty="0">
                <a:solidFill>
                  <a:srgbClr val="0000FF"/>
                </a:solidFill>
                <a:effectLst/>
                <a:ea typeface="Calibri" panose="020F0502020204030204" pitchFamily="34" charset="0"/>
              </a:rPr>
              <a:t>https://www.sciencelearn.org.nz/resources/8-the-role-of-observation-in-science</a:t>
            </a:r>
            <a:r>
              <a:rPr lang="en-GB" sz="1200" dirty="0">
                <a:effectLst/>
                <a:ea typeface="Calibri" panose="020F0502020204030204" pitchFamily="34" charset="0"/>
              </a:rPr>
              <a:t>. [Accessed: Mar. 9, 2023].</a:t>
            </a:r>
          </a:p>
          <a:p>
            <a:pPr marL="540000" indent="-468000">
              <a:lnSpc>
                <a:spcPct val="150000"/>
              </a:lnSpc>
              <a:spcAft>
                <a:spcPts val="800"/>
              </a:spcAft>
            </a:pPr>
            <a:r>
              <a:rPr lang="en-GB" sz="1200" dirty="0">
                <a:effectLst/>
                <a:ea typeface="Calibri" panose="020F0502020204030204" pitchFamily="34" charset="0"/>
              </a:rPr>
              <a:t>[27] “The Importance of Literature Review in Scientific Research Writing,” </a:t>
            </a:r>
            <a:r>
              <a:rPr lang="en-GB" sz="1200" i="1" dirty="0" err="1">
                <a:effectLst/>
                <a:ea typeface="Calibri" panose="020F0502020204030204" pitchFamily="34" charset="0"/>
              </a:rPr>
              <a:t>Pubrica</a:t>
            </a:r>
            <a:r>
              <a:rPr lang="en-GB" sz="1200" i="1" dirty="0">
                <a:effectLst/>
                <a:ea typeface="Calibri" panose="020F0502020204030204" pitchFamily="34" charset="0"/>
              </a:rPr>
              <a:t>,</a:t>
            </a:r>
            <a:r>
              <a:rPr lang="en-GB" sz="1200" dirty="0">
                <a:effectLst/>
                <a:ea typeface="Calibri" panose="020F0502020204030204" pitchFamily="34" charset="0"/>
              </a:rPr>
              <a:t> May. 10, 2019</a:t>
            </a:r>
            <a:r>
              <a:rPr lang="en-GB" sz="1200" i="1" dirty="0">
                <a:effectLst/>
                <a:ea typeface="Calibri" panose="020F0502020204030204" pitchFamily="34" charset="0"/>
              </a:rPr>
              <a:t>.</a:t>
            </a:r>
            <a:r>
              <a:rPr lang="en-GB" sz="1200" dirty="0">
                <a:effectLst/>
                <a:ea typeface="Calibri" panose="020F0502020204030204" pitchFamily="34" charset="0"/>
              </a:rPr>
              <a:t> [Online]. Available: </a:t>
            </a:r>
            <a:r>
              <a:rPr lang="en-GB" sz="1200" u="sng" dirty="0">
                <a:solidFill>
                  <a:srgbClr val="0000FF"/>
                </a:solidFill>
                <a:effectLst/>
                <a:ea typeface="Calibri" panose="020F0502020204030204" pitchFamily="34" charset="0"/>
                <a:hlinkClick r:id="rId3"/>
              </a:rPr>
              <a:t>https://pubrica.com/academy/research/the-importance-of-literature-review-in-scientific-research-writing/</a:t>
            </a:r>
            <a:r>
              <a:rPr lang="en-GB" sz="1200" u="sng" dirty="0">
                <a:solidFill>
                  <a:srgbClr val="0000FF"/>
                </a:solidFill>
                <a:effectLst/>
                <a:ea typeface="Calibri" panose="020F0502020204030204" pitchFamily="34" charset="0"/>
              </a:rPr>
              <a:t>. </a:t>
            </a:r>
            <a:r>
              <a:rPr lang="en-GB" sz="1200" dirty="0">
                <a:effectLst/>
                <a:ea typeface="Calibri" panose="020F0502020204030204" pitchFamily="34" charset="0"/>
              </a:rPr>
              <a:t>[Accessed: Mar. 9, 2023].</a:t>
            </a:r>
          </a:p>
          <a:p>
            <a:pPr marL="540000" indent="-468000">
              <a:lnSpc>
                <a:spcPct val="150000"/>
              </a:lnSpc>
              <a:spcAft>
                <a:spcPts val="800"/>
              </a:spcAft>
            </a:pPr>
            <a:r>
              <a:rPr lang="en-GB" sz="1200" dirty="0">
                <a:effectLst/>
                <a:ea typeface="Calibri" panose="020F0502020204030204" pitchFamily="34" charset="0"/>
              </a:rPr>
              <a:t>[28] “Market Research,” </a:t>
            </a:r>
            <a:r>
              <a:rPr lang="en-GB" sz="1200" i="1" dirty="0">
                <a:effectLst/>
                <a:ea typeface="Calibri" panose="020F0502020204030204" pitchFamily="34" charset="0"/>
              </a:rPr>
              <a:t>Cfi.</a:t>
            </a:r>
            <a:r>
              <a:rPr lang="en-GB" sz="1200" dirty="0">
                <a:effectLst/>
                <a:ea typeface="Calibri" panose="020F0502020204030204" pitchFamily="34" charset="0"/>
              </a:rPr>
              <a:t> [Online]. Available: </a:t>
            </a:r>
            <a:r>
              <a:rPr lang="en-GB" sz="1200" u="sng" dirty="0">
                <a:solidFill>
                  <a:srgbClr val="0000FF"/>
                </a:solidFill>
                <a:effectLst/>
                <a:ea typeface="Calibri" panose="020F0502020204030204" pitchFamily="34" charset="0"/>
                <a:hlinkClick r:id="rId4"/>
              </a:rPr>
              <a:t>https://corporatefinanceinstitute.com/resources/economics/market-research/</a:t>
            </a:r>
            <a:r>
              <a:rPr lang="en-GB" sz="1200" u="sng" dirty="0">
                <a:solidFill>
                  <a:srgbClr val="0000FF"/>
                </a:solidFill>
                <a:effectLst/>
                <a:ea typeface="Calibri" panose="020F0502020204030204" pitchFamily="34" charset="0"/>
              </a:rPr>
              <a:t>. </a:t>
            </a:r>
            <a:r>
              <a:rPr lang="en-GB" sz="1200" dirty="0">
                <a:effectLst/>
                <a:ea typeface="Calibri" panose="020F0502020204030204" pitchFamily="34" charset="0"/>
              </a:rPr>
              <a:t>[Accessed: Mar. 9, 2023].</a:t>
            </a:r>
          </a:p>
          <a:p>
            <a:pPr marL="540000" indent="-468000">
              <a:lnSpc>
                <a:spcPct val="150000"/>
              </a:lnSpc>
              <a:spcAft>
                <a:spcPts val="800"/>
              </a:spcAft>
            </a:pPr>
            <a:r>
              <a:rPr lang="en-GB" sz="1200" dirty="0">
                <a:effectLst/>
                <a:ea typeface="Calibri" panose="020F0502020204030204" pitchFamily="34" charset="0"/>
              </a:rPr>
              <a:t> [29] “How to Correctly Design and Build a Kitchen,” </a:t>
            </a:r>
            <a:r>
              <a:rPr lang="en-GB" sz="1200" i="1" dirty="0" err="1">
                <a:effectLst/>
                <a:ea typeface="Calibri" panose="020F0502020204030204" pitchFamily="34" charset="0"/>
              </a:rPr>
              <a:t>Archdaily</a:t>
            </a:r>
            <a:r>
              <a:rPr lang="en-GB" sz="1200" i="1" dirty="0">
                <a:effectLst/>
                <a:ea typeface="Calibri" panose="020F0502020204030204" pitchFamily="34" charset="0"/>
              </a:rPr>
              <a:t>,</a:t>
            </a:r>
            <a:r>
              <a:rPr lang="en-GB" sz="1200" dirty="0">
                <a:effectLst/>
                <a:ea typeface="Calibri" panose="020F0502020204030204" pitchFamily="34" charset="0"/>
              </a:rPr>
              <a:t> Jul. 4, 2016</a:t>
            </a:r>
            <a:r>
              <a:rPr lang="en-GB" sz="1200" i="1" dirty="0">
                <a:effectLst/>
                <a:ea typeface="Calibri" panose="020F0502020204030204" pitchFamily="34" charset="0"/>
              </a:rPr>
              <a:t>.</a:t>
            </a:r>
            <a:r>
              <a:rPr lang="en-GB" sz="1200" dirty="0">
                <a:effectLst/>
                <a:ea typeface="Calibri" panose="020F0502020204030204" pitchFamily="34" charset="0"/>
              </a:rPr>
              <a:t> [Online]. Available:</a:t>
            </a:r>
            <a:r>
              <a:rPr lang="en-GB" sz="1200" u="sng" dirty="0">
                <a:solidFill>
                  <a:srgbClr val="0000FF"/>
                </a:solidFill>
                <a:effectLst/>
                <a:ea typeface="Calibri" panose="020F0502020204030204" pitchFamily="34" charset="0"/>
              </a:rPr>
              <a:t> https://www.archdaily.com/789894/how-to-correctly-design-and-build-a-kitchen</a:t>
            </a:r>
            <a:r>
              <a:rPr lang="en-GB" sz="1200" dirty="0">
                <a:effectLst/>
                <a:ea typeface="Calibri" panose="020F0502020204030204" pitchFamily="34" charset="0"/>
              </a:rPr>
              <a:t>. [Accessed: Mar. 9, 2023].</a:t>
            </a:r>
          </a:p>
        </p:txBody>
      </p:sp>
    </p:spTree>
    <p:extLst>
      <p:ext uri="{BB962C8B-B14F-4D97-AF65-F5344CB8AC3E}">
        <p14:creationId xmlns:p14="http://schemas.microsoft.com/office/powerpoint/2010/main" val="30196584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1EB06-AF75-F3C2-6A57-AAC510CBB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7B7B5-5188-6BDE-B9C7-74776C7CF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40000" indent="-457200">
              <a:lnSpc>
                <a:spcPct val="150000"/>
              </a:lnSpc>
              <a:spcAft>
                <a:spcPts val="800"/>
              </a:spcAft>
            </a:pPr>
            <a:r>
              <a:rPr lang="en-GB" sz="1600" dirty="0">
                <a:effectLst/>
                <a:ea typeface="Calibri" panose="020F0502020204030204" pitchFamily="34" charset="0"/>
              </a:rPr>
              <a:t> [30] “Mechanical Engineers,” U.S. Bureau of </a:t>
            </a:r>
            <a:r>
              <a:rPr lang="en-GB" sz="1600" dirty="0" err="1">
                <a:effectLst/>
                <a:ea typeface="Calibri" panose="020F0502020204030204" pitchFamily="34" charset="0"/>
              </a:rPr>
              <a:t>Labor</a:t>
            </a:r>
            <a:r>
              <a:rPr lang="en-GB" sz="1600" dirty="0">
                <a:effectLst/>
                <a:ea typeface="Calibri" panose="020F0502020204030204" pitchFamily="34" charset="0"/>
              </a:rPr>
              <a:t> Statistics. [Online]. Available: https://www.bls.gov/ooh/architecture-and-engineering/mechanical-engineers.htm [Accessed: Mar. 23, 2023].</a:t>
            </a:r>
          </a:p>
          <a:p>
            <a:pPr marL="540000" indent="-457200">
              <a:lnSpc>
                <a:spcPct val="150000"/>
              </a:lnSpc>
              <a:spcAft>
                <a:spcPts val="800"/>
              </a:spcAft>
            </a:pPr>
            <a:endParaRPr lang="en-GB" sz="1600" dirty="0"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2057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BB74C-33FB-4335-8808-49E247F7B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225106"/>
            <a:ext cx="12192000" cy="37889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5D2EE-ECA9-4668-13D0-C0330A621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1841412"/>
            <a:ext cx="10268712" cy="26880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800" dirty="0"/>
              <a:t>Thanks for your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092D-4C85-B331-D9E2-593238592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5206247"/>
            <a:ext cx="10268712" cy="101357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dirty="0"/>
              <a:t>Do you have questions?</a:t>
            </a:r>
          </a:p>
        </p:txBody>
      </p:sp>
    </p:spTree>
    <p:extLst>
      <p:ext uri="{BB962C8B-B14F-4D97-AF65-F5344CB8AC3E}">
        <p14:creationId xmlns:p14="http://schemas.microsoft.com/office/powerpoint/2010/main" val="1827381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48E3-C1D0-D901-3087-2C9B8DB7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A) Introduction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15FFD0-1781-255D-E1E4-C0C925D21B45}"/>
              </a:ext>
            </a:extLst>
          </p:cNvPr>
          <p:cNvSpPr/>
          <p:nvPr/>
        </p:nvSpPr>
        <p:spPr>
          <a:xfrm>
            <a:off x="-1" y="2270970"/>
            <a:ext cx="4228052" cy="488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Pilot Study Area (PSA)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1D996B-DBF5-E96D-CCB9-D564B036DB25}"/>
              </a:ext>
            </a:extLst>
          </p:cNvPr>
          <p:cNvSpPr txBox="1"/>
          <p:nvPr/>
        </p:nvSpPr>
        <p:spPr>
          <a:xfrm>
            <a:off x="673916" y="3429000"/>
            <a:ext cx="59813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PSA, the cook fries weekly in direct contact with the oil [7] where is a private kitchen in Ankara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cook experienced a burning risk before</a:t>
            </a:r>
          </a:p>
          <a:p>
            <a:pPr algn="just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Oil splashes pose burning risk [3] to the cook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PSA’s cook fries twice a week</a:t>
            </a:r>
          </a:p>
        </p:txBody>
      </p:sp>
      <p:pic>
        <p:nvPicPr>
          <p:cNvPr id="3074" name="Picture 2" descr="Image of a professional chef using a pan">
            <a:extLst>
              <a:ext uri="{FF2B5EF4-FFF2-40B4-BE49-F238E27FC236}">
                <a16:creationId xmlns:a16="http://schemas.microsoft.com/office/drawing/2014/main" id="{FB41F2CC-3A58-DEAC-26EC-4BE93DA226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69" t="45147" r="7054" b="-2753"/>
          <a:stretch/>
        </p:blipFill>
        <p:spPr bwMode="auto">
          <a:xfrm>
            <a:off x="7306811" y="2759349"/>
            <a:ext cx="4211273" cy="3160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57B8E1-4331-F5F0-7FA5-520004DA87E7}"/>
              </a:ext>
            </a:extLst>
          </p:cNvPr>
          <p:cNvSpPr txBox="1"/>
          <p:nvPr/>
        </p:nvSpPr>
        <p:spPr>
          <a:xfrm>
            <a:off x="7678859" y="5835769"/>
            <a:ext cx="346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3: Cooking with oil [6]</a:t>
            </a:r>
          </a:p>
        </p:txBody>
      </p:sp>
    </p:spTree>
    <p:extLst>
      <p:ext uri="{BB962C8B-B14F-4D97-AF65-F5344CB8AC3E}">
        <p14:creationId xmlns:p14="http://schemas.microsoft.com/office/powerpoint/2010/main" val="2616390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AE48E3-C1D0-D901-3087-2C9B8DB70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GB" dirty="0"/>
              <a:t>A) Introduction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15FFD0-1781-255D-E1E4-C0C925D21B45}"/>
              </a:ext>
            </a:extLst>
          </p:cNvPr>
          <p:cNvSpPr/>
          <p:nvPr/>
        </p:nvSpPr>
        <p:spPr>
          <a:xfrm>
            <a:off x="0" y="2264989"/>
            <a:ext cx="3803956" cy="4393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GB" sz="3200" kern="12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Proposal’s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2FD46D3-86B2-4BF0-8E1F-9CAAA39D4B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5773249"/>
              </p:ext>
            </p:extLst>
          </p:nvPr>
        </p:nvGraphicFramePr>
        <p:xfrm>
          <a:off x="960501" y="2749620"/>
          <a:ext cx="10267950" cy="2982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5522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48E3-C1D0-D901-3087-2C9B8DB7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B) Problem definition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15FFD0-1781-255D-E1E4-C0C925D21B45}"/>
              </a:ext>
            </a:extLst>
          </p:cNvPr>
          <p:cNvSpPr/>
          <p:nvPr/>
        </p:nvSpPr>
        <p:spPr>
          <a:xfrm>
            <a:off x="-1" y="2270970"/>
            <a:ext cx="4228052" cy="488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PSA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1D996B-DBF5-E96D-CCB9-D564B036DB25}"/>
              </a:ext>
            </a:extLst>
          </p:cNvPr>
          <p:cNvSpPr txBox="1"/>
          <p:nvPr/>
        </p:nvSpPr>
        <p:spPr>
          <a:xfrm>
            <a:off x="960120" y="3246719"/>
            <a:ext cx="7205312" cy="2433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PSA is a cook’s kitchen in a private residence, Ankara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cook fries food on the kitchen’s stove top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Stove top, borders 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kitchen’s walls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 is 30 cm between the PSA’s wall and stove top wh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ich is used for frying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899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48E3-C1D0-D901-3087-2C9B8DB7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B) Problem definition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15FFD0-1781-255D-E1E4-C0C925D21B45}"/>
              </a:ext>
            </a:extLst>
          </p:cNvPr>
          <p:cNvSpPr/>
          <p:nvPr/>
        </p:nvSpPr>
        <p:spPr>
          <a:xfrm>
            <a:off x="-1" y="2270970"/>
            <a:ext cx="4228052" cy="488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Problem’s Physics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1D996B-DBF5-E96D-CCB9-D564B036DB25}"/>
              </a:ext>
            </a:extLst>
          </p:cNvPr>
          <p:cNvSpPr txBox="1"/>
          <p:nvPr/>
        </p:nvSpPr>
        <p:spPr>
          <a:xfrm>
            <a:off x="960120" y="3011721"/>
            <a:ext cx="5981350" cy="274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ils' high boiling temperatures, water cannot be in liquid phase [6]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When water gets into the pan in the PSA, and encounters [9] the cooking pan’s bottom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 pan’s bottom quickly boils the water, which moves under the oil (water is denser [10] than cooking oils)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57B8E1-4331-F5F0-7FA5-520004DA87E7}"/>
              </a:ext>
            </a:extLst>
          </p:cNvPr>
          <p:cNvSpPr txBox="1"/>
          <p:nvPr/>
        </p:nvSpPr>
        <p:spPr>
          <a:xfrm>
            <a:off x="7678859" y="5835769"/>
            <a:ext cx="346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Fig. 4: Oil Splash [8]</a:t>
            </a:r>
          </a:p>
        </p:txBody>
      </p:sp>
      <p:pic>
        <p:nvPicPr>
          <p:cNvPr id="1026" name="Picture 2" descr="Cooking oil splash — Stock Photo, Image">
            <a:extLst>
              <a:ext uri="{FF2B5EF4-FFF2-40B4-BE49-F238E27FC236}">
                <a16:creationId xmlns:a16="http://schemas.microsoft.com/office/drawing/2014/main" id="{C4E5E9BB-7DA5-E25A-0247-547E99EF66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" t="4634" r="124" b="9520"/>
          <a:stretch/>
        </p:blipFill>
        <p:spPr bwMode="auto">
          <a:xfrm>
            <a:off x="6941470" y="2726206"/>
            <a:ext cx="4497384" cy="310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766493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2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36251E"/>
      </a:dk2>
      <a:lt2>
        <a:srgbClr val="E6E2E8"/>
      </a:lt2>
      <a:accent1>
        <a:srgbClr val="6CB23E"/>
      </a:accent1>
      <a:accent2>
        <a:srgbClr val="94AB31"/>
      </a:accent2>
      <a:accent3>
        <a:srgbClr val="BA9E41"/>
      </a:accent3>
      <a:accent4>
        <a:srgbClr val="B86334"/>
      </a:accent4>
      <a:accent5>
        <a:srgbClr val="CA464E"/>
      </a:accent5>
      <a:accent6>
        <a:srgbClr val="B83473"/>
      </a:accent6>
      <a:hlink>
        <a:srgbClr val="BF4D3F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5183</TotalTime>
  <Words>3996</Words>
  <Application>Microsoft Office PowerPoint</Application>
  <PresentationFormat>Widescreen</PresentationFormat>
  <Paragraphs>494</Paragraphs>
  <Slides>54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4" baseType="lpstr">
      <vt:lpstr>Arial</vt:lpstr>
      <vt:lpstr>Calibri</vt:lpstr>
      <vt:lpstr>Cambria Math</vt:lpstr>
      <vt:lpstr>Century Gothic</vt:lpstr>
      <vt:lpstr>Franklin Gothic Medium</vt:lpstr>
      <vt:lpstr>Symbol</vt:lpstr>
      <vt:lpstr>Times New Roman</vt:lpstr>
      <vt:lpstr>Wingdings</vt:lpstr>
      <vt:lpstr>JuxtaposeVTI</vt:lpstr>
      <vt:lpstr>BrushVTI</vt:lpstr>
      <vt:lpstr>A Proposal to offer Technical Solutions to Prevent Cooking Oil Splashes Posing a Burning Risk for the Cook's Face in a Private Residence Kitchen, Ankara</vt:lpstr>
      <vt:lpstr>contents</vt:lpstr>
      <vt:lpstr>A) Introduction</vt:lpstr>
      <vt:lpstr>A) Introduction</vt:lpstr>
      <vt:lpstr>A) Introduction</vt:lpstr>
      <vt:lpstr>A) Introduction</vt:lpstr>
      <vt:lpstr>A) Introduction</vt:lpstr>
      <vt:lpstr>B) Problem definition</vt:lpstr>
      <vt:lpstr>B) Problem definition</vt:lpstr>
      <vt:lpstr>B) Problem definition</vt:lpstr>
      <vt:lpstr>B) Problem definition</vt:lpstr>
      <vt:lpstr>B) Problem definition</vt:lpstr>
      <vt:lpstr>B) Problem defınıtıon</vt:lpstr>
      <vt:lpstr>C) Proposed Solutions</vt:lpstr>
      <vt:lpstr>C) Proposed Solutıons</vt:lpstr>
      <vt:lpstr>C) Proposed Solutıons</vt:lpstr>
      <vt:lpstr>C) Proposed Solutions</vt:lpstr>
      <vt:lpstr>C) Proposed Solutıons</vt:lpstr>
      <vt:lpstr>C) Proposed Solutions</vt:lpstr>
      <vt:lpstr>C) Proposed Solutıons</vt:lpstr>
      <vt:lpstr>C) Proposed Solutıons</vt:lpstr>
      <vt:lpstr>D) Criterıa for assessing solutions</vt:lpstr>
      <vt:lpstr>D) Criterıa for assessing solutions</vt:lpstr>
      <vt:lpstr>D) Criterıa for assessing solutions</vt:lpstr>
      <vt:lpstr>D) Criteria for assessing solutions</vt:lpstr>
      <vt:lpstr>E) Research methodology</vt:lpstr>
      <vt:lpstr>E) Research methodology</vt:lpstr>
      <vt:lpstr>E) Research methodology</vt:lpstr>
      <vt:lpstr>E) Research methodology</vt:lpstr>
      <vt:lpstr>f) Results and analysis</vt:lpstr>
      <vt:lpstr>f) Results and analysis</vt:lpstr>
      <vt:lpstr>f) Results and analysis</vt:lpstr>
      <vt:lpstr>f) Results and analysis</vt:lpstr>
      <vt:lpstr>f) Results and analysis</vt:lpstr>
      <vt:lpstr>f) Results and analysis</vt:lpstr>
      <vt:lpstr>f) Results and analysis</vt:lpstr>
      <vt:lpstr>f) Results and analysis</vt:lpstr>
      <vt:lpstr>f) Results and analysis</vt:lpstr>
      <vt:lpstr>f) Results and analysis</vt:lpstr>
      <vt:lpstr>f) Results and analysis</vt:lpstr>
      <vt:lpstr>f) Results and analysis</vt:lpstr>
      <vt:lpstr>G) Conclusion and recommendations</vt:lpstr>
      <vt:lpstr>G) Conclusion and recommendations</vt:lpstr>
      <vt:lpstr>G) Conclusion and recommendations</vt:lpstr>
      <vt:lpstr>G) Conclusion and recommendations</vt:lpstr>
      <vt:lpstr>G) Conclusion and recommendations</vt:lpstr>
      <vt:lpstr>References</vt:lpstr>
      <vt:lpstr>References</vt:lpstr>
      <vt:lpstr>References</vt:lpstr>
      <vt:lpstr>References</vt:lpstr>
      <vt:lpstr>References</vt:lpstr>
      <vt:lpstr>References</vt:lpstr>
      <vt:lpstr>References</vt:lpstr>
      <vt:lpstr>Thanks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Report to offer Technical Solutions to Prevent Cooking Oil Splashes Posing a Burning Risk for the Cook's Face in a Private Residence Kitchen, Ankara</dc:title>
  <dc:creator>Murat ERTAN</dc:creator>
  <cp:lastModifiedBy>Murat ERTAN</cp:lastModifiedBy>
  <cp:revision>31</cp:revision>
  <dcterms:created xsi:type="dcterms:W3CDTF">2023-03-09T13:16:07Z</dcterms:created>
  <dcterms:modified xsi:type="dcterms:W3CDTF">2023-05-08T19:17:26Z</dcterms:modified>
</cp:coreProperties>
</file>