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5615-B86E-234C-962A-87A8C7AEE8DE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2C32-C164-554A-97B7-3829B471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2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5615-B86E-234C-962A-87A8C7AEE8DE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2C32-C164-554A-97B7-3829B471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2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5615-B86E-234C-962A-87A8C7AEE8DE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2C32-C164-554A-97B7-3829B471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8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5615-B86E-234C-962A-87A8C7AEE8DE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2C32-C164-554A-97B7-3829B471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2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5615-B86E-234C-962A-87A8C7AEE8DE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2C32-C164-554A-97B7-3829B471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7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5615-B86E-234C-962A-87A8C7AEE8DE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2C32-C164-554A-97B7-3829B471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8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5615-B86E-234C-962A-87A8C7AEE8DE}" type="datetimeFigureOut">
              <a:rPr lang="en-US" smtClean="0"/>
              <a:t>6/9/18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2C32-C164-554A-97B7-3829B471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4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5615-B86E-234C-962A-87A8C7AEE8DE}" type="datetimeFigureOut">
              <a:rPr lang="en-US" smtClean="0"/>
              <a:t>6/9/18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2C32-C164-554A-97B7-3829B471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8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5615-B86E-234C-962A-87A8C7AEE8DE}" type="datetimeFigureOut">
              <a:rPr lang="en-US" smtClean="0"/>
              <a:t>6/9/18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2C32-C164-554A-97B7-3829B471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1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5615-B86E-234C-962A-87A8C7AEE8DE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2C32-C164-554A-97B7-3829B471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7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5615-B86E-234C-962A-87A8C7AEE8DE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2C32-C164-554A-97B7-3829B471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1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15615-B86E-234C-962A-87A8C7AEE8DE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B2C32-C164-554A-97B7-3829B471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44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13E0-BBA6-4A4A-B4D8-F6D46E7C9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SQL Injection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9E64F-BB36-2F41-9792-F263FCDF7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Primer &amp; Workshop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574F5-C652-1844-9D4F-E9FEC7E49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6208426"/>
            <a:ext cx="3962400" cy="64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85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E5C963-B7D2-1549-A044-5B1249AE631F}"/>
              </a:ext>
            </a:extLst>
          </p:cNvPr>
          <p:cNvSpPr txBox="1"/>
          <p:nvPr/>
        </p:nvSpPr>
        <p:spPr>
          <a:xfrm>
            <a:off x="3791165" y="3051426"/>
            <a:ext cx="35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select dinner from mealtimes;</a:t>
            </a:r>
          </a:p>
        </p:txBody>
      </p:sp>
    </p:spTree>
    <p:extLst>
      <p:ext uri="{BB962C8B-B14F-4D97-AF65-F5344CB8AC3E}">
        <p14:creationId xmlns:p14="http://schemas.microsoft.com/office/powerpoint/2010/main" val="139257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971C06-E226-8747-BE9C-04B67BA8850A}"/>
              </a:ext>
            </a:extLst>
          </p:cNvPr>
          <p:cNvSpPr txBox="1"/>
          <p:nvPr/>
        </p:nvSpPr>
        <p:spPr>
          <a:xfrm>
            <a:off x="3349375" y="1952090"/>
            <a:ext cx="48013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select workshop, </a:t>
            </a:r>
            <a:r>
              <a:rPr lang="en-US" dirty="0" err="1">
                <a:solidFill>
                  <a:srgbClr val="00FF00"/>
                </a:solidFill>
                <a:latin typeface="Inconsolata" pitchFamily="49" charset="77"/>
              </a:rPr>
              <a:t>url</a:t>
            </a:r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 from workshops;</a:t>
            </a:r>
          </a:p>
          <a:p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+-------------------------------------+</a:t>
            </a:r>
          </a:p>
          <a:p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| Home.         | sqli.uid0.sh.       |</a:t>
            </a:r>
          </a:p>
          <a:p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| In Band       | sqli.uid0.sh/</a:t>
            </a:r>
            <a:r>
              <a:rPr lang="en-US" dirty="0" err="1">
                <a:solidFill>
                  <a:srgbClr val="00FF00"/>
                </a:solidFill>
                <a:latin typeface="Inconsolata" pitchFamily="49" charset="77"/>
              </a:rPr>
              <a:t>ib</a:t>
            </a:r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     |</a:t>
            </a:r>
          </a:p>
          <a:p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| Blind </a:t>
            </a:r>
            <a:r>
              <a:rPr lang="en-US" dirty="0" err="1">
                <a:solidFill>
                  <a:srgbClr val="00FF00"/>
                </a:solidFill>
                <a:latin typeface="Inconsolata" pitchFamily="49" charset="77"/>
              </a:rPr>
              <a:t>SQLi</a:t>
            </a:r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    | sqli.uid0.sh/blind  |</a:t>
            </a:r>
          </a:p>
          <a:p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| Error Based   | sqli.uid0.sh/error  |</a:t>
            </a:r>
          </a:p>
          <a:p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| Out of Band   | sqli.uid0.sh/</a:t>
            </a:r>
            <a:r>
              <a:rPr lang="en-US" dirty="0" err="1">
                <a:solidFill>
                  <a:srgbClr val="00FF00"/>
                </a:solidFill>
                <a:latin typeface="Inconsolata" pitchFamily="49" charset="77"/>
              </a:rPr>
              <a:t>oob</a:t>
            </a:r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    |</a:t>
            </a:r>
          </a:p>
          <a:p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| </a:t>
            </a:r>
            <a:r>
              <a:rPr lang="en-US" altLang="ja-JP" dirty="0">
                <a:solidFill>
                  <a:srgbClr val="00FF00"/>
                </a:solidFill>
                <a:latin typeface="Inconsolata" pitchFamily="49" charset="77"/>
              </a:rPr>
              <a:t>¯\_(</a:t>
            </a:r>
            <a:r>
              <a:rPr lang="ja-JP" altLang="en-US">
                <a:solidFill>
                  <a:srgbClr val="00FF00"/>
                </a:solidFill>
                <a:latin typeface="Inconsolata" pitchFamily="49" charset="77"/>
              </a:rPr>
              <a:t>ツ</a:t>
            </a:r>
            <a:r>
              <a:rPr lang="en-US" altLang="ja-JP" dirty="0">
                <a:solidFill>
                  <a:srgbClr val="00FF00"/>
                </a:solidFill>
                <a:latin typeface="Inconsolata" pitchFamily="49" charset="77"/>
              </a:rPr>
              <a:t>)_/¯    | sqli.uid0.sh/</a:t>
            </a:r>
            <a:r>
              <a:rPr lang="en-US" altLang="ja-JP" dirty="0" err="1">
                <a:solidFill>
                  <a:srgbClr val="00FF00"/>
                </a:solidFill>
                <a:latin typeface="Inconsolata" pitchFamily="49" charset="77"/>
              </a:rPr>
              <a:t>leet</a:t>
            </a:r>
            <a:r>
              <a:rPr lang="en-US" altLang="ja-JP" dirty="0">
                <a:solidFill>
                  <a:srgbClr val="00FF00"/>
                </a:solidFill>
                <a:latin typeface="Inconsolata" pitchFamily="49" charset="77"/>
              </a:rPr>
              <a:t>   |</a:t>
            </a:r>
          </a:p>
          <a:p>
            <a:r>
              <a:rPr lang="en-US" altLang="ja-JP" dirty="0">
                <a:solidFill>
                  <a:srgbClr val="00FF00"/>
                </a:solidFill>
                <a:latin typeface="Inconsolata" pitchFamily="49" charset="77"/>
              </a:rPr>
              <a:t>+-------------------------------------+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1497317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B226F9-8BDC-F148-A79C-7DD6EFBEA707}"/>
              </a:ext>
            </a:extLst>
          </p:cNvPr>
          <p:cNvSpPr txBox="1"/>
          <p:nvPr/>
        </p:nvSpPr>
        <p:spPr>
          <a:xfrm>
            <a:off x="3750067" y="49316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select solutions from workshops;</a:t>
            </a:r>
          </a:p>
        </p:txBody>
      </p:sp>
    </p:spTree>
    <p:extLst>
      <p:ext uri="{BB962C8B-B14F-4D97-AF65-F5344CB8AC3E}">
        <p14:creationId xmlns:p14="http://schemas.microsoft.com/office/powerpoint/2010/main" val="389690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A6C2A-5C2F-DA47-9DF3-87DDE6643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73" y="534256"/>
            <a:ext cx="11465960" cy="6133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Not really through space and time… just over from Adelaide.</a:t>
            </a:r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  <a:latin typeface="Inconsolata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@</a:t>
            </a:r>
            <a:r>
              <a:rPr lang="en-US" dirty="0" err="1">
                <a:solidFill>
                  <a:srgbClr val="00FF00"/>
                </a:solidFill>
                <a:latin typeface="Inconsolata" pitchFamily="49" charset="77"/>
              </a:rPr>
              <a:t>vortexau</a:t>
            </a:r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 – </a:t>
            </a:r>
            <a:r>
              <a:rPr lang="en-US" dirty="0" err="1">
                <a:solidFill>
                  <a:srgbClr val="00FF00"/>
                </a:solidFill>
                <a:latin typeface="Inconsolata" pitchFamily="49" charset="77"/>
              </a:rPr>
              <a:t>vortex.id.au</a:t>
            </a:r>
            <a:endParaRPr lang="en-US" dirty="0">
              <a:solidFill>
                <a:srgbClr val="00FF00"/>
              </a:solidFill>
              <a:latin typeface="Inconsolata" pitchFamily="49" charset="77"/>
            </a:endParaRPr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  <a:latin typeface="Inconsolata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Perpetual Noob.</a:t>
            </a:r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  <a:latin typeface="Inconsolata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Adelaide </a:t>
            </a:r>
            <a:r>
              <a:rPr lang="en-US" dirty="0" err="1">
                <a:solidFill>
                  <a:srgbClr val="00FF00"/>
                </a:solidFill>
                <a:latin typeface="Inconsolata" pitchFamily="49" charset="77"/>
              </a:rPr>
              <a:t>SecTalks</a:t>
            </a:r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 organizer.</a:t>
            </a:r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  <a:latin typeface="Inconsolata" pitchFamily="49" charset="77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FF00"/>
                </a:solidFill>
                <a:latin typeface="Inconsolata" pitchFamily="49" charset="77"/>
              </a:rPr>
              <a:t>Pentester</a:t>
            </a:r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 @ DXC Security, based in Adelaide.</a:t>
            </a:r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  <a:latin typeface="Inconsolata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In CBR for a two-week engagement.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FF00"/>
                </a:solidFill>
                <a:latin typeface="Inconsolata" pitchFamily="49" charset="77"/>
              </a:rPr>
              <a:t>:</a:t>
            </a:r>
            <a:r>
              <a:rPr lang="en-US" sz="1400" dirty="0" err="1">
                <a:solidFill>
                  <a:srgbClr val="00FF00"/>
                </a:solidFill>
                <a:latin typeface="Inconsolata" pitchFamily="49" charset="77"/>
              </a:rPr>
              <a:t>wq</a:t>
            </a:r>
            <a:endParaRPr lang="en-US" sz="1400" dirty="0">
              <a:solidFill>
                <a:srgbClr val="00FF00"/>
              </a:solidFill>
              <a:latin typeface="Inconsolata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760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714E36-43BC-844F-8782-CE2B7D137D44}"/>
              </a:ext>
            </a:extLst>
          </p:cNvPr>
          <p:cNvSpPr txBox="1"/>
          <p:nvPr/>
        </p:nvSpPr>
        <p:spPr>
          <a:xfrm>
            <a:off x="4243228" y="1849351"/>
            <a:ext cx="35856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select topics from contents;</a:t>
            </a:r>
          </a:p>
          <a:p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+--------------------------+</a:t>
            </a:r>
          </a:p>
          <a:p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| OWASP Top10              |</a:t>
            </a:r>
          </a:p>
          <a:p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| In-Band </a:t>
            </a:r>
            <a:r>
              <a:rPr lang="en-US" dirty="0" err="1">
                <a:solidFill>
                  <a:srgbClr val="00FF00"/>
                </a:solidFill>
                <a:latin typeface="Inconsolata" pitchFamily="49" charset="77"/>
              </a:rPr>
              <a:t>SQLi</a:t>
            </a:r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             |</a:t>
            </a:r>
          </a:p>
          <a:p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| Blind </a:t>
            </a:r>
            <a:r>
              <a:rPr lang="en-US" dirty="0" err="1">
                <a:solidFill>
                  <a:srgbClr val="00FF00"/>
                </a:solidFill>
                <a:latin typeface="Inconsolata" pitchFamily="49" charset="77"/>
              </a:rPr>
              <a:t>SQLi</a:t>
            </a:r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               |</a:t>
            </a:r>
          </a:p>
          <a:p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| Error Based </a:t>
            </a:r>
            <a:r>
              <a:rPr lang="en-US" dirty="0" err="1">
                <a:solidFill>
                  <a:srgbClr val="00FF00"/>
                </a:solidFill>
                <a:latin typeface="Inconsolata" pitchFamily="49" charset="77"/>
              </a:rPr>
              <a:t>SQLi</a:t>
            </a:r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         |</a:t>
            </a:r>
          </a:p>
          <a:p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| Out of Band </a:t>
            </a:r>
            <a:r>
              <a:rPr lang="en-US" dirty="0" err="1">
                <a:solidFill>
                  <a:srgbClr val="00FF00"/>
                </a:solidFill>
                <a:latin typeface="Inconsolata" pitchFamily="49" charset="77"/>
              </a:rPr>
              <a:t>SQLi</a:t>
            </a:r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         |</a:t>
            </a:r>
          </a:p>
          <a:p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| Mitigation of </a:t>
            </a:r>
            <a:r>
              <a:rPr lang="en-US" dirty="0" err="1">
                <a:solidFill>
                  <a:srgbClr val="00FF00"/>
                </a:solidFill>
                <a:latin typeface="Inconsolata" pitchFamily="49" charset="77"/>
              </a:rPr>
              <a:t>SQLi</a:t>
            </a:r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.      |</a:t>
            </a:r>
          </a:p>
          <a:p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| Dinner </a:t>
            </a:r>
            <a:r>
              <a:rPr lang="en-US" dirty="0" err="1">
                <a:solidFill>
                  <a:srgbClr val="00FF00"/>
                </a:solidFill>
                <a:latin typeface="Inconsolata" pitchFamily="49" charset="77"/>
              </a:rPr>
              <a:t>SQLi</a:t>
            </a:r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              |</a:t>
            </a:r>
          </a:p>
          <a:p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| Workshop </a:t>
            </a:r>
            <a:r>
              <a:rPr lang="en-US" dirty="0" err="1">
                <a:solidFill>
                  <a:srgbClr val="00FF00"/>
                </a:solidFill>
                <a:latin typeface="Inconsolata" pitchFamily="49" charset="77"/>
              </a:rPr>
              <a:t>SQLi</a:t>
            </a:r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            |</a:t>
            </a:r>
          </a:p>
          <a:p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+--------------------------+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196509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471907-E5FB-6B42-851B-FCD7A6AD66E7}"/>
              </a:ext>
            </a:extLst>
          </p:cNvPr>
          <p:cNvSpPr txBox="1"/>
          <p:nvPr/>
        </p:nvSpPr>
        <p:spPr>
          <a:xfrm>
            <a:off x="513707" y="35959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FF00"/>
                </a:solidFill>
                <a:latin typeface="Inconsolata" pitchFamily="49" charset="77"/>
              </a:rPr>
              <a:t>Owasp</a:t>
            </a:r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 Top 10</a:t>
            </a:r>
          </a:p>
        </p:txBody>
      </p:sp>
    </p:spTree>
    <p:extLst>
      <p:ext uri="{BB962C8B-B14F-4D97-AF65-F5344CB8AC3E}">
        <p14:creationId xmlns:p14="http://schemas.microsoft.com/office/powerpoint/2010/main" val="316375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639939-0FB3-1941-837A-2F8D9C54FD3A}"/>
              </a:ext>
            </a:extLst>
          </p:cNvPr>
          <p:cNvSpPr txBox="1"/>
          <p:nvPr/>
        </p:nvSpPr>
        <p:spPr>
          <a:xfrm>
            <a:off x="462338" y="452063"/>
            <a:ext cx="177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In-Band </a:t>
            </a:r>
            <a:r>
              <a:rPr lang="en-US" dirty="0" err="1">
                <a:solidFill>
                  <a:srgbClr val="00FF00"/>
                </a:solidFill>
                <a:latin typeface="Inconsolata" pitchFamily="49" charset="77"/>
              </a:rPr>
              <a:t>SQLi</a:t>
            </a:r>
            <a:endParaRPr lang="en-US" dirty="0">
              <a:solidFill>
                <a:srgbClr val="00FF00"/>
              </a:solidFill>
              <a:latin typeface="Inconsolata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3619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AE005C-A58C-2141-9060-2DF0B7FB07F5}"/>
              </a:ext>
            </a:extLst>
          </p:cNvPr>
          <p:cNvSpPr txBox="1"/>
          <p:nvPr/>
        </p:nvSpPr>
        <p:spPr>
          <a:xfrm>
            <a:off x="431515" y="277402"/>
            <a:ext cx="510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Blind </a:t>
            </a:r>
            <a:r>
              <a:rPr lang="en-US" dirty="0" err="1">
                <a:solidFill>
                  <a:srgbClr val="00FF00"/>
                </a:solidFill>
                <a:latin typeface="Inconsolata" pitchFamily="49" charset="77"/>
              </a:rPr>
              <a:t>SQLi</a:t>
            </a:r>
            <a:endParaRPr lang="en-US" dirty="0">
              <a:solidFill>
                <a:srgbClr val="00FF00"/>
              </a:solidFill>
              <a:latin typeface="Inconsolata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110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DFA2B4-E76E-3E4F-9734-B4DEFEB4241C}"/>
              </a:ext>
            </a:extLst>
          </p:cNvPr>
          <p:cNvSpPr txBox="1"/>
          <p:nvPr/>
        </p:nvSpPr>
        <p:spPr>
          <a:xfrm>
            <a:off x="1130157" y="657546"/>
            <a:ext cx="265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Error Based </a:t>
            </a:r>
            <a:r>
              <a:rPr lang="en-US" dirty="0" err="1">
                <a:solidFill>
                  <a:srgbClr val="00FF00"/>
                </a:solidFill>
                <a:latin typeface="Inconsolata" pitchFamily="49" charset="77"/>
              </a:rPr>
              <a:t>SQLi</a:t>
            </a:r>
            <a:endParaRPr lang="en-US" dirty="0">
              <a:solidFill>
                <a:srgbClr val="00FF00"/>
              </a:solidFill>
              <a:latin typeface="Inconsolata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7992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9DE255-FD37-AD48-9FE0-639AB90AD4F6}"/>
              </a:ext>
            </a:extLst>
          </p:cNvPr>
          <p:cNvSpPr txBox="1"/>
          <p:nvPr/>
        </p:nvSpPr>
        <p:spPr>
          <a:xfrm>
            <a:off x="410966" y="308225"/>
            <a:ext cx="371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Out of Band </a:t>
            </a:r>
            <a:r>
              <a:rPr lang="en-US" dirty="0" err="1">
                <a:solidFill>
                  <a:srgbClr val="00FF00"/>
                </a:solidFill>
                <a:latin typeface="Inconsolata" pitchFamily="49" charset="77"/>
              </a:rPr>
              <a:t>SQLi</a:t>
            </a:r>
            <a:endParaRPr lang="en-US" dirty="0">
              <a:solidFill>
                <a:srgbClr val="00FF00"/>
              </a:solidFill>
              <a:latin typeface="Inconsolata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508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5022EE-9FE3-F843-A965-F17D7D5ACC23}"/>
              </a:ext>
            </a:extLst>
          </p:cNvPr>
          <p:cNvSpPr txBox="1"/>
          <p:nvPr/>
        </p:nvSpPr>
        <p:spPr>
          <a:xfrm>
            <a:off x="400692" y="246579"/>
            <a:ext cx="318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Inconsolata" pitchFamily="49" charset="77"/>
              </a:rPr>
              <a:t>Mitigation of </a:t>
            </a:r>
            <a:r>
              <a:rPr lang="en-US" dirty="0" err="1">
                <a:solidFill>
                  <a:srgbClr val="00FF00"/>
                </a:solidFill>
                <a:latin typeface="Inconsolata" pitchFamily="49" charset="77"/>
              </a:rPr>
              <a:t>SQLi</a:t>
            </a:r>
            <a:endParaRPr lang="en-US" dirty="0">
              <a:solidFill>
                <a:srgbClr val="00FF00"/>
              </a:solidFill>
              <a:latin typeface="Inconsolata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1069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203</Words>
  <Application>Microsoft Macintosh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游ゴシック</vt:lpstr>
      <vt:lpstr>Arial</vt:lpstr>
      <vt:lpstr>Calibri</vt:lpstr>
      <vt:lpstr>Calibri Light</vt:lpstr>
      <vt:lpstr>Inconsolata</vt:lpstr>
      <vt:lpstr>Office Theme</vt:lpstr>
      <vt:lpstr>SQL Injection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</dc:title>
  <dc:creator>McLean, James</dc:creator>
  <cp:lastModifiedBy>McLean, James</cp:lastModifiedBy>
  <cp:revision>18</cp:revision>
  <dcterms:created xsi:type="dcterms:W3CDTF">2018-06-07T09:48:29Z</dcterms:created>
  <dcterms:modified xsi:type="dcterms:W3CDTF">2018-06-09T03:45:14Z</dcterms:modified>
</cp:coreProperties>
</file>