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1"/>
  </p:notesMasterIdLst>
  <p:sldIdLst>
    <p:sldId id="491" r:id="rId2"/>
    <p:sldId id="492" r:id="rId3"/>
    <p:sldId id="494" r:id="rId4"/>
    <p:sldId id="493" r:id="rId5"/>
    <p:sldId id="499" r:id="rId6"/>
    <p:sldId id="495" r:id="rId7"/>
    <p:sldId id="509" r:id="rId8"/>
    <p:sldId id="500" r:id="rId9"/>
    <p:sldId id="501" r:id="rId10"/>
    <p:sldId id="502" r:id="rId11"/>
    <p:sldId id="503" r:id="rId12"/>
    <p:sldId id="504" r:id="rId13"/>
    <p:sldId id="506" r:id="rId14"/>
    <p:sldId id="497" r:id="rId15"/>
    <p:sldId id="507" r:id="rId16"/>
    <p:sldId id="508" r:id="rId17"/>
    <p:sldId id="505" r:id="rId18"/>
    <p:sldId id="510" r:id="rId19"/>
    <p:sldId id="512" r:id="rId20"/>
  </p:sldIdLst>
  <p:sldSz cx="9144000" cy="5143500" type="screen16x9"/>
  <p:notesSz cx="6858000" cy="9144000"/>
  <p:embeddedFontLst>
    <p:embeddedFont>
      <p:font typeface="Cambria Math" panose="02040503050406030204" pitchFamily="18" charset="0"/>
      <p:regular r:id="rId22"/>
    </p:embeddedFont>
    <p:embeddedFont>
      <p:font typeface="Consolas" panose="020B0609020204030204" pitchFamily="49" charset="0"/>
      <p:regular r:id="rId23"/>
      <p:bold r:id="rId24"/>
      <p:italic r:id="rId25"/>
      <p:boldItalic r:id="rId26"/>
    </p:embeddedFont>
    <p:embeddedFont>
      <p:font typeface="Daytona" panose="020B060403050004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FBF429-92E0-4C12-9A2D-3048B78325C8}">
  <a:tblStyle styleId="{86FBF429-92E0-4C12-9A2D-3048B78325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55898"/>
  </p:normalViewPr>
  <p:slideViewPr>
    <p:cSldViewPr snapToGrid="0">
      <p:cViewPr varScale="1">
        <p:scale>
          <a:sx n="90" d="100"/>
          <a:sy n="90" d="100"/>
        </p:scale>
        <p:origin x="2632" y="184"/>
      </p:cViewPr>
      <p:guideLst>
        <p:guide orient="horz" pos="1620"/>
        <p:guide pos="2880"/>
      </p:guideLst>
    </p:cSldViewPr>
  </p:slideViewPr>
  <p:outlineViewPr>
    <p:cViewPr>
      <p:scale>
        <a:sx n="100" d="100"/>
        <a:sy n="100" d="100"/>
      </p:scale>
      <p:origin x="0" y="-653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ongsinnyeong/&#4354;&#4450;%20&#4355;&#4467;&#4357;&#4449;&#4363;&#4469;&#4359;&#4467;(shinnungjeong@gmail.com)/new_workspace/my%20paper%20&amp;%20presentation/%5b26%20CGO%5d%20divergence%20analysis/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ongsinnyeong/&#4354;&#4450;%20&#4355;&#4467;&#4357;&#4449;&#4363;&#4469;&#4359;&#4467;(shinnungjeong@gmail.com)/new_workspace/my%20paper%20&amp;%20presentation/%5b26%20CGO%5d%20divergence%20analysis/resul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'extension 1 - result'!$B$73</c:f>
              <c:strCache>
                <c:ptCount val="1"/>
                <c:pt idx="0">
                  <c:v>b+tree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result'!$C$73:$H$73</c:f>
              <c:numCache>
                <c:formatCode>General</c:formatCode>
                <c:ptCount val="6"/>
                <c:pt idx="0">
                  <c:v>1</c:v>
                </c:pt>
                <c:pt idx="1">
                  <c:v>1.0000160647871155</c:v>
                </c:pt>
                <c:pt idx="2">
                  <c:v>1.0588623903823831</c:v>
                </c:pt>
                <c:pt idx="3">
                  <c:v>1.0588623903823831</c:v>
                </c:pt>
                <c:pt idx="4">
                  <c:v>1.0588726131575052</c:v>
                </c:pt>
                <c:pt idx="5">
                  <c:v>1.0588726131575052</c:v>
                </c:pt>
              </c:numCache>
            </c:numRef>
          </c:val>
          <c:smooth val="0"/>
          <c:extLst>
            <c:ext xmlns:c16="http://schemas.microsoft.com/office/drawing/2014/chart" uri="{C3380CC4-5D6E-409C-BE32-E72D297353CC}">
              <c16:uniqueId val="{00000000-83FC-1C44-A211-1C51CE7B1C5A}"/>
            </c:ext>
          </c:extLst>
        </c:ser>
        <c:ser>
          <c:idx val="1"/>
          <c:order val="1"/>
          <c:tx>
            <c:strRef>
              <c:f>'extension 1 - result'!$B$74</c:f>
              <c:strCache>
                <c:ptCount val="1"/>
                <c:pt idx="0">
                  <c:v>hotspot3D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result'!$C$74:$H$74</c:f>
              <c:numCache>
                <c:formatCode>General</c:formatCode>
                <c:ptCount val="6"/>
                <c:pt idx="0">
                  <c:v>1</c:v>
                </c:pt>
                <c:pt idx="1">
                  <c:v>1.0000334580841901</c:v>
                </c:pt>
                <c:pt idx="2">
                  <c:v>1.0450456930275676</c:v>
                </c:pt>
                <c:pt idx="3">
                  <c:v>1.0450456930275676</c:v>
                </c:pt>
                <c:pt idx="4">
                  <c:v>1.0570285344757901</c:v>
                </c:pt>
                <c:pt idx="5">
                  <c:v>1.0570285344757901</c:v>
                </c:pt>
              </c:numCache>
            </c:numRef>
          </c:val>
          <c:smooth val="0"/>
          <c:extLst>
            <c:ext xmlns:c16="http://schemas.microsoft.com/office/drawing/2014/chart" uri="{C3380CC4-5D6E-409C-BE32-E72D297353CC}">
              <c16:uniqueId val="{00000001-83FC-1C44-A211-1C51CE7B1C5A}"/>
            </c:ext>
          </c:extLst>
        </c:ser>
        <c:ser>
          <c:idx val="2"/>
          <c:order val="2"/>
          <c:tx>
            <c:strRef>
              <c:f>'extension 1 - result'!$B$75</c:f>
              <c:strCache>
                <c:ptCount val="1"/>
                <c:pt idx="0">
                  <c:v>kmeans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result'!$C$75:$H$75</c:f>
              <c:numCache>
                <c:formatCode>General</c:formatCode>
                <c:ptCount val="6"/>
                <c:pt idx="0">
                  <c:v>1</c:v>
                </c:pt>
                <c:pt idx="1">
                  <c:v>1.0000003354411442</c:v>
                </c:pt>
                <c:pt idx="2">
                  <c:v>1.2812691926945858</c:v>
                </c:pt>
                <c:pt idx="3">
                  <c:v>1.2812691926945858</c:v>
                </c:pt>
                <c:pt idx="4">
                  <c:v>1.2744961689660772</c:v>
                </c:pt>
                <c:pt idx="5">
                  <c:v>1.2744961689660772</c:v>
                </c:pt>
              </c:numCache>
            </c:numRef>
          </c:val>
          <c:smooth val="0"/>
          <c:extLst>
            <c:ext xmlns:c16="http://schemas.microsoft.com/office/drawing/2014/chart" uri="{C3380CC4-5D6E-409C-BE32-E72D297353CC}">
              <c16:uniqueId val="{00000002-83FC-1C44-A211-1C51CE7B1C5A}"/>
            </c:ext>
          </c:extLst>
        </c:ser>
        <c:ser>
          <c:idx val="3"/>
          <c:order val="3"/>
          <c:tx>
            <c:strRef>
              <c:f>'extension 1 - result'!$B$76</c:f>
              <c:strCache>
                <c:ptCount val="1"/>
                <c:pt idx="0">
                  <c:v>sgemm3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result'!$C$76:$H$76</c:f>
              <c:numCache>
                <c:formatCode>General</c:formatCode>
                <c:ptCount val="6"/>
                <c:pt idx="0">
                  <c:v>1</c:v>
                </c:pt>
                <c:pt idx="1">
                  <c:v>1.0000003707184573</c:v>
                </c:pt>
                <c:pt idx="2">
                  <c:v>1.0187402014645572</c:v>
                </c:pt>
                <c:pt idx="3">
                  <c:v>1.0187402014645572</c:v>
                </c:pt>
                <c:pt idx="4">
                  <c:v>1.0187403993325201</c:v>
                </c:pt>
                <c:pt idx="5">
                  <c:v>1.0187403993325201</c:v>
                </c:pt>
              </c:numCache>
            </c:numRef>
          </c:val>
          <c:smooth val="0"/>
          <c:extLst>
            <c:ext xmlns:c16="http://schemas.microsoft.com/office/drawing/2014/chart" uri="{C3380CC4-5D6E-409C-BE32-E72D297353CC}">
              <c16:uniqueId val="{00000003-83FC-1C44-A211-1C51CE7B1C5A}"/>
            </c:ext>
          </c:extLst>
        </c:ser>
        <c:ser>
          <c:idx val="4"/>
          <c:order val="4"/>
          <c:tx>
            <c:strRef>
              <c:f>'extension 1 - result'!$B$77</c:f>
              <c:strCache>
                <c:ptCount val="1"/>
                <c:pt idx="0">
                  <c:v>srad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result'!$C$77:$H$77</c:f>
              <c:numCache>
                <c:formatCode>General</c:formatCode>
                <c:ptCount val="6"/>
                <c:pt idx="0">
                  <c:v>1</c:v>
                </c:pt>
                <c:pt idx="1">
                  <c:v>1.0001060435923159</c:v>
                </c:pt>
                <c:pt idx="2">
                  <c:v>1.0098000269268841</c:v>
                </c:pt>
                <c:pt idx="3">
                  <c:v>1.0098000269268841</c:v>
                </c:pt>
                <c:pt idx="4">
                  <c:v>1.011194820812658</c:v>
                </c:pt>
                <c:pt idx="5">
                  <c:v>1.0095440470540264</c:v>
                </c:pt>
              </c:numCache>
            </c:numRef>
          </c:val>
          <c:smooth val="0"/>
          <c:extLst>
            <c:ext xmlns:c16="http://schemas.microsoft.com/office/drawing/2014/chart" uri="{C3380CC4-5D6E-409C-BE32-E72D297353CC}">
              <c16:uniqueId val="{00000004-83FC-1C44-A211-1C51CE7B1C5A}"/>
            </c:ext>
          </c:extLst>
        </c:ser>
        <c:ser>
          <c:idx val="5"/>
          <c:order val="5"/>
          <c:tx>
            <c:strRef>
              <c:f>'extension 1 - result'!$B$78</c:f>
              <c:strCache>
                <c:ptCount val="1"/>
                <c:pt idx="0">
                  <c:v>cfd</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result'!$C$78:$H$78</c:f>
              <c:numCache>
                <c:formatCode>General</c:formatCode>
                <c:ptCount val="6"/>
                <c:pt idx="0">
                  <c:v>1</c:v>
                </c:pt>
                <c:pt idx="1">
                  <c:v>1.0000580985443419</c:v>
                </c:pt>
                <c:pt idx="2">
                  <c:v>1.0000580761328015</c:v>
                </c:pt>
                <c:pt idx="3">
                  <c:v>1.0000580761328015</c:v>
                </c:pt>
                <c:pt idx="4">
                  <c:v>1.0000580761328015</c:v>
                </c:pt>
                <c:pt idx="5">
                  <c:v>1.1004651750163557</c:v>
                </c:pt>
              </c:numCache>
            </c:numRef>
          </c:val>
          <c:smooth val="0"/>
          <c:extLst>
            <c:ext xmlns:c16="http://schemas.microsoft.com/office/drawing/2014/chart" uri="{C3380CC4-5D6E-409C-BE32-E72D297353CC}">
              <c16:uniqueId val="{00000005-83FC-1C44-A211-1C51CE7B1C5A}"/>
            </c:ext>
          </c:extLst>
        </c:ser>
        <c:ser>
          <c:idx val="6"/>
          <c:order val="6"/>
          <c:tx>
            <c:strRef>
              <c:f>'extension 1 - result'!$B$79</c:f>
              <c:strCache>
                <c:ptCount val="1"/>
                <c:pt idx="0">
                  <c:v>psort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result'!$C$79:$H$79</c:f>
              <c:numCache>
                <c:formatCode>General</c:formatCode>
                <c:ptCount val="6"/>
                <c:pt idx="0">
                  <c:v>1</c:v>
                </c:pt>
                <c:pt idx="1">
                  <c:v>0.98527574869193113</c:v>
                </c:pt>
                <c:pt idx="2">
                  <c:v>0.9358760580337564</c:v>
                </c:pt>
                <c:pt idx="3">
                  <c:v>0.93865063460043474</c:v>
                </c:pt>
                <c:pt idx="4">
                  <c:v>0.9542884900122568</c:v>
                </c:pt>
                <c:pt idx="5">
                  <c:v>0.94840331295793268</c:v>
                </c:pt>
              </c:numCache>
            </c:numRef>
          </c:val>
          <c:smooth val="0"/>
          <c:extLst>
            <c:ext xmlns:c16="http://schemas.microsoft.com/office/drawing/2014/chart" uri="{C3380CC4-5D6E-409C-BE32-E72D297353CC}">
              <c16:uniqueId val="{00000006-83FC-1C44-A211-1C51CE7B1C5A}"/>
            </c:ext>
          </c:extLst>
        </c:ser>
        <c:ser>
          <c:idx val="7"/>
          <c:order val="7"/>
          <c:tx>
            <c:strRef>
              <c:f>'extension 1 - result'!$B$80</c:f>
              <c:strCache>
                <c:ptCount val="1"/>
                <c:pt idx="0">
                  <c:v>pathfinder</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result'!$C$80:$H$80</c:f>
              <c:numCache>
                <c:formatCode>General</c:formatCode>
                <c:ptCount val="6"/>
                <c:pt idx="0">
                  <c:v>1</c:v>
                </c:pt>
                <c:pt idx="1">
                  <c:v>1.0000691516758551</c:v>
                </c:pt>
                <c:pt idx="2">
                  <c:v>1.0766205578495158</c:v>
                </c:pt>
                <c:pt idx="3">
                  <c:v>1.0766205578495158</c:v>
                </c:pt>
                <c:pt idx="4">
                  <c:v>1.0913895669281093</c:v>
                </c:pt>
                <c:pt idx="5">
                  <c:v>1.0913895669281093</c:v>
                </c:pt>
              </c:numCache>
            </c:numRef>
          </c:val>
          <c:smooth val="0"/>
          <c:extLst>
            <c:ext xmlns:c16="http://schemas.microsoft.com/office/drawing/2014/chart" uri="{C3380CC4-5D6E-409C-BE32-E72D297353CC}">
              <c16:uniqueId val="{00000007-83FC-1C44-A211-1C51CE7B1C5A}"/>
            </c:ext>
          </c:extLst>
        </c:ser>
        <c:ser>
          <c:idx val="8"/>
          <c:order val="8"/>
          <c:tx>
            <c:strRef>
              <c:f>'extension 1 - result'!$B$81</c:f>
              <c:strCache>
                <c:ptCount val="1"/>
                <c:pt idx="0">
                  <c:v>transpose</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result'!$C$81:$H$81</c:f>
              <c:numCache>
                <c:formatCode>General</c:formatCode>
                <c:ptCount val="6"/>
                <c:pt idx="0">
                  <c:v>1</c:v>
                </c:pt>
                <c:pt idx="1">
                  <c:v>1.000001004438819</c:v>
                </c:pt>
                <c:pt idx="2">
                  <c:v>1.0000010189959181</c:v>
                </c:pt>
                <c:pt idx="3">
                  <c:v>1.0000010189959181</c:v>
                </c:pt>
                <c:pt idx="4">
                  <c:v>1.0479913269612584</c:v>
                </c:pt>
                <c:pt idx="5">
                  <c:v>1.0479913269612584</c:v>
                </c:pt>
              </c:numCache>
            </c:numRef>
          </c:val>
          <c:smooth val="0"/>
          <c:extLst>
            <c:ext xmlns:c16="http://schemas.microsoft.com/office/drawing/2014/chart" uri="{C3380CC4-5D6E-409C-BE32-E72D297353CC}">
              <c16:uniqueId val="{00000008-83FC-1C44-A211-1C51CE7B1C5A}"/>
            </c:ext>
          </c:extLst>
        </c:ser>
        <c:dLbls>
          <c:showLegendKey val="0"/>
          <c:showVal val="0"/>
          <c:showCatName val="0"/>
          <c:showSerName val="0"/>
          <c:showPercent val="0"/>
          <c:showBubbleSize val="0"/>
        </c:dLbls>
        <c:marker val="1"/>
        <c:smooth val="0"/>
        <c:axId val="386585951"/>
        <c:axId val="1999213792"/>
      </c:lineChart>
      <c:catAx>
        <c:axId val="386585951"/>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999213792"/>
        <c:crosses val="autoZero"/>
        <c:auto val="1"/>
        <c:lblAlgn val="ctr"/>
        <c:lblOffset val="100"/>
        <c:noMultiLvlLbl val="0"/>
      </c:catAx>
      <c:valAx>
        <c:axId val="1999213792"/>
        <c:scaling>
          <c:orientation val="minMax"/>
          <c:max val="1.3"/>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a:t>Instruction Reduction Factor</a:t>
                </a:r>
              </a:p>
            </c:rich>
          </c:tx>
          <c:layout>
            <c:manualLayout>
              <c:xMode val="edge"/>
              <c:yMode val="edge"/>
              <c:x val="0"/>
              <c:y val="0.1215865638677938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386585951"/>
        <c:crosses val="autoZero"/>
        <c:crossBetween val="between"/>
      </c:valAx>
      <c:spPr>
        <a:noFill/>
        <a:ln w="12700">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Times New Roman" panose="02020603050405020304" pitchFamily="18" charset="0"/>
          <a:cs typeface="Times New Roman" panose="02020603050405020304" pitchFamily="18" charset="0"/>
        </a:defRPr>
      </a:pPr>
      <a:endParaRPr lang="ko-Kore-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'extension 1 - result'!$I$73</c:f>
              <c:strCache>
                <c:ptCount val="1"/>
                <c:pt idx="0">
                  <c:v>b+tree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result'!$J$73:$O$73</c:f>
              <c:numCache>
                <c:formatCode>General</c:formatCode>
                <c:ptCount val="6"/>
                <c:pt idx="0">
                  <c:v>1</c:v>
                </c:pt>
                <c:pt idx="1">
                  <c:v>1.0022914689300608</c:v>
                </c:pt>
                <c:pt idx="2">
                  <c:v>1.1307330059537117</c:v>
                </c:pt>
                <c:pt idx="3">
                  <c:v>1.1307330059537117</c:v>
                </c:pt>
                <c:pt idx="4">
                  <c:v>1.1364016054146489</c:v>
                </c:pt>
                <c:pt idx="5">
                  <c:v>1.1364016054146489</c:v>
                </c:pt>
              </c:numCache>
            </c:numRef>
          </c:val>
          <c:smooth val="0"/>
          <c:extLst>
            <c:ext xmlns:c16="http://schemas.microsoft.com/office/drawing/2014/chart" uri="{C3380CC4-5D6E-409C-BE32-E72D297353CC}">
              <c16:uniqueId val="{00000000-1D3B-5344-927E-4C6322DCCBD0}"/>
            </c:ext>
          </c:extLst>
        </c:ser>
        <c:ser>
          <c:idx val="1"/>
          <c:order val="1"/>
          <c:tx>
            <c:strRef>
              <c:f>'extension 1 - result'!$I$74</c:f>
              <c:strCache>
                <c:ptCount val="1"/>
                <c:pt idx="0">
                  <c:v>hotspot3D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result'!$J$74:$O$74</c:f>
              <c:numCache>
                <c:formatCode>General</c:formatCode>
                <c:ptCount val="6"/>
                <c:pt idx="0">
                  <c:v>1</c:v>
                </c:pt>
                <c:pt idx="1">
                  <c:v>0.98673396699386118</c:v>
                </c:pt>
                <c:pt idx="2">
                  <c:v>1.0739359251052631</c:v>
                </c:pt>
                <c:pt idx="3">
                  <c:v>1.0739359251052631</c:v>
                </c:pt>
                <c:pt idx="4">
                  <c:v>1.0984350889168506</c:v>
                </c:pt>
                <c:pt idx="5">
                  <c:v>1.0984350889168506</c:v>
                </c:pt>
              </c:numCache>
            </c:numRef>
          </c:val>
          <c:smooth val="0"/>
          <c:extLst>
            <c:ext xmlns:c16="http://schemas.microsoft.com/office/drawing/2014/chart" uri="{C3380CC4-5D6E-409C-BE32-E72D297353CC}">
              <c16:uniqueId val="{00000001-1D3B-5344-927E-4C6322DCCBD0}"/>
            </c:ext>
          </c:extLst>
        </c:ser>
        <c:ser>
          <c:idx val="2"/>
          <c:order val="2"/>
          <c:tx>
            <c:strRef>
              <c:f>'extension 1 - result'!$I$75</c:f>
              <c:strCache>
                <c:ptCount val="1"/>
                <c:pt idx="0">
                  <c:v>kmeans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result'!$J$75:$O$75</c:f>
              <c:numCache>
                <c:formatCode>General</c:formatCode>
                <c:ptCount val="6"/>
                <c:pt idx="0">
                  <c:v>1</c:v>
                </c:pt>
                <c:pt idx="1">
                  <c:v>1.0205202863754175</c:v>
                </c:pt>
                <c:pt idx="2">
                  <c:v>1.103648928669088</c:v>
                </c:pt>
                <c:pt idx="3">
                  <c:v>1.103648928669088</c:v>
                </c:pt>
                <c:pt idx="4">
                  <c:v>1.0729407425112476</c:v>
                </c:pt>
                <c:pt idx="5">
                  <c:v>1.0729407425112476</c:v>
                </c:pt>
              </c:numCache>
            </c:numRef>
          </c:val>
          <c:smooth val="0"/>
          <c:extLst>
            <c:ext xmlns:c16="http://schemas.microsoft.com/office/drawing/2014/chart" uri="{C3380CC4-5D6E-409C-BE32-E72D297353CC}">
              <c16:uniqueId val="{00000002-1D3B-5344-927E-4C6322DCCBD0}"/>
            </c:ext>
          </c:extLst>
        </c:ser>
        <c:ser>
          <c:idx val="3"/>
          <c:order val="3"/>
          <c:tx>
            <c:strRef>
              <c:f>'extension 1 - result'!$I$76</c:f>
              <c:strCache>
                <c:ptCount val="1"/>
                <c:pt idx="0">
                  <c:v>sgemm3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result'!$J$76:$O$76</c:f>
              <c:numCache>
                <c:formatCode>General</c:formatCode>
                <c:ptCount val="6"/>
                <c:pt idx="0">
                  <c:v>1</c:v>
                </c:pt>
                <c:pt idx="1">
                  <c:v>0.99606238586433615</c:v>
                </c:pt>
                <c:pt idx="2">
                  <c:v>1.1008872294082468</c:v>
                </c:pt>
                <c:pt idx="3">
                  <c:v>1.1008872294082468</c:v>
                </c:pt>
                <c:pt idx="4">
                  <c:v>1.0849008260176529</c:v>
                </c:pt>
                <c:pt idx="5">
                  <c:v>1.0849008260176529</c:v>
                </c:pt>
              </c:numCache>
            </c:numRef>
          </c:val>
          <c:smooth val="0"/>
          <c:extLst>
            <c:ext xmlns:c16="http://schemas.microsoft.com/office/drawing/2014/chart" uri="{C3380CC4-5D6E-409C-BE32-E72D297353CC}">
              <c16:uniqueId val="{00000003-1D3B-5344-927E-4C6322DCCBD0}"/>
            </c:ext>
          </c:extLst>
        </c:ser>
        <c:ser>
          <c:idx val="4"/>
          <c:order val="4"/>
          <c:tx>
            <c:strRef>
              <c:f>'extension 1 - result'!$I$77</c:f>
              <c:strCache>
                <c:ptCount val="1"/>
                <c:pt idx="0">
                  <c:v>srad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result'!$J$77:$O$77</c:f>
              <c:numCache>
                <c:formatCode>General</c:formatCode>
                <c:ptCount val="6"/>
                <c:pt idx="0">
                  <c:v>1</c:v>
                </c:pt>
                <c:pt idx="1">
                  <c:v>0.9948364435116378</c:v>
                </c:pt>
                <c:pt idx="2">
                  <c:v>1.0275372473441899</c:v>
                </c:pt>
                <c:pt idx="3">
                  <c:v>1.0275372473441899</c:v>
                </c:pt>
                <c:pt idx="4">
                  <c:v>1.0535142464259735</c:v>
                </c:pt>
                <c:pt idx="5">
                  <c:v>1.0271285712024567</c:v>
                </c:pt>
              </c:numCache>
            </c:numRef>
          </c:val>
          <c:smooth val="0"/>
          <c:extLst>
            <c:ext xmlns:c16="http://schemas.microsoft.com/office/drawing/2014/chart" uri="{C3380CC4-5D6E-409C-BE32-E72D297353CC}">
              <c16:uniqueId val="{00000004-1D3B-5344-927E-4C6322DCCBD0}"/>
            </c:ext>
          </c:extLst>
        </c:ser>
        <c:ser>
          <c:idx val="5"/>
          <c:order val="5"/>
          <c:tx>
            <c:strRef>
              <c:f>'extension 1 - result'!$I$78</c:f>
              <c:strCache>
                <c:ptCount val="1"/>
                <c:pt idx="0">
                  <c:v>cfd</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result'!$J$78:$O$78</c:f>
              <c:numCache>
                <c:formatCode>General</c:formatCode>
                <c:ptCount val="6"/>
                <c:pt idx="0">
                  <c:v>1</c:v>
                </c:pt>
                <c:pt idx="1">
                  <c:v>1.0076888021784769</c:v>
                </c:pt>
                <c:pt idx="2">
                  <c:v>1.0068525441723497</c:v>
                </c:pt>
                <c:pt idx="3">
                  <c:v>1.0068525441723497</c:v>
                </c:pt>
                <c:pt idx="4">
                  <c:v>1.0068525441723497</c:v>
                </c:pt>
                <c:pt idx="5">
                  <c:v>1.1360289960973082</c:v>
                </c:pt>
              </c:numCache>
            </c:numRef>
          </c:val>
          <c:smooth val="0"/>
          <c:extLst>
            <c:ext xmlns:c16="http://schemas.microsoft.com/office/drawing/2014/chart" uri="{C3380CC4-5D6E-409C-BE32-E72D297353CC}">
              <c16:uniqueId val="{00000005-1D3B-5344-927E-4C6322DCCBD0}"/>
            </c:ext>
          </c:extLst>
        </c:ser>
        <c:ser>
          <c:idx val="6"/>
          <c:order val="6"/>
          <c:tx>
            <c:strRef>
              <c:f>'extension 1 - result'!$I$79</c:f>
              <c:strCache>
                <c:ptCount val="1"/>
                <c:pt idx="0">
                  <c:v>psort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result'!$J$79:$O$79</c:f>
              <c:numCache>
                <c:formatCode>General</c:formatCode>
                <c:ptCount val="6"/>
                <c:pt idx="0">
                  <c:v>1</c:v>
                </c:pt>
                <c:pt idx="1">
                  <c:v>1.0088883454537978</c:v>
                </c:pt>
                <c:pt idx="2">
                  <c:v>1.0800094653146752</c:v>
                </c:pt>
                <c:pt idx="3">
                  <c:v>1.0856469541688027</c:v>
                </c:pt>
                <c:pt idx="4">
                  <c:v>1.0440745640446527</c:v>
                </c:pt>
                <c:pt idx="5">
                  <c:v>1.0835901547483213</c:v>
                </c:pt>
              </c:numCache>
            </c:numRef>
          </c:val>
          <c:smooth val="0"/>
          <c:extLst>
            <c:ext xmlns:c16="http://schemas.microsoft.com/office/drawing/2014/chart" uri="{C3380CC4-5D6E-409C-BE32-E72D297353CC}">
              <c16:uniqueId val="{00000006-1D3B-5344-927E-4C6322DCCBD0}"/>
            </c:ext>
          </c:extLst>
        </c:ser>
        <c:ser>
          <c:idx val="7"/>
          <c:order val="7"/>
          <c:tx>
            <c:strRef>
              <c:f>'extension 1 - result'!$I$80</c:f>
              <c:strCache>
                <c:ptCount val="1"/>
                <c:pt idx="0">
                  <c:v>pathfinder</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result'!$J$80:$O$80</c:f>
              <c:numCache>
                <c:formatCode>General</c:formatCode>
                <c:ptCount val="6"/>
                <c:pt idx="0">
                  <c:v>1</c:v>
                </c:pt>
                <c:pt idx="1">
                  <c:v>0.97899698865224638</c:v>
                </c:pt>
                <c:pt idx="2">
                  <c:v>0.96903655434998948</c:v>
                </c:pt>
                <c:pt idx="3">
                  <c:v>0.96903655434998948</c:v>
                </c:pt>
                <c:pt idx="4">
                  <c:v>0.94711835880939765</c:v>
                </c:pt>
                <c:pt idx="5">
                  <c:v>0.94711835880939765</c:v>
                </c:pt>
              </c:numCache>
            </c:numRef>
          </c:val>
          <c:smooth val="0"/>
          <c:extLst>
            <c:ext xmlns:c16="http://schemas.microsoft.com/office/drawing/2014/chart" uri="{C3380CC4-5D6E-409C-BE32-E72D297353CC}">
              <c16:uniqueId val="{00000007-1D3B-5344-927E-4C6322DCCBD0}"/>
            </c:ext>
          </c:extLst>
        </c:ser>
        <c:ser>
          <c:idx val="8"/>
          <c:order val="8"/>
          <c:tx>
            <c:strRef>
              <c:f>'extension 1 - result'!$I$81</c:f>
              <c:strCache>
                <c:ptCount val="1"/>
                <c:pt idx="0">
                  <c:v>transpose</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result'!$J$81:$O$81</c:f>
              <c:numCache>
                <c:formatCode>General</c:formatCode>
                <c:ptCount val="6"/>
                <c:pt idx="0">
                  <c:v>1</c:v>
                </c:pt>
                <c:pt idx="1">
                  <c:v>1.0619380516366965</c:v>
                </c:pt>
                <c:pt idx="2">
                  <c:v>1.0620723499546219</c:v>
                </c:pt>
                <c:pt idx="3">
                  <c:v>1.0620723499546219</c:v>
                </c:pt>
                <c:pt idx="4">
                  <c:v>0.95707820983914105</c:v>
                </c:pt>
                <c:pt idx="5">
                  <c:v>0.95707820983914105</c:v>
                </c:pt>
              </c:numCache>
            </c:numRef>
          </c:val>
          <c:smooth val="0"/>
          <c:extLst>
            <c:ext xmlns:c16="http://schemas.microsoft.com/office/drawing/2014/chart" uri="{C3380CC4-5D6E-409C-BE32-E72D297353CC}">
              <c16:uniqueId val="{00000008-1D3B-5344-927E-4C6322DCCBD0}"/>
            </c:ext>
          </c:extLst>
        </c:ser>
        <c:dLbls>
          <c:showLegendKey val="0"/>
          <c:showVal val="0"/>
          <c:showCatName val="0"/>
          <c:showSerName val="0"/>
          <c:showPercent val="0"/>
          <c:showBubbleSize val="0"/>
        </c:dLbls>
        <c:marker val="1"/>
        <c:smooth val="0"/>
        <c:axId val="1158367120"/>
        <c:axId val="1158275504"/>
      </c:lineChart>
      <c:catAx>
        <c:axId val="11583671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158275504"/>
        <c:crosses val="autoZero"/>
        <c:auto val="1"/>
        <c:lblAlgn val="ctr"/>
        <c:lblOffset val="100"/>
        <c:noMultiLvlLbl val="0"/>
      </c:catAx>
      <c:valAx>
        <c:axId val="1158275504"/>
        <c:scaling>
          <c:orientation val="minMax"/>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a:t>Speedups</a:t>
                </a:r>
                <a:endParaRPr lang="ko-KR" altLang="en-US"/>
              </a:p>
            </c:rich>
          </c:tx>
          <c:layout>
            <c:manualLayout>
              <c:xMode val="edge"/>
              <c:yMode val="edge"/>
              <c:x val="0"/>
              <c:y val="0.3005273497659553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158367120"/>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Times New Roman" panose="02020603050405020304" pitchFamily="18" charset="0"/>
          <a:cs typeface="Times New Roman" panose="02020603050405020304" pitchFamily="18" charset="0"/>
        </a:defRPr>
      </a:pPr>
      <a:endParaRPr lang="ko-Kore-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Good morning, </a:t>
            </a:r>
            <a:r>
              <a:rPr lang="en-US" dirty="0" err="1"/>
              <a:t>Im</a:t>
            </a:r>
            <a:r>
              <a:rPr lang="en-US" dirty="0"/>
              <a:t> </a:t>
            </a:r>
            <a:r>
              <a:rPr lang="en-US" dirty="0" err="1"/>
              <a:t>Shinnung</a:t>
            </a:r>
            <a:r>
              <a:rPr lang="en-US" dirty="0"/>
              <a:t> Jeong from Georgia Tech. </a:t>
            </a:r>
          </a:p>
          <a:p>
            <a:pPr marL="0" indent="0">
              <a:buNone/>
            </a:pPr>
            <a:r>
              <a:rPr lang="en-US" dirty="0"/>
              <a:t>In this talk, I will introduce the Vortex Compiler Toolchain structure and OpenCL compiler pipeline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5DD9B-0CD8-CC3B-D9AC-53BF4F7581D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8438DA2-1A57-D81C-63CA-D213634050E7}"/>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3211F934-4E9B-AB6C-EE21-F4832C406AAE}"/>
              </a:ext>
            </a:extLst>
          </p:cNvPr>
          <p:cNvSpPr>
            <a:spLocks noGrp="1"/>
          </p:cNvSpPr>
          <p:nvPr>
            <p:ph type="body" idx="1"/>
          </p:nvPr>
        </p:nvSpPr>
        <p:spPr/>
        <p:txBody>
          <a:bodyPr/>
          <a:lstStyle/>
          <a:p>
            <a:pPr marL="158750" indent="0">
              <a:buNone/>
            </a:pPr>
            <a:r>
              <a:rPr lang="en-KR" altLang="ko-Kore-KR"/>
              <a:t>With this work-group function, </a:t>
            </a:r>
            <a:r>
              <a:rPr lang="en-US" altLang="ko-Kore-KR" dirty="0"/>
              <a:t>one of the simple method to </a:t>
            </a:r>
            <a:r>
              <a:rPr lang="en-KR" altLang="ko-Kore-KR"/>
              <a:t>execute program on the vortex</a:t>
            </a:r>
            <a:r>
              <a:rPr lang="en-US" altLang="ko-Kore-KR" dirty="0"/>
              <a:t> is </a:t>
            </a:r>
            <a:r>
              <a:rPr lang="en-US" altLang="ko-KR" dirty="0"/>
              <a:t>thread mapping. </a:t>
            </a:r>
          </a:p>
          <a:p>
            <a:pPr marL="158750" indent="0">
              <a:buNone/>
            </a:pPr>
            <a:endParaRPr lang="en-KR" altLang="ko-Kore-KR"/>
          </a:p>
          <a:p>
            <a:pPr marL="158750" indent="0">
              <a:buNone/>
            </a:pPr>
            <a:r>
              <a:rPr lang="en-US" altLang="ko-Kore-KR" dirty="0"/>
              <a:t>Every thread e</a:t>
            </a:r>
            <a:r>
              <a:rPr lang="en-KR" altLang="ko-Kore-KR"/>
              <a:t>xecute workgroup function, which means mapping one work-group to one hw thread.</a:t>
            </a:r>
          </a:p>
          <a:p>
            <a:pPr marL="158750" indent="0">
              <a:buNone/>
            </a:pPr>
            <a:r>
              <a:rPr lang="en-KR" altLang="ko-Kore-KR"/>
              <a:t>The workgroup is distribute among all threads.</a:t>
            </a:r>
          </a:p>
          <a:p>
            <a:pPr marL="158750" indent="0">
              <a:buNone/>
            </a:pPr>
            <a:endParaRPr lang="en-US" altLang="ko-Kore-KR" dirty="0"/>
          </a:p>
          <a:p>
            <a:pPr marL="158750" indent="0">
              <a:buNone/>
            </a:pPr>
            <a:r>
              <a:rPr lang="en-US" altLang="ko-Kore-KR" dirty="0">
                <a:solidFill>
                  <a:srgbClr val="374151"/>
                </a:solidFill>
                <a:effectLst/>
                <a:latin typeface="Daytona" panose="020B0604030500040204" pitchFamily="34" charset="0"/>
              </a:rPr>
              <a:t>Using the given mapping, it is possible that the number of work-groups is not a multiple of the number of threads in a wavefront. </a:t>
            </a:r>
          </a:p>
          <a:p>
            <a:pPr marL="158750" indent="0">
              <a:buNone/>
            </a:pPr>
            <a:r>
              <a:rPr lang="en-US" altLang="ko-Kore-KR" dirty="0">
                <a:solidFill>
                  <a:srgbClr val="374151"/>
                </a:solidFill>
                <a:effectLst/>
                <a:latin typeface="Daytona" panose="020B0604030500040204" pitchFamily="34" charset="0"/>
              </a:rPr>
              <a:t>To execute the remaining work-groups, we make the program flow as shown in the right figure, add additional wavefront for dealing remaining work-group.</a:t>
            </a:r>
            <a:endParaRPr lang="en-KR" altLang="ko-Kore-KR"/>
          </a:p>
          <a:p>
            <a:pPr marL="158750" indent="0">
              <a:buNone/>
            </a:pPr>
            <a:endParaRPr kumimoji="1" lang="ko-Kore-KR" altLang="en-US" dirty="0"/>
          </a:p>
        </p:txBody>
      </p:sp>
    </p:spTree>
    <p:extLst>
      <p:ext uri="{BB962C8B-B14F-4D97-AF65-F5344CB8AC3E}">
        <p14:creationId xmlns:p14="http://schemas.microsoft.com/office/powerpoint/2010/main" val="171414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lgn="l">
              <a:buNone/>
            </a:pPr>
            <a:r>
              <a:rPr lang="en-US" altLang="ko-Kore-KR" dirty="0">
                <a:solidFill>
                  <a:srgbClr val="374151"/>
                </a:solidFill>
                <a:effectLst/>
                <a:latin typeface="Calibri" panose="020F0502020204030204" pitchFamily="34" charset="0"/>
              </a:rPr>
              <a:t>Furthermore, we have extended the LLVM compiler to generate Vortex ISA code.</a:t>
            </a:r>
          </a:p>
          <a:p>
            <a:pPr marL="158750" indent="0" algn="l">
              <a:buNone/>
            </a:pPr>
            <a:r>
              <a:rPr lang="en-US" altLang="ko-Kore-KR" dirty="0">
                <a:solidFill>
                  <a:srgbClr val="374151"/>
                </a:solidFill>
                <a:effectLst/>
                <a:latin typeface="Calibri" panose="020F0502020204030204" pitchFamily="34" charset="0"/>
              </a:rPr>
              <a:t>Additionally, we integrated the GCC toolchain and kernel runtime into LLVM, and we have enhanced the assembler and disassembler to provide full support for Vortex ISA.</a:t>
            </a:r>
          </a:p>
          <a:p>
            <a:pPr marL="158750" indent="0" algn="l">
              <a:buNone/>
            </a:pPr>
            <a:endParaRPr lang="en-US" altLang="ko-Kore-KR" dirty="0">
              <a:solidFill>
                <a:srgbClr val="374151"/>
              </a:solidFill>
              <a:effectLst/>
              <a:latin typeface="Calibri" panose="020F0502020204030204" pitchFamily="34" charset="0"/>
            </a:endParaRPr>
          </a:p>
          <a:p>
            <a:pPr marL="158750" indent="0" algn="l">
              <a:buNone/>
            </a:pPr>
            <a:r>
              <a:rPr lang="en-US" altLang="ko-Kore-KR" dirty="0">
                <a:solidFill>
                  <a:srgbClr val="374151"/>
                </a:solidFill>
                <a:effectLst/>
                <a:latin typeface="Calibri" panose="020F0502020204030204" pitchFamily="34" charset="0"/>
              </a:rPr>
              <a:t>Moreover, we have introduced an optimization pass to manage thread divergence. This pass effectively inserts split and join instructions into regions where divergence occurs.</a:t>
            </a:r>
          </a:p>
          <a:p>
            <a:pPr marL="158750" indent="0">
              <a:buNone/>
            </a:pPr>
            <a:endParaRPr kumimoji="1" lang="ko-Kore-KR" altLang="en-US" dirty="0"/>
          </a:p>
        </p:txBody>
      </p:sp>
    </p:spTree>
    <p:extLst>
      <p:ext uri="{BB962C8B-B14F-4D97-AF65-F5344CB8AC3E}">
        <p14:creationId xmlns:p14="http://schemas.microsoft.com/office/powerpoint/2010/main" val="253708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To manage </a:t>
            </a:r>
            <a:r>
              <a:rPr lang="en" altLang="ko-Kore-KR" b="1" dirty="0"/>
              <a:t>SIMT execution</a:t>
            </a:r>
            <a:r>
              <a:rPr lang="en" altLang="ko-Kore-KR" dirty="0"/>
              <a:t> on GPUs, handling </a:t>
            </a:r>
            <a:r>
              <a:rPr lang="en" altLang="ko-Kore-KR" b="1" dirty="0"/>
              <a:t>thread divergence</a:t>
            </a:r>
            <a:r>
              <a:rPr lang="en" altLang="ko-Kore-KR" dirty="0"/>
              <a:t> is extremely important.</a:t>
            </a:r>
          </a:p>
          <a:p>
            <a:pPr marL="158750" indent="0">
              <a:buNone/>
            </a:pPr>
            <a:r>
              <a:rPr lang="en" altLang="ko-Kore-KR" dirty="0"/>
              <a:t>We can understand why by comparing </a:t>
            </a:r>
            <a:r>
              <a:rPr lang="en" altLang="ko-Kore-KR" b="1" dirty="0"/>
              <a:t>SIMD</a:t>
            </a:r>
            <a:r>
              <a:rPr lang="en" altLang="ko-Kore-KR" dirty="0"/>
              <a:t> and </a:t>
            </a:r>
            <a:r>
              <a:rPr lang="en" altLang="ko-Kore-KR" b="1" dirty="0"/>
              <a:t>SIMT</a:t>
            </a:r>
            <a:r>
              <a:rPr lang="en" altLang="ko-Kore-KR" dirty="0"/>
              <a:t>.</a:t>
            </a:r>
          </a:p>
          <a:p>
            <a:pPr marL="158750" indent="0">
              <a:buNone/>
            </a:pPr>
            <a:br>
              <a:rPr lang="en" altLang="ko-Kore-KR" dirty="0"/>
            </a:br>
            <a:r>
              <a:rPr lang="en" altLang="ko-Kore-KR" dirty="0"/>
              <a:t>In </a:t>
            </a:r>
            <a:r>
              <a:rPr lang="en" altLang="ko-Kore-KR" b="1" dirty="0"/>
              <a:t>SIMD</a:t>
            </a:r>
            <a:r>
              <a:rPr lang="en" altLang="ko-Kore-KR" dirty="0"/>
              <a:t>, a single program counter executes one instruction </a:t>
            </a:r>
            <a:r>
              <a:rPr lang="en" altLang="ko-Kore-KR" b="1" dirty="0"/>
              <a:t>across multiple data elements</a:t>
            </a:r>
            <a:r>
              <a:rPr lang="en" altLang="ko-Kore-KR" dirty="0"/>
              <a:t>.</a:t>
            </a:r>
            <a:br>
              <a:rPr lang="en" altLang="ko-Kore-KR" dirty="0"/>
            </a:br>
            <a:r>
              <a:rPr lang="en" altLang="ko-Kore-KR" dirty="0"/>
              <a:t>In contrast, </a:t>
            </a:r>
            <a:r>
              <a:rPr lang="en" altLang="ko-Kore-KR" b="1" dirty="0"/>
              <a:t>SIMT</a:t>
            </a:r>
            <a:r>
              <a:rPr lang="en" altLang="ko-Kore-KR" dirty="0"/>
              <a:t> executes </a:t>
            </a:r>
            <a:r>
              <a:rPr lang="en" altLang="ko-Kore-KR" b="1" dirty="0"/>
              <a:t>multiple wavefronts</a:t>
            </a:r>
            <a:r>
              <a:rPr lang="en" altLang="ko-Kore-KR" dirty="0"/>
              <a:t> in lockstep, each maintaining its </a:t>
            </a:r>
            <a:r>
              <a:rPr lang="en" altLang="ko-Kore-KR" b="1" dirty="0"/>
              <a:t>own program counter and stack</a:t>
            </a:r>
            <a:r>
              <a:rPr lang="en" altLang="ko-Kore-KR" dirty="0"/>
              <a:t>.</a:t>
            </a:r>
          </a:p>
          <a:p>
            <a:pPr marL="158750" indent="0">
              <a:buNone/>
            </a:pPr>
            <a:r>
              <a:rPr lang="en" altLang="ko-Kore-KR" dirty="0"/>
              <a:t>Because of this structural difference, divergence handling becomes critical.</a:t>
            </a:r>
          </a:p>
          <a:p>
            <a:pPr marL="158750" indent="0">
              <a:buNone/>
            </a:pPr>
            <a:br>
              <a:rPr lang="en" altLang="ko-Kore-KR" dirty="0"/>
            </a:br>
            <a:r>
              <a:rPr lang="en" altLang="ko-Kore-KR" dirty="0"/>
              <a:t>When divergence occurs, </a:t>
            </a:r>
            <a:r>
              <a:rPr lang="en" altLang="ko-Kore-KR" b="1" dirty="0"/>
              <a:t>SIMD</a:t>
            </a:r>
            <a:r>
              <a:rPr lang="en" altLang="ko-Kore-KR" dirty="0"/>
              <a:t> simply serializes the divergent branches </a:t>
            </a:r>
            <a:r>
              <a:rPr lang="en" altLang="ko-Kore-KR" b="1" dirty="0"/>
              <a:t>within a single thread context</a:t>
            </a:r>
            <a:r>
              <a:rPr lang="en" altLang="ko-Kore-KR" dirty="0"/>
              <a:t>.</a:t>
            </a:r>
            <a:br>
              <a:rPr lang="en" altLang="ko-Kore-KR" dirty="0"/>
            </a:br>
            <a:r>
              <a:rPr lang="en" altLang="ko-Kore-KR" dirty="0"/>
              <a:t>However, in </a:t>
            </a:r>
            <a:r>
              <a:rPr lang="en" altLang="ko-Kore-KR" b="1" dirty="0"/>
              <a:t>SIMT</a:t>
            </a:r>
            <a:r>
              <a:rPr lang="en" altLang="ko-Kore-KR" dirty="0"/>
              <a:t>, the hardware must </a:t>
            </a:r>
            <a:r>
              <a:rPr lang="en" altLang="ko-Kore-KR" b="1" dirty="0"/>
              <a:t>create different wavefronts</a:t>
            </a:r>
            <a:r>
              <a:rPr lang="en" altLang="ko-Kore-KR" dirty="0"/>
              <a:t> and execute each divergent branch </a:t>
            </a:r>
            <a:r>
              <a:rPr lang="en" altLang="ko-Kore-KR" b="1" dirty="0"/>
              <a:t>independently</a:t>
            </a:r>
            <a:r>
              <a:rPr lang="en" altLang="ko-Kore-KR" dirty="0"/>
              <a:t>.</a:t>
            </a:r>
          </a:p>
          <a:p>
            <a:pPr marL="15875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 altLang="ko-Kore-KR" dirty="0"/>
          </a:p>
        </p:txBody>
      </p:sp>
    </p:spTree>
    <p:extLst>
      <p:ext uri="{BB962C8B-B14F-4D97-AF65-F5344CB8AC3E}">
        <p14:creationId xmlns:p14="http://schemas.microsoft.com/office/powerpoint/2010/main" val="37301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Because of this, managing divergence requires </a:t>
            </a:r>
            <a:r>
              <a:rPr lang="en" altLang="ko-Kore-KR" b="1" dirty="0"/>
              <a:t>hardware support</a:t>
            </a:r>
            <a:r>
              <a:rPr lang="en" altLang="ko-Kore-KR" dirty="0"/>
              <a:t>.</a:t>
            </a:r>
            <a:br>
              <a:rPr lang="en" altLang="ko-Kore-KR" dirty="0"/>
            </a:br>
            <a:r>
              <a:rPr lang="en" altLang="ko-Kore-KR" dirty="0"/>
              <a:t>In the case of </a:t>
            </a:r>
            <a:r>
              <a:rPr lang="en" altLang="ko-Kore-KR" b="1" dirty="0"/>
              <a:t>Vortex</a:t>
            </a:r>
            <a:r>
              <a:rPr lang="en" altLang="ko-Kore-KR" dirty="0"/>
              <a:t>, we added an </a:t>
            </a:r>
            <a:r>
              <a:rPr lang="en" altLang="ko-Kore-KR" b="1" dirty="0" err="1"/>
              <a:t>ipdom</a:t>
            </a:r>
            <a:r>
              <a:rPr lang="en" altLang="ko-Kore-KR" b="1" dirty="0"/>
              <a:t> stack</a:t>
            </a:r>
            <a:r>
              <a:rPr lang="en" altLang="ko-Kore-KR" dirty="0"/>
              <a:t> to track divergence and manage </a:t>
            </a:r>
            <a:r>
              <a:rPr lang="en" altLang="ko-Kore-KR" b="1" dirty="0"/>
              <a:t>reconvergence points</a:t>
            </a:r>
            <a:r>
              <a:rPr lang="en" altLang="ko-Kore-KR" dirty="0"/>
              <a:t>.</a:t>
            </a:r>
          </a:p>
          <a:p>
            <a:pPr marL="158750" indent="0">
              <a:buNone/>
            </a:pPr>
            <a:br>
              <a:rPr lang="en" altLang="ko-Kore-KR" dirty="0"/>
            </a:br>
            <a:r>
              <a:rPr lang="en" altLang="ko-Kore-KR" dirty="0"/>
              <a:t>This mechanism is also exposed through the </a:t>
            </a:r>
            <a:r>
              <a:rPr lang="en" altLang="ko-Kore-KR" b="1" dirty="0"/>
              <a:t>ISA</a:t>
            </a:r>
            <a:r>
              <a:rPr lang="en" altLang="ko-Kore-KR" dirty="0"/>
              <a:t>, allowing the hardware to control divergence explicitly.</a:t>
            </a:r>
            <a:br>
              <a:rPr lang="en" altLang="ko-Kore-KR" dirty="0"/>
            </a:br>
            <a:r>
              <a:rPr lang="en" altLang="ko-Kore-KR" dirty="0"/>
              <a:t>For example, a </a:t>
            </a:r>
            <a:r>
              <a:rPr lang="en" altLang="ko-Kore-KR" b="1" dirty="0"/>
              <a:t>split instruction</a:t>
            </a:r>
            <a:r>
              <a:rPr lang="en" altLang="ko-Kore-KR" dirty="0"/>
              <a:t> is inserted where divergence occurs, and a </a:t>
            </a:r>
            <a:r>
              <a:rPr lang="en" altLang="ko-Kore-KR" b="1" dirty="0"/>
              <a:t>join instruction</a:t>
            </a:r>
            <a:r>
              <a:rPr lang="en" altLang="ko-Kore-KR" dirty="0"/>
              <a:t> is added where the control flow reconverges.</a:t>
            </a:r>
          </a:p>
          <a:p>
            <a:pPr marL="158750" indent="0">
              <a:buNone/>
            </a:pPr>
            <a:endParaRPr lang="en" altLang="ko-Kore-KR" dirty="0"/>
          </a:p>
          <a:p>
            <a:pPr marL="158750" indent="0">
              <a:buNone/>
            </a:pPr>
            <a:r>
              <a:rPr lang="en" altLang="ko-Kore-KR" dirty="0"/>
              <a:t>Handling </a:t>
            </a:r>
            <a:r>
              <a:rPr lang="en" altLang="ko-Kore-KR" b="1" dirty="0"/>
              <a:t>loops</a:t>
            </a:r>
            <a:r>
              <a:rPr lang="en" altLang="ko-Kore-KR" dirty="0"/>
              <a:t>, however, introduces </a:t>
            </a:r>
            <a:r>
              <a:rPr lang="en" altLang="ko-Kore-KR" b="1" dirty="0"/>
              <a:t>additional complexity</a:t>
            </a:r>
            <a:r>
              <a:rPr lang="en" altLang="ko-Kore-KR" dirty="0"/>
              <a:t> compared to simple divergences like </a:t>
            </a:r>
            <a:r>
              <a:rPr lang="en" altLang="ko-Kore-KR" b="1" dirty="0"/>
              <a:t>if/else</a:t>
            </a:r>
            <a:r>
              <a:rPr lang="en" altLang="ko-Kore-KR" dirty="0"/>
              <a:t> constructs.</a:t>
            </a:r>
            <a:br>
              <a:rPr lang="en" altLang="ko-Kore-KR" dirty="0"/>
            </a:br>
            <a:r>
              <a:rPr lang="en" altLang="ko-Kore-KR" dirty="0"/>
              <a:t>To address this challenge, we introduced </a:t>
            </a:r>
            <a:r>
              <a:rPr lang="en" altLang="ko-Kore-KR" b="1" dirty="0" err="1"/>
              <a:t>vx_pred</a:t>
            </a:r>
            <a:r>
              <a:rPr lang="en" altLang="ko-Kore-KR" dirty="0"/>
              <a:t>, which allows us to </a:t>
            </a:r>
            <a:r>
              <a:rPr lang="en" altLang="ko-Kore-KR" b="1" dirty="0"/>
              <a:t>modify the thread mask dynamically</a:t>
            </a:r>
            <a:r>
              <a:rPr lang="en" altLang="ko-Kore-KR" dirty="0"/>
              <a:t> based on given conditions.</a:t>
            </a:r>
          </a:p>
          <a:p>
            <a:pPr marL="158750" indent="0">
              <a:buNone/>
            </a:pPr>
            <a:endParaRPr lang="en" altLang="ko-Kore-KR" dirty="0"/>
          </a:p>
          <a:p>
            <a:pPr marL="158750" indent="0">
              <a:buNone/>
            </a:pPr>
            <a:r>
              <a:rPr lang="en" altLang="ko-Kore-KR" dirty="0"/>
              <a:t>In the </a:t>
            </a:r>
            <a:r>
              <a:rPr lang="en" altLang="ko-Kore-KR" b="1" dirty="0"/>
              <a:t>figure on the lower-right</a:t>
            </a:r>
            <a:r>
              <a:rPr lang="en" altLang="ko-Kore-KR" dirty="0"/>
              <a:t>, you can see how </a:t>
            </a:r>
            <a:r>
              <a:rPr lang="en" altLang="ko-Kore-KR" b="1" dirty="0"/>
              <a:t>if/else statements</a:t>
            </a:r>
            <a:r>
              <a:rPr lang="en" altLang="ko-Kore-KR" dirty="0"/>
              <a:t> are transformed into </a:t>
            </a:r>
            <a:r>
              <a:rPr lang="en" altLang="ko-Kore-KR" b="1" dirty="0"/>
              <a:t>split</a:t>
            </a:r>
            <a:r>
              <a:rPr lang="en" altLang="ko-Kore-KR" dirty="0"/>
              <a:t> and </a:t>
            </a:r>
            <a:r>
              <a:rPr lang="en" altLang="ko-Kore-KR" b="1" dirty="0"/>
              <a:t>join</a:t>
            </a:r>
            <a:r>
              <a:rPr lang="en" altLang="ko-Kore-KR" dirty="0"/>
              <a:t> instructions depending on conditions.</a:t>
            </a:r>
            <a:br>
              <a:rPr lang="en" altLang="ko-Kore-KR" dirty="0"/>
            </a:br>
            <a:r>
              <a:rPr lang="en" altLang="ko-Kore-KR" dirty="0"/>
              <a:t>Similarly, for </a:t>
            </a:r>
            <a:r>
              <a:rPr lang="en" altLang="ko-Kore-KR" b="1" dirty="0"/>
              <a:t>loops</a:t>
            </a:r>
            <a:r>
              <a:rPr lang="en" altLang="ko-Kore-KR" dirty="0"/>
              <a:t>, the optimization pass inserts </a:t>
            </a:r>
            <a:r>
              <a:rPr lang="en" altLang="ko-Kore-KR" b="1" dirty="0"/>
              <a:t>split</a:t>
            </a:r>
            <a:r>
              <a:rPr lang="en" altLang="ko-Kore-KR" dirty="0"/>
              <a:t> and </a:t>
            </a:r>
            <a:r>
              <a:rPr lang="en" altLang="ko-Kore-KR" b="1" dirty="0"/>
              <a:t>join</a:t>
            </a:r>
            <a:r>
              <a:rPr lang="en" altLang="ko-Kore-KR" dirty="0"/>
              <a:t> instructions at the beginning and end of the loop, while adding </a:t>
            </a:r>
            <a:r>
              <a:rPr lang="en" altLang="ko-Kore-KR" b="1" dirty="0" err="1"/>
              <a:t>vx_pred</a:t>
            </a:r>
            <a:r>
              <a:rPr lang="en" altLang="ko-Kore-KR" dirty="0"/>
              <a:t> to handle condition changes </a:t>
            </a:r>
            <a:r>
              <a:rPr lang="en" altLang="ko-Kore-KR" b="1" dirty="0"/>
              <a:t>inside the loop body</a:t>
            </a:r>
            <a:r>
              <a:rPr lang="en" altLang="ko-Kore-KR" dirty="0"/>
              <a:t>.</a:t>
            </a:r>
          </a:p>
        </p:txBody>
      </p:sp>
    </p:spTree>
    <p:extLst>
      <p:ext uri="{BB962C8B-B14F-4D97-AF65-F5344CB8AC3E}">
        <p14:creationId xmlns:p14="http://schemas.microsoft.com/office/powerpoint/2010/main" val="197036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Such </a:t>
            </a:r>
            <a:r>
              <a:rPr lang="en" altLang="ko-Kore-KR" b="1" dirty="0"/>
              <a:t>divergence</a:t>
            </a:r>
            <a:r>
              <a:rPr lang="en" altLang="ko-Kore-KR" dirty="0"/>
              <a:t> requires additional management and often leads to </a:t>
            </a:r>
            <a:r>
              <a:rPr lang="en" altLang="ko-Kore-KR" b="1" dirty="0"/>
              <a:t>idle threads</a:t>
            </a:r>
            <a:r>
              <a:rPr lang="en" altLang="ko-Kore-KR" dirty="0"/>
              <a:t>, which can have a significant impact on performance.</a:t>
            </a:r>
            <a:br>
              <a:rPr lang="en" altLang="ko-Kore-KR" dirty="0"/>
            </a:br>
            <a:r>
              <a:rPr lang="en" altLang="ko-Kore-KR" dirty="0"/>
              <a:t>Therefore, whenever we detect </a:t>
            </a:r>
            <a:r>
              <a:rPr lang="en" altLang="ko-Kore-KR" b="1" dirty="0"/>
              <a:t>uniform variables</a:t>
            </a:r>
            <a:r>
              <a:rPr lang="en" altLang="ko-Kore-KR" dirty="0"/>
              <a:t>—that is, variables not cause divergence across all threads—and find that they are used in </a:t>
            </a:r>
            <a:r>
              <a:rPr lang="en" altLang="ko-Kore-KR" b="1" dirty="0"/>
              <a:t>branches or loops without divergence.</a:t>
            </a:r>
            <a:br>
              <a:rPr lang="en" altLang="ko-Kore-KR" dirty="0"/>
            </a:br>
            <a:r>
              <a:rPr lang="en" altLang="ko-Kore-KR" dirty="0"/>
              <a:t>we can </a:t>
            </a:r>
            <a:r>
              <a:rPr lang="en" altLang="ko-Kore-KR" b="1" dirty="0"/>
              <a:t>skip inserting divergence management code</a:t>
            </a:r>
            <a:r>
              <a:rPr lang="en" altLang="ko-Kore-KR" dirty="0"/>
              <a:t> to prevent unnecessary performance overhead.</a:t>
            </a:r>
          </a:p>
          <a:p>
            <a:pPr marL="158750" indent="0">
              <a:buNone/>
            </a:pPr>
            <a:endParaRPr lang="en" altLang="ko-Kore-KR" dirty="0"/>
          </a:p>
          <a:p>
            <a:pPr marL="158750" indent="0">
              <a:buNone/>
            </a:pPr>
            <a:r>
              <a:rPr lang="en" altLang="ko-Kore-KR" dirty="0"/>
              <a:t>To effectively manage divergence, we have introduced two main compiler passes: a </a:t>
            </a:r>
            <a:r>
              <a:rPr lang="en" altLang="ko-Kore-KR" b="1" dirty="0"/>
              <a:t>divergence analysis pass</a:t>
            </a:r>
            <a:r>
              <a:rPr lang="en" altLang="ko-Kore-KR" dirty="0"/>
              <a:t> and a </a:t>
            </a:r>
            <a:r>
              <a:rPr lang="en" altLang="ko-Kore-KR" b="1" dirty="0"/>
              <a:t>divergence management pass</a:t>
            </a:r>
            <a:r>
              <a:rPr lang="en" altLang="ko-Kore-KR" dirty="0"/>
              <a:t>.</a:t>
            </a:r>
          </a:p>
          <a:p>
            <a:pPr marL="158750" indent="0">
              <a:buNone/>
            </a:pPr>
            <a:endParaRPr lang="en" altLang="ko-Kore-KR" dirty="0"/>
          </a:p>
          <a:p>
            <a:pPr marL="158750" indent="0">
              <a:buNone/>
            </a:pPr>
            <a:r>
              <a:rPr lang="en" altLang="ko-Kore-KR" dirty="0"/>
              <a:t>Through the </a:t>
            </a:r>
            <a:r>
              <a:rPr lang="en" altLang="ko-Kore-KR" b="1" dirty="0"/>
              <a:t>analysis pass</a:t>
            </a:r>
            <a:r>
              <a:rPr lang="en" altLang="ko-Kore-KR" dirty="0"/>
              <a:t>, the compiler identifies and marks </a:t>
            </a:r>
            <a:r>
              <a:rPr lang="en" altLang="ko-Kore-KR" b="1" dirty="0"/>
              <a:t>divergent instructions</a:t>
            </a:r>
            <a:r>
              <a:rPr lang="en" altLang="ko-Kore-KR" dirty="0"/>
              <a:t> within the program.</a:t>
            </a:r>
            <a:br>
              <a:rPr lang="en" altLang="ko-Kore-KR" dirty="0"/>
            </a:br>
            <a:r>
              <a:rPr lang="en" altLang="ko-Kore-KR" dirty="0"/>
              <a:t>To support this process, we introduced a </a:t>
            </a:r>
            <a:r>
              <a:rPr lang="en" altLang="ko-Kore-KR" b="1" dirty="0"/>
              <a:t>divergence tracker</a:t>
            </a:r>
            <a:r>
              <a:rPr lang="en" altLang="ko-Kore-KR" dirty="0"/>
              <a:t>, which helps find </a:t>
            </a:r>
            <a:r>
              <a:rPr lang="en" altLang="ko-Kore-KR" b="1" dirty="0"/>
              <a:t>uniform variables</a:t>
            </a:r>
            <a:r>
              <a:rPr lang="en" altLang="ko-Kore-KR" dirty="0"/>
              <a:t> by analyzing </a:t>
            </a:r>
            <a:r>
              <a:rPr lang="en" altLang="ko-Kore-KR" b="1" dirty="0"/>
              <a:t>program information</a:t>
            </a:r>
            <a:r>
              <a:rPr lang="en" altLang="ko-Kore-KR" dirty="0"/>
              <a:t> and </a:t>
            </a:r>
            <a:r>
              <a:rPr lang="en" altLang="ko-Kore-KR" b="1" dirty="0"/>
              <a:t>hardware register accesses</a:t>
            </a:r>
            <a:r>
              <a:rPr lang="en" altLang="ko-Kore-KR" dirty="0"/>
              <a:t>.</a:t>
            </a:r>
            <a:br>
              <a:rPr lang="en" altLang="ko-Kore-KR" dirty="0"/>
            </a:br>
            <a:r>
              <a:rPr lang="en" altLang="ko-Kore-KR" dirty="0"/>
              <a:t>Additionally, we implemented </a:t>
            </a:r>
            <a:r>
              <a:rPr lang="en" altLang="ko-Kore-KR" b="1" dirty="0"/>
              <a:t>annotation analysis</a:t>
            </a:r>
            <a:r>
              <a:rPr lang="en" altLang="ko-Kore-KR" dirty="0"/>
              <a:t> and </a:t>
            </a:r>
            <a:r>
              <a:rPr lang="en" altLang="ko-Kore-KR" b="1" dirty="0"/>
              <a:t>function argument analysis</a:t>
            </a:r>
            <a:r>
              <a:rPr lang="en" altLang="ko-Kore-KR" dirty="0"/>
              <a:t> to enhance the accuracy of divergence detection.</a:t>
            </a:r>
          </a:p>
          <a:p>
            <a:pPr marL="158750" indent="0" algn="l">
              <a:buNone/>
            </a:pPr>
            <a:endParaRPr lang="en-US" altLang="ko-Kore-KR" dirty="0">
              <a:solidFill>
                <a:srgbClr val="374151"/>
              </a:solidFill>
              <a:effectLst/>
              <a:latin typeface="Calibri" panose="020F0502020204030204" pitchFamily="34" charset="0"/>
            </a:endParaRPr>
          </a:p>
        </p:txBody>
      </p:sp>
    </p:spTree>
    <p:extLst>
      <p:ext uri="{BB962C8B-B14F-4D97-AF65-F5344CB8AC3E}">
        <p14:creationId xmlns:p14="http://schemas.microsoft.com/office/powerpoint/2010/main" val="280925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kumimoji="1" lang="en-US" altLang="ko-Kore-KR" dirty="0"/>
              <a:t>Also we add divergence management optimizations and code transformation. </a:t>
            </a:r>
          </a:p>
          <a:p>
            <a:r>
              <a:rPr kumimoji="1" lang="en-US" altLang="ko-Kore-KR" dirty="0"/>
              <a:t>And intrinsic insertions </a:t>
            </a:r>
            <a:endParaRPr kumimoji="1" lang="ko-Kore-KR" altLang="en-US" dirty="0"/>
          </a:p>
        </p:txBody>
      </p:sp>
    </p:spTree>
    <p:extLst>
      <p:ext uri="{BB962C8B-B14F-4D97-AF65-F5344CB8AC3E}">
        <p14:creationId xmlns:p14="http://schemas.microsoft.com/office/powerpoint/2010/main" val="3129935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This graph shows the </a:t>
            </a:r>
            <a:r>
              <a:rPr lang="en" altLang="ko-Kore-KR" b="1" dirty="0"/>
              <a:t>effectiveness of our optimization passes</a:t>
            </a:r>
            <a:r>
              <a:rPr lang="en" altLang="ko-Kore-KR" dirty="0"/>
              <a:t>.</a:t>
            </a:r>
            <a:br>
              <a:rPr lang="en" altLang="ko-Kore-KR" dirty="0"/>
            </a:br>
            <a:r>
              <a:rPr lang="en" altLang="ko-Kore-KR" dirty="0"/>
              <a:t>Overall, these passes contribute to </a:t>
            </a:r>
            <a:r>
              <a:rPr lang="en" altLang="ko-Kore-KR" b="1" dirty="0"/>
              <a:t>instruction reduction</a:t>
            </a:r>
            <a:r>
              <a:rPr lang="en" altLang="ko-Kore-KR" dirty="0"/>
              <a:t> and lead to noticeable </a:t>
            </a:r>
            <a:r>
              <a:rPr lang="en" altLang="ko-Kore-KR" b="1" dirty="0"/>
              <a:t>performance speedups</a:t>
            </a:r>
            <a:r>
              <a:rPr lang="en" altLang="ko-Kore-KR" dirty="0"/>
              <a:t>.</a:t>
            </a:r>
          </a:p>
          <a:p>
            <a:pPr marL="158750" indent="0">
              <a:buNone/>
            </a:pPr>
            <a:endParaRPr lang="en" altLang="ko-Kore-KR" dirty="0"/>
          </a:p>
          <a:p>
            <a:pPr marL="158750" indent="0">
              <a:buNone/>
            </a:pPr>
            <a:r>
              <a:rPr lang="en" altLang="ko-Kore-KR" dirty="0"/>
              <a:t>However, they are </a:t>
            </a:r>
            <a:r>
              <a:rPr lang="en" altLang="ko-Kore-KR" b="1" dirty="0"/>
              <a:t>not always effective in every case</a:t>
            </a:r>
            <a:r>
              <a:rPr lang="en" altLang="ko-Kore-KR" dirty="0"/>
              <a:t>.</a:t>
            </a:r>
            <a:br>
              <a:rPr lang="en" altLang="ko-Kore-KR" dirty="0"/>
            </a:br>
            <a:r>
              <a:rPr lang="en" altLang="ko-Kore-KR" dirty="0"/>
              <a:t>In some workloads, the optimizations can </a:t>
            </a:r>
            <a:r>
              <a:rPr lang="en" altLang="ko-Kore-KR" b="1" dirty="0"/>
              <a:t>increase memory request density</a:t>
            </a:r>
            <a:r>
              <a:rPr lang="en" altLang="ko-Kore-KR" dirty="0"/>
              <a:t>, which may </a:t>
            </a:r>
            <a:r>
              <a:rPr lang="en" altLang="ko-Kore-KR" b="1" dirty="0"/>
              <a:t>decrease overall performance</a:t>
            </a:r>
            <a:r>
              <a:rPr lang="en" altLang="ko-Kore-KR" dirty="0"/>
              <a:t> instead.</a:t>
            </a:r>
          </a:p>
          <a:p>
            <a:pPr marL="158750" indent="0">
              <a:buNone/>
            </a:pPr>
            <a:endParaRPr kumimoji="1" lang="ko-Kore-KR" altLang="en-US" dirty="0"/>
          </a:p>
        </p:txBody>
      </p:sp>
    </p:spTree>
    <p:extLst>
      <p:ext uri="{BB962C8B-B14F-4D97-AF65-F5344CB8AC3E}">
        <p14:creationId xmlns:p14="http://schemas.microsoft.com/office/powerpoint/2010/main" val="32584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A651CCDC-7228-1A77-05B9-D1565958B10C}"/>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D10778B3-DA31-B71A-1EA4-000FDA3C4B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3054E492-EA16-E38B-2B62-6927088756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Good morning, </a:t>
            </a:r>
            <a:r>
              <a:rPr lang="en-US" dirty="0" err="1"/>
              <a:t>Im</a:t>
            </a:r>
            <a:r>
              <a:rPr lang="en-US" dirty="0"/>
              <a:t> </a:t>
            </a:r>
            <a:r>
              <a:rPr lang="en-US" dirty="0" err="1"/>
              <a:t>Shinnung</a:t>
            </a:r>
            <a:r>
              <a:rPr lang="en-US" dirty="0"/>
              <a:t> Jeong from Georgia Tech. </a:t>
            </a:r>
          </a:p>
          <a:p>
            <a:pPr marL="0" indent="0">
              <a:buNone/>
            </a:pPr>
            <a:r>
              <a:rPr lang="en-US" dirty="0"/>
              <a:t>In this talk, I will introduce the Vortex Compiler Toolchain structure and OpenCL compiler pipeline </a:t>
            </a:r>
          </a:p>
        </p:txBody>
      </p:sp>
    </p:spTree>
    <p:extLst>
      <p:ext uri="{BB962C8B-B14F-4D97-AF65-F5344CB8AC3E}">
        <p14:creationId xmlns:p14="http://schemas.microsoft.com/office/powerpoint/2010/main" val="154565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the main goal of </a:t>
            </a:r>
            <a:r>
              <a:rPr lang="en" altLang="ko-Kore-KR" b="1" dirty="0"/>
              <a:t>Vortex</a:t>
            </a:r>
            <a:r>
              <a:rPr lang="en" altLang="ko-Kore-KR" dirty="0"/>
              <a:t> is to leverage the RISC-V ecosystem to bring the benefits of the SIMT execution model while providing a </a:t>
            </a:r>
            <a:r>
              <a:rPr lang="en" altLang="ko-Kore-KR" b="1" dirty="0"/>
              <a:t>customizable GPU design</a:t>
            </a:r>
            <a:r>
              <a:rPr lang="en" altLang="ko-Kore-KR" dirty="0"/>
              <a:t> that supports architectural research and experimentation.</a:t>
            </a:r>
          </a:p>
          <a:p>
            <a:pPr marL="158750" indent="0">
              <a:buNone/>
            </a:pPr>
            <a:endParaRPr lang="en" altLang="ko-Kore-KR" dirty="0"/>
          </a:p>
          <a:p>
            <a:pPr marL="158750" indent="0">
              <a:buNone/>
            </a:pPr>
            <a:r>
              <a:rPr lang="en" altLang="ko-Kore-KR" dirty="0"/>
              <a:t>As shown on the right, several </a:t>
            </a:r>
            <a:r>
              <a:rPr lang="en" altLang="ko-Kore-KR" b="1" dirty="0" err="1"/>
              <a:t>Vorte</a:t>
            </a:r>
            <a:r>
              <a:rPr lang="en-US" altLang="ko-Kore-KR" b="1" dirty="0"/>
              <a:t>x extension </a:t>
            </a:r>
            <a:r>
              <a:rPr lang="en" altLang="ko-Kore-KR" dirty="0"/>
              <a:t>have been developed or proposed, and many more studies are currently underway.</a:t>
            </a:r>
            <a:br>
              <a:rPr lang="en" altLang="ko-Kore-KR" dirty="0"/>
            </a:br>
            <a:r>
              <a:rPr lang="en" altLang="ko-Kore-KR" dirty="0"/>
              <a:t>These designs share a common Vortex architecture, but each can include additional </a:t>
            </a:r>
            <a:r>
              <a:rPr lang="en" altLang="ko-Kore-KR" b="1" dirty="0"/>
              <a:t>microarchitectural variations</a:t>
            </a:r>
            <a:r>
              <a:rPr lang="en" altLang="ko-Kore-KR" dirty="0"/>
              <a:t>, allowing researchers to </a:t>
            </a:r>
            <a:r>
              <a:rPr lang="en" altLang="ko-Kore-KR" b="1" dirty="0"/>
              <a:t>reconfigure</a:t>
            </a:r>
            <a:r>
              <a:rPr lang="en" altLang="ko-Kore-KR" dirty="0"/>
              <a:t> components flexibly across the entire stack.</a:t>
            </a:r>
          </a:p>
          <a:p>
            <a:pPr marL="158750" indent="0">
              <a:buNone/>
            </a:pPr>
            <a:r>
              <a:rPr lang="en" altLang="ko-Kore-KR" dirty="0"/>
              <a:t>These GPUs use the </a:t>
            </a:r>
            <a:r>
              <a:rPr lang="en" altLang="ko-Kore-KR" b="1" dirty="0"/>
              <a:t>Vortex ISA</a:t>
            </a:r>
            <a:r>
              <a:rPr lang="en" altLang="ko-Kore-KR" dirty="0"/>
              <a:t>, and it’s also possible to define </a:t>
            </a:r>
            <a:r>
              <a:rPr lang="en" altLang="ko-Kore-KR" b="1" dirty="0"/>
              <a:t>custom ISA extensions</a:t>
            </a:r>
            <a:r>
              <a:rPr lang="en" altLang="ko-Kore-KR" dirty="0"/>
              <a:t> for specialized microarchitecture support.</a:t>
            </a:r>
            <a:br>
              <a:rPr lang="en" altLang="ko-Kore-KR" dirty="0"/>
            </a:br>
            <a:r>
              <a:rPr lang="en" altLang="ko-Kore-KR" dirty="0"/>
              <a:t>So, there’s a </a:t>
            </a:r>
            <a:r>
              <a:rPr lang="en" altLang="ko-Kore-KR" b="1" dirty="0"/>
              <a:t>diversity and flexibility</a:t>
            </a:r>
            <a:r>
              <a:rPr lang="en" altLang="ko-Kore-KR" dirty="0"/>
              <a:t> on the hardware side.</a:t>
            </a:r>
          </a:p>
          <a:p>
            <a:pPr marL="158750" indent="0">
              <a:buNone/>
            </a:pPr>
            <a:endParaRPr lang="en" altLang="ko-Kore-KR" dirty="0"/>
          </a:p>
          <a:p>
            <a:pPr marL="158750" indent="0">
              <a:buNone/>
            </a:pPr>
            <a:r>
              <a:rPr lang="en" altLang="ko-Kore-KR" dirty="0"/>
              <a:t>Now, if we look at the </a:t>
            </a:r>
            <a:r>
              <a:rPr lang="en" altLang="ko-Kore-KR" b="1" dirty="0"/>
              <a:t>software side</a:t>
            </a:r>
            <a:r>
              <a:rPr lang="en" altLang="ko-Kore-KR" dirty="0"/>
              <a:t>, developers use GPU programming languages like </a:t>
            </a:r>
            <a:r>
              <a:rPr lang="en" altLang="ko-Kore-KR" b="1" dirty="0"/>
              <a:t>OpenCL</a:t>
            </a:r>
            <a:r>
              <a:rPr lang="en" altLang="ko-Kore-KR" dirty="0"/>
              <a:t> or </a:t>
            </a:r>
            <a:r>
              <a:rPr lang="en" altLang="ko-Kore-KR" b="1" dirty="0"/>
              <a:t>CUDA</a:t>
            </a:r>
            <a:r>
              <a:rPr lang="en" altLang="ko-Kore-KR" dirty="0"/>
              <a:t> to build their applications.</a:t>
            </a:r>
          </a:p>
          <a:p>
            <a:pPr marL="158750" indent="0">
              <a:buNone/>
            </a:pPr>
            <a:r>
              <a:rPr lang="en" altLang="ko-Kore-KR" dirty="0"/>
              <a:t>Many individuals employ languages like OpenCL and CUDA for writing their applications, and numerous applications have already been developed using these languages.</a:t>
            </a:r>
            <a:br>
              <a:rPr lang="en" altLang="ko-Kore-KR" dirty="0"/>
            </a:br>
            <a:r>
              <a:rPr lang="en" altLang="ko-Kore-KR" dirty="0"/>
              <a:t>These languages typically separate the program into </a:t>
            </a:r>
            <a:r>
              <a:rPr lang="en" altLang="ko-Kore-KR" b="1" dirty="0"/>
              <a:t>two parts</a:t>
            </a:r>
            <a:r>
              <a:rPr lang="en" altLang="ko-Kore-KR" dirty="0"/>
              <a:t>: the </a:t>
            </a:r>
            <a:r>
              <a:rPr lang="en" altLang="ko-Kore-KR" b="1" dirty="0"/>
              <a:t>kernel code</a:t>
            </a:r>
            <a:r>
              <a:rPr lang="en" altLang="ko-Kore-KR" dirty="0"/>
              <a:t> and the </a:t>
            </a:r>
            <a:r>
              <a:rPr lang="en" altLang="ko-Kore-KR" b="1" dirty="0"/>
              <a:t>host code</a:t>
            </a:r>
            <a:r>
              <a:rPr lang="en" altLang="ko-Kore-KR" dirty="0"/>
              <a:t>.</a:t>
            </a:r>
          </a:p>
          <a:p>
            <a:pPr marL="158750" indent="0">
              <a:buNone/>
            </a:pPr>
            <a:r>
              <a:rPr lang="en" altLang="ko-Kore-KR" dirty="0"/>
              <a:t>The kernel code handles runtime information—such as global or thread IDs—and includes synchronization primitives like </a:t>
            </a:r>
            <a:r>
              <a:rPr lang="en" altLang="ko-Kore-KR" b="1" dirty="0"/>
              <a:t>barriers</a:t>
            </a:r>
            <a:r>
              <a:rPr lang="en" altLang="ko-Kore-KR" dirty="0"/>
              <a:t> and control flow operations.</a:t>
            </a:r>
            <a:r>
              <a:rPr lang="ko-KR" altLang="en-US" dirty="0"/>
              <a:t> </a:t>
            </a:r>
            <a:r>
              <a:rPr lang="en-US" altLang="ko-KR" dirty="0"/>
              <a:t>Also they have some special kernel functions. </a:t>
            </a:r>
            <a:br>
              <a:rPr lang="en" altLang="ko-Kore-KR" dirty="0"/>
            </a:br>
            <a:r>
              <a:rPr lang="en" altLang="ko-Kore-KR" dirty="0"/>
              <a:t>Meanwhile, the host code is responsible for </a:t>
            </a:r>
            <a:r>
              <a:rPr lang="en" altLang="ko-Kore-KR" b="1" dirty="0"/>
              <a:t>communicating with the GPU</a:t>
            </a:r>
            <a:r>
              <a:rPr lang="en" altLang="ko-Kore-KR" dirty="0"/>
              <a:t>, managing memory, and launching kernels.</a:t>
            </a:r>
          </a:p>
          <a:p>
            <a:pPr marL="158750" indent="0">
              <a:buNone/>
            </a:pPr>
            <a:endParaRPr lang="en" altLang="ko-Kore-KR" dirty="0"/>
          </a:p>
          <a:p>
            <a:pPr marL="158750" indent="0">
              <a:buNone/>
            </a:pPr>
            <a:r>
              <a:rPr lang="en" altLang="ko-Kore-KR" dirty="0" err="1"/>
              <a:t>Definitly</a:t>
            </a:r>
            <a:r>
              <a:rPr lang="en" altLang="ko-Kore-KR" dirty="0"/>
              <a:t>, there’s still a </a:t>
            </a:r>
            <a:r>
              <a:rPr lang="en" altLang="ko-Kore-KR" b="1" dirty="0"/>
              <a:t>large gap</a:t>
            </a:r>
            <a:r>
              <a:rPr lang="en" altLang="ko-Kore-KR" dirty="0"/>
              <a:t> between what programmers write and how the hardware actually executes the code.</a:t>
            </a:r>
            <a:br>
              <a:rPr lang="en" altLang="ko-Kore-KR" dirty="0"/>
            </a:br>
            <a:r>
              <a:rPr lang="en" altLang="ko-Kore-KR" dirty="0"/>
              <a:t>All this high-level code must be </a:t>
            </a:r>
            <a:r>
              <a:rPr lang="en" altLang="ko-Kore-KR" b="1" dirty="0"/>
              <a:t>lowered to the hardware driver and ISA</a:t>
            </a:r>
            <a:r>
              <a:rPr lang="en" altLang="ko-Kore-KR" dirty="0"/>
              <a:t>, especially when we need to efficiently support </a:t>
            </a:r>
            <a:r>
              <a:rPr lang="en" altLang="ko-Kore-KR" b="1" dirty="0"/>
              <a:t>diverse extensions</a:t>
            </a:r>
            <a:r>
              <a:rPr lang="en" altLang="ko-Kore-KR" dirty="0"/>
              <a:t> and </a:t>
            </a:r>
            <a:r>
              <a:rPr lang="en" altLang="ko-Kore-KR" b="1" dirty="0"/>
              <a:t>flexible architectures</a:t>
            </a:r>
            <a:r>
              <a:rPr lang="en" altLang="ko-Kore-KR" dirty="0"/>
              <a:t>.</a:t>
            </a:r>
          </a:p>
          <a:p>
            <a:pPr marL="158750" indent="0">
              <a:buNone/>
            </a:pPr>
            <a:r>
              <a:rPr lang="en" altLang="ko-Kore-KR" dirty="0"/>
              <a:t>And this is exactly where the </a:t>
            </a:r>
            <a:r>
              <a:rPr lang="en" altLang="ko-Kore-KR" b="1" dirty="0"/>
              <a:t>GPU compiler</a:t>
            </a:r>
            <a:r>
              <a:rPr lang="en" altLang="ko-Kore-KR" dirty="0"/>
              <a:t> comes in — to bridge that gap between flexible hardware and high-level GPU programming languages.</a:t>
            </a:r>
          </a:p>
        </p:txBody>
      </p:sp>
    </p:spTree>
    <p:extLst>
      <p:ext uri="{BB962C8B-B14F-4D97-AF65-F5344CB8AC3E}">
        <p14:creationId xmlns:p14="http://schemas.microsoft.com/office/powerpoint/2010/main" val="323345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when building a compiler to support both considerations, what should we set as our design goals?</a:t>
            </a:r>
          </a:p>
          <a:p>
            <a:pPr marL="158750" indent="0">
              <a:buNone/>
            </a:pPr>
            <a:endParaRPr lang="en" altLang="ko-Kore-KR" dirty="0"/>
          </a:p>
          <a:p>
            <a:pPr marL="158750" indent="0">
              <a:buNone/>
            </a:pPr>
            <a:r>
              <a:rPr lang="en" altLang="ko-Kore-KR" dirty="0"/>
              <a:t>First, our primary goal is </a:t>
            </a:r>
            <a:r>
              <a:rPr lang="en" altLang="ko-Kore-KR" b="1" dirty="0"/>
              <a:t>openness</a:t>
            </a:r>
            <a:r>
              <a:rPr lang="en" altLang="ko-Kore-KR" dirty="0"/>
              <a:t>.</a:t>
            </a:r>
            <a:br>
              <a:rPr lang="en" altLang="ko-Kore-KR" dirty="0"/>
            </a:br>
            <a:r>
              <a:rPr lang="en" altLang="ko-Kore-KR" dirty="0"/>
              <a:t>Just like the Vortex GPU itself emphasizes openness, our compiler also aims to </a:t>
            </a:r>
            <a:r>
              <a:rPr lang="en" altLang="ko-Kore-KR" b="1" dirty="0"/>
              <a:t>encourage accessibility and community collaboration</a:t>
            </a:r>
            <a:r>
              <a:rPr lang="en" altLang="ko-Kore-KR" dirty="0"/>
              <a:t>, making it easier for researchers and developers to contribute.</a:t>
            </a:r>
          </a:p>
          <a:p>
            <a:pPr marL="158750" indent="0">
              <a:buNone/>
            </a:pPr>
            <a:endParaRPr lang="en" altLang="ko-Kore-KR" dirty="0"/>
          </a:p>
          <a:p>
            <a:pPr marL="158750" indent="0">
              <a:buNone/>
            </a:pPr>
            <a:r>
              <a:rPr lang="en" altLang="ko-Kore-KR" dirty="0"/>
              <a:t>Second, we focus on </a:t>
            </a:r>
            <a:r>
              <a:rPr lang="en" altLang="ko-Kore-KR" b="1" dirty="0"/>
              <a:t>portability</a:t>
            </a:r>
            <a:r>
              <a:rPr lang="en" altLang="ko-Kore-KR" dirty="0"/>
              <a:t>.</a:t>
            </a:r>
            <a:br>
              <a:rPr lang="en" altLang="ko-Kore-KR" dirty="0"/>
            </a:br>
            <a:r>
              <a:rPr lang="en" altLang="ko-Kore-KR" dirty="0"/>
              <a:t>Since both programming languages and hardware extensions are highly diverse, our compiler is designed to </a:t>
            </a:r>
            <a:r>
              <a:rPr lang="en" altLang="ko-Kore-KR" b="1" dirty="0"/>
              <a:t>support different frontends and backends</a:t>
            </a:r>
            <a:r>
              <a:rPr lang="en" altLang="ko-Kore-KR" dirty="0"/>
              <a:t>.</a:t>
            </a:r>
            <a:br>
              <a:rPr lang="en" altLang="ko-Kore-KR" dirty="0"/>
            </a:br>
            <a:r>
              <a:rPr lang="en" altLang="ko-Kore-KR" dirty="0"/>
              <a:t>In particular, we try to </a:t>
            </a:r>
            <a:r>
              <a:rPr lang="en" altLang="ko-Kore-KR" b="1" dirty="0"/>
              <a:t>decouple common optimizations</a:t>
            </a:r>
            <a:r>
              <a:rPr lang="en" altLang="ko-Kore-KR" dirty="0"/>
              <a:t> from target-specific implementations so that they can be reused across various hardware extensions.</a:t>
            </a:r>
          </a:p>
          <a:p>
            <a:pPr marL="158750" indent="0">
              <a:buNone/>
            </a:pPr>
            <a:endParaRPr lang="en" altLang="ko-Kore-KR" dirty="0"/>
          </a:p>
          <a:p>
            <a:pPr marL="158750" indent="0">
              <a:buNone/>
            </a:pPr>
            <a:r>
              <a:rPr lang="en" altLang="ko-Kore-KR" dirty="0"/>
              <a:t>Another key design goal is </a:t>
            </a:r>
            <a:r>
              <a:rPr lang="en" altLang="ko-Kore-KR" b="1" dirty="0"/>
              <a:t>composability</a:t>
            </a:r>
            <a:r>
              <a:rPr lang="en" altLang="ko-Kore-KR" dirty="0"/>
              <a:t>.</a:t>
            </a:r>
            <a:br>
              <a:rPr lang="en" altLang="ko-Kore-KR" dirty="0"/>
            </a:br>
            <a:r>
              <a:rPr lang="en" altLang="ko-Kore-KR" dirty="0"/>
              <a:t>We want compiler components to be </a:t>
            </a:r>
            <a:r>
              <a:rPr lang="en" altLang="ko-Kore-KR" b="1" dirty="0"/>
              <a:t>flexibly assembled through loose coupling and clear interfaces</a:t>
            </a:r>
            <a:r>
              <a:rPr lang="en" altLang="ko-Kore-KR" dirty="0"/>
              <a:t>, which allows </a:t>
            </a:r>
            <a:r>
              <a:rPr lang="en" altLang="ko-Kore-KR" b="1" dirty="0"/>
              <a:t>independent development and rapid prototyping</a:t>
            </a:r>
            <a:r>
              <a:rPr lang="en" altLang="ko-Kore-KR" dirty="0"/>
              <a:t> — something crucial in a fast-evolving research environment.</a:t>
            </a:r>
          </a:p>
          <a:p>
            <a:pPr marL="158750" indent="0">
              <a:buNone/>
            </a:pPr>
            <a:endParaRPr lang="en" altLang="ko-Kore-KR" dirty="0"/>
          </a:p>
          <a:p>
            <a:pPr marL="158750" indent="0">
              <a:buNone/>
            </a:pPr>
            <a:r>
              <a:rPr lang="en" altLang="ko-Kore-KR" dirty="0"/>
              <a:t>Finally, we emphasize </a:t>
            </a:r>
            <a:r>
              <a:rPr lang="en" altLang="ko-Kore-KR" b="1" dirty="0"/>
              <a:t>maintainability</a:t>
            </a:r>
            <a:r>
              <a:rPr lang="en" altLang="ko-Kore-KR" dirty="0"/>
              <a:t>.</a:t>
            </a:r>
            <a:br>
              <a:rPr lang="en" altLang="ko-Kore-KR" dirty="0"/>
            </a:br>
            <a:r>
              <a:rPr lang="en" altLang="ko-Kore-KR" dirty="0"/>
              <a:t>Because the compiler must cover a wide software stack — from high-level abstractions down to hardware binaries — while often being developed by small research teams, </a:t>
            </a:r>
            <a:r>
              <a:rPr lang="en" altLang="ko-Kore-KR" b="1" dirty="0"/>
              <a:t>maintainability is essential</a:t>
            </a:r>
            <a:r>
              <a:rPr lang="en" altLang="ko-Kore-KR" dirty="0"/>
              <a:t>.</a:t>
            </a:r>
            <a:br>
              <a:rPr lang="en" altLang="ko-Kore-KR" dirty="0"/>
            </a:br>
            <a:r>
              <a:rPr lang="en" altLang="ko-Kore-KR" dirty="0"/>
              <a:t>By </a:t>
            </a:r>
            <a:r>
              <a:rPr lang="en" altLang="ko-Kore-KR" b="1" dirty="0"/>
              <a:t>leveraging existing open-source components</a:t>
            </a:r>
            <a:r>
              <a:rPr lang="en" altLang="ko-Kore-KR" dirty="0"/>
              <a:t>, we can ensure long-term sustainability and efficient development.</a:t>
            </a:r>
          </a:p>
        </p:txBody>
      </p:sp>
    </p:spTree>
    <p:extLst>
      <p:ext uri="{BB962C8B-B14F-4D97-AF65-F5344CB8AC3E}">
        <p14:creationId xmlns:p14="http://schemas.microsoft.com/office/powerpoint/2010/main" val="107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Based on these design goals, we present </a:t>
            </a:r>
            <a:r>
              <a:rPr lang="en" altLang="ko-Kore-KR" b="1" dirty="0"/>
              <a:t>VOLT</a:t>
            </a:r>
            <a:r>
              <a:rPr lang="en" altLang="ko-Kore-KR" dirty="0"/>
              <a:t> — the </a:t>
            </a:r>
            <a:r>
              <a:rPr lang="en" altLang="ko-Kore-KR" i="1" dirty="0"/>
              <a:t>Vortex-Optimized Lightweight Toolchain</a:t>
            </a:r>
            <a:r>
              <a:rPr lang="en" altLang="ko-Kore-KR" dirty="0"/>
              <a:t>.</a:t>
            </a:r>
          </a:p>
          <a:p>
            <a:pPr marL="158750" indent="0">
              <a:buNone/>
            </a:pPr>
            <a:endParaRPr lang="en" altLang="ko-Kore-KR" dirty="0"/>
          </a:p>
          <a:p>
            <a:pPr marL="158750" indent="0">
              <a:buNone/>
            </a:pPr>
            <a:r>
              <a:rPr lang="en" altLang="ko-Kore-KR" dirty="0"/>
              <a:t>To ensure </a:t>
            </a:r>
            <a:r>
              <a:rPr lang="en" altLang="ko-Kore-KR" b="1" dirty="0"/>
              <a:t>maintainability</a:t>
            </a:r>
            <a:r>
              <a:rPr lang="en" altLang="ko-Kore-KR" dirty="0"/>
              <a:t>, we build on existing </a:t>
            </a:r>
            <a:r>
              <a:rPr lang="en" altLang="ko-Kore-KR" b="1" dirty="0"/>
              <a:t>open-source compiler infrastructures</a:t>
            </a:r>
            <a:r>
              <a:rPr lang="en" altLang="ko-Kore-KR" dirty="0"/>
              <a:t> and leverage their optimization frameworks.</a:t>
            </a:r>
            <a:br>
              <a:rPr lang="en" altLang="ko-Kore-KR" dirty="0"/>
            </a:br>
            <a:r>
              <a:rPr lang="en" altLang="ko-Kore-KR" dirty="0"/>
              <a:t>By doing so, we can reduce development effort while ensuring long-term sustainability.</a:t>
            </a:r>
          </a:p>
          <a:p>
            <a:pPr marL="158750" indent="0">
              <a:buNone/>
            </a:pPr>
            <a:r>
              <a:rPr lang="en" altLang="ko-Kore-KR" dirty="0"/>
              <a:t>We also</a:t>
            </a:r>
            <a:r>
              <a:rPr lang="ko-KR" altLang="en-US" dirty="0"/>
              <a:t> </a:t>
            </a:r>
            <a:r>
              <a:rPr lang="en-US" altLang="ko-KR" dirty="0"/>
              <a:t>try to</a:t>
            </a:r>
            <a:r>
              <a:rPr lang="en" altLang="ko-Kore-KR" dirty="0"/>
              <a:t> design VOLT to be </a:t>
            </a:r>
            <a:r>
              <a:rPr lang="en" altLang="ko-Kore-KR" b="1" dirty="0"/>
              <a:t>portable</a:t>
            </a:r>
            <a:r>
              <a:rPr lang="en" altLang="ko-Kore-KR" dirty="0"/>
              <a:t> across different open GPU architectures — not only for Vortex, but also for other </a:t>
            </a:r>
            <a:r>
              <a:rPr lang="en" altLang="ko-Kore-KR" b="1" dirty="0"/>
              <a:t>RISC-V–based GPUs</a:t>
            </a:r>
            <a:r>
              <a:rPr lang="en" altLang="ko-Kore-KR" dirty="0"/>
              <a:t>.</a:t>
            </a:r>
          </a:p>
          <a:p>
            <a:pPr marL="158750" indent="0">
              <a:buNone/>
            </a:pPr>
            <a:endParaRPr lang="en" altLang="ko-Kore-KR" dirty="0"/>
          </a:p>
          <a:p>
            <a:pPr marL="158750" indent="0">
              <a:buNone/>
            </a:pPr>
            <a:r>
              <a:rPr lang="en" altLang="ko-Kore-KR" dirty="0"/>
              <a:t>The Volt compiler itself adopts a </a:t>
            </a:r>
            <a:r>
              <a:rPr lang="en" altLang="ko-Kore-KR" b="1" dirty="0"/>
              <a:t>hierarchical design</a:t>
            </a:r>
            <a:r>
              <a:rPr lang="en" altLang="ko-Kore-KR" dirty="0"/>
              <a:t>.</a:t>
            </a:r>
            <a:br>
              <a:rPr lang="en" altLang="ko-Kore-KR" dirty="0"/>
            </a:br>
            <a:r>
              <a:rPr lang="en" altLang="ko-Kore-KR" dirty="0"/>
              <a:t>We integrate </a:t>
            </a:r>
            <a:r>
              <a:rPr lang="en" altLang="ko-Kore-KR" b="1" dirty="0" err="1"/>
              <a:t>PoCL</a:t>
            </a:r>
            <a:r>
              <a:rPr lang="en" altLang="ko-Kore-KR" dirty="0"/>
              <a:t> and </a:t>
            </a:r>
            <a:r>
              <a:rPr lang="en" altLang="ko-Kore-KR" b="1" dirty="0" err="1"/>
              <a:t>CuPBoP</a:t>
            </a:r>
            <a:r>
              <a:rPr lang="en" altLang="ko-Kore-KR" dirty="0"/>
              <a:t>, two open-source compilers, to support </a:t>
            </a:r>
            <a:r>
              <a:rPr lang="en" altLang="ko-Kore-KR" b="1" dirty="0"/>
              <a:t>OpenCL</a:t>
            </a:r>
            <a:r>
              <a:rPr lang="en" altLang="ko-Kore-KR" dirty="0"/>
              <a:t> and </a:t>
            </a:r>
            <a:r>
              <a:rPr lang="en" altLang="ko-Kore-KR" b="1" dirty="0"/>
              <a:t>CUDA</a:t>
            </a:r>
            <a:r>
              <a:rPr lang="en" altLang="ko-Kore-KR" dirty="0"/>
              <a:t> respectively.</a:t>
            </a:r>
            <a:br>
              <a:rPr lang="en" altLang="ko-Kore-KR" dirty="0"/>
            </a:br>
            <a:r>
              <a:rPr lang="en" altLang="ko-Kore-KR" dirty="0"/>
              <a:t>For a more flexible and extensive infrastructure, we employ </a:t>
            </a:r>
            <a:r>
              <a:rPr lang="en" altLang="ko-Kore-KR" b="1" dirty="0"/>
              <a:t>LLVM</a:t>
            </a:r>
            <a:r>
              <a:rPr lang="en" altLang="ko-Kore-KR" dirty="0"/>
              <a:t> as the middle-end compiler.</a:t>
            </a:r>
            <a:br>
              <a:rPr lang="en" altLang="ko-Kore-KR" dirty="0"/>
            </a:br>
            <a:r>
              <a:rPr lang="en" altLang="ko-Kore-KR" dirty="0"/>
              <a:t>Finally, we modify the </a:t>
            </a:r>
            <a:r>
              <a:rPr lang="en" altLang="ko-Kore-KR" b="1" dirty="0"/>
              <a:t>LLVM RISC-V backend</a:t>
            </a:r>
            <a:r>
              <a:rPr lang="en" altLang="ko-Kore-KR" dirty="0"/>
              <a:t> to generate Vortex GPU </a:t>
            </a:r>
            <a:r>
              <a:rPr lang="en" altLang="ko-Kore-KR" b="1" dirty="0"/>
              <a:t>binaries</a:t>
            </a:r>
            <a:endParaRPr lang="en" altLang="ko-Kore-KR" dirty="0"/>
          </a:p>
        </p:txBody>
      </p:sp>
    </p:spTree>
    <p:extLst>
      <p:ext uri="{BB962C8B-B14F-4D97-AF65-F5344CB8AC3E}">
        <p14:creationId xmlns:p14="http://schemas.microsoft.com/office/powerpoint/2010/main" val="66620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We also have a more detailed overview here.</a:t>
            </a:r>
            <a:br>
              <a:rPr lang="en" altLang="ko-Kore-KR" dirty="0"/>
            </a:br>
            <a:r>
              <a:rPr lang="en" altLang="ko-Kore-KR" dirty="0"/>
              <a:t>The </a:t>
            </a:r>
            <a:r>
              <a:rPr lang="en" altLang="ko-Kore-KR" b="1" dirty="0"/>
              <a:t>blue boxes</a:t>
            </a:r>
            <a:r>
              <a:rPr lang="en" altLang="ko-Kore-KR" dirty="0"/>
              <a:t> indicate the components that we have </a:t>
            </a:r>
            <a:r>
              <a:rPr lang="en" altLang="ko-Kore-KR" b="1" dirty="0"/>
              <a:t>modified and implemented to support the Vortex GPU</a:t>
            </a:r>
            <a:r>
              <a:rPr lang="en" altLang="ko-Kore-KR" dirty="0"/>
              <a:t>.</a:t>
            </a:r>
          </a:p>
          <a:p>
            <a:pPr marL="158750" indent="0">
              <a:buNone/>
            </a:pPr>
            <a:endParaRPr lang="en" altLang="ko-Kore-KR" dirty="0"/>
          </a:p>
          <a:p>
            <a:pPr marL="158750" indent="0">
              <a:buNone/>
            </a:pPr>
            <a:r>
              <a:rPr lang="en" altLang="ko-Kore-KR" dirty="0"/>
              <a:t>Starting with the </a:t>
            </a:r>
            <a:r>
              <a:rPr lang="en" altLang="ko-Kore-KR" b="1" dirty="0"/>
              <a:t>frontend compiler</a:t>
            </a:r>
            <a:r>
              <a:rPr lang="en" altLang="ko-Kore-KR" dirty="0"/>
              <a:t> —</a:t>
            </a:r>
            <a:br>
              <a:rPr lang="en" altLang="ko-Kore-KR" dirty="0"/>
            </a:br>
            <a:r>
              <a:rPr lang="en" altLang="ko-Kore-KR" dirty="0"/>
              <a:t>its goal is to analyze program semantics and generate </a:t>
            </a:r>
            <a:r>
              <a:rPr lang="en" altLang="ko-Kore-KR" b="1" dirty="0"/>
              <a:t>LLVM IR</a:t>
            </a:r>
            <a:r>
              <a:rPr lang="en" altLang="ko-Kore-KR" dirty="0"/>
              <a:t> that reflects the </a:t>
            </a:r>
            <a:r>
              <a:rPr lang="en" altLang="ko-Kore-KR" b="1" dirty="0"/>
              <a:t>SIMT execution model</a:t>
            </a:r>
            <a:r>
              <a:rPr lang="en" altLang="ko-Kore-KR" dirty="0"/>
              <a:t>.</a:t>
            </a:r>
            <a:br>
              <a:rPr lang="en" altLang="ko-Kore-KR" dirty="0"/>
            </a:br>
            <a:r>
              <a:rPr lang="en" altLang="ko-Kore-KR" dirty="0"/>
              <a:t>To achieve this, we extended several key components, such as </a:t>
            </a:r>
            <a:r>
              <a:rPr lang="en" altLang="ko-Kore-KR" b="1" dirty="0"/>
              <a:t>memory structure handling</a:t>
            </a:r>
            <a:r>
              <a:rPr lang="en" altLang="ko-Kore-KR" dirty="0"/>
              <a:t>, </a:t>
            </a:r>
            <a:r>
              <a:rPr lang="en" altLang="ko-Kore-KR" b="1" dirty="0"/>
              <a:t>hardware-specific library support</a:t>
            </a:r>
            <a:r>
              <a:rPr lang="en" altLang="ko-Kore-KR" dirty="0"/>
              <a:t>, and </a:t>
            </a:r>
            <a:r>
              <a:rPr lang="en" altLang="ko-Kore-KR" b="1" dirty="0"/>
              <a:t>SIMT –aware code generation mechanisms</a:t>
            </a:r>
            <a:r>
              <a:rPr lang="en" altLang="ko-Kore-KR" dirty="0"/>
              <a:t>.</a:t>
            </a:r>
          </a:p>
          <a:p>
            <a:pPr marL="158750" indent="0">
              <a:buNone/>
            </a:pPr>
            <a:endParaRPr lang="en" altLang="ko-Kore-KR" dirty="0"/>
          </a:p>
          <a:p>
            <a:pPr marL="158750" indent="0">
              <a:buNone/>
            </a:pPr>
            <a:r>
              <a:rPr lang="en" altLang="ko-Kore-KR" dirty="0"/>
              <a:t>Next, in the </a:t>
            </a:r>
            <a:r>
              <a:rPr lang="en" altLang="ko-Kore-KR" b="1" dirty="0"/>
              <a:t>middle-end compiler</a:t>
            </a:r>
            <a:r>
              <a:rPr lang="en" altLang="ko-Kore-KR" dirty="0"/>
              <a:t>,</a:t>
            </a:r>
            <a:br>
              <a:rPr lang="en" altLang="ko-Kore-KR" dirty="0"/>
            </a:br>
            <a:r>
              <a:rPr lang="en" altLang="ko-Kore-KR" dirty="0"/>
              <a:t>we implemented optimizations that can be applied </a:t>
            </a:r>
            <a:r>
              <a:rPr lang="en" altLang="ko-Kore-KR" b="1" dirty="0"/>
              <a:t>across different GPU targets.</a:t>
            </a:r>
            <a:br>
              <a:rPr lang="en" altLang="ko-Kore-KR" dirty="0"/>
            </a:br>
            <a:r>
              <a:rPr lang="en" altLang="ko-Kore-KR" dirty="0"/>
              <a:t>These include general code optimizations, but more importantly, they also include </a:t>
            </a:r>
            <a:r>
              <a:rPr lang="en" altLang="ko-Kore-KR" b="1" dirty="0"/>
              <a:t>divergence management</a:t>
            </a:r>
            <a:r>
              <a:rPr lang="en" altLang="ko-Kore-KR" dirty="0"/>
              <a:t>, which is one of the most critical aspects of managing </a:t>
            </a:r>
            <a:r>
              <a:rPr lang="en" altLang="ko-Kore-KR" b="1" dirty="0"/>
              <a:t>SIMT programs</a:t>
            </a:r>
            <a:r>
              <a:rPr lang="en" altLang="ko-Kore-KR" dirty="0"/>
              <a:t>.</a:t>
            </a:r>
          </a:p>
          <a:p>
            <a:pPr marL="158750" indent="0">
              <a:buNone/>
            </a:pPr>
            <a:endParaRPr lang="en" altLang="ko-Kore-KR" dirty="0"/>
          </a:p>
          <a:p>
            <a:pPr marL="158750" indent="0">
              <a:buNone/>
            </a:pPr>
            <a:r>
              <a:rPr lang="en" altLang="ko-Kore-KR" dirty="0"/>
              <a:t>Finally, in the </a:t>
            </a:r>
            <a:r>
              <a:rPr lang="en" altLang="ko-Kore-KR" b="1" dirty="0"/>
              <a:t>backend</a:t>
            </a:r>
            <a:r>
              <a:rPr lang="en" altLang="ko-Kore-KR" dirty="0"/>
              <a:t>, we extended the </a:t>
            </a:r>
            <a:r>
              <a:rPr lang="en" altLang="ko-Kore-KR" b="1" dirty="0"/>
              <a:t>ISA tables</a:t>
            </a:r>
            <a:r>
              <a:rPr lang="en" altLang="ko-Kore-KR" dirty="0"/>
              <a:t> and added </a:t>
            </a:r>
            <a:r>
              <a:rPr lang="en" altLang="ko-Kore-KR" b="1" dirty="0"/>
              <a:t>intrinsics</a:t>
            </a:r>
            <a:r>
              <a:rPr lang="en" altLang="ko-Kore-KR" dirty="0"/>
              <a:t> to enable code generation that targets the </a:t>
            </a:r>
            <a:r>
              <a:rPr lang="en" altLang="ko-Kore-KR" b="1" dirty="0"/>
              <a:t>Vortex ISA</a:t>
            </a:r>
            <a:r>
              <a:rPr lang="en" altLang="ko-Kore-KR" dirty="0"/>
              <a:t> specifically.</a:t>
            </a:r>
          </a:p>
          <a:p>
            <a:pPr marL="158750" indent="0">
              <a:buNone/>
            </a:pPr>
            <a:endParaRPr kumimoji="1" lang="en-US" altLang="ko-Kore-KR" dirty="0"/>
          </a:p>
        </p:txBody>
      </p:sp>
    </p:spTree>
    <p:extLst>
      <p:ext uri="{BB962C8B-B14F-4D97-AF65-F5344CB8AC3E}">
        <p14:creationId xmlns:p14="http://schemas.microsoft.com/office/powerpoint/2010/main" val="326415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t>Now I briefly introduce </a:t>
            </a:r>
            <a:r>
              <a:rPr lang="en-US" altLang="ko-Kore-KR" dirty="0">
                <a:solidFill>
                  <a:srgbClr val="374151"/>
                </a:solidFill>
                <a:effectLst/>
                <a:latin typeface="Calibri" panose="020F0502020204030204" pitchFamily="34" charset="0"/>
              </a:rPr>
              <a:t>the Vortex </a:t>
            </a:r>
            <a:r>
              <a:rPr lang="en-US" altLang="ko-Kore-KR" dirty="0" err="1">
                <a:solidFill>
                  <a:srgbClr val="374151"/>
                </a:solidFill>
                <a:effectLst/>
                <a:latin typeface="Calibri" panose="020F0502020204030204" pitchFamily="34" charset="0"/>
              </a:rPr>
              <a:t>PoCL</a:t>
            </a:r>
            <a:r>
              <a:rPr lang="en-US" altLang="ko-Kore-KR" dirty="0">
                <a:solidFill>
                  <a:srgbClr val="374151"/>
                </a:solidFill>
                <a:effectLst/>
                <a:latin typeface="Calibri" panose="020F0502020204030204" pitchFamily="34" charset="0"/>
              </a:rPr>
              <a:t> extension, which is designed to enable support for OpenCL programs on the Vortex platform.</a:t>
            </a:r>
          </a:p>
          <a:p>
            <a:pPr marL="158750" indent="0">
              <a:buNone/>
            </a:pPr>
            <a:endParaRPr lang="en-KR" altLang="ko-Kore-KR"/>
          </a:p>
          <a:p>
            <a:pPr marL="158750" indent="0">
              <a:buNone/>
            </a:pPr>
            <a:r>
              <a:rPr lang="en-KR" altLang="ko-Kore-KR"/>
              <a:t>PoCL </a:t>
            </a:r>
            <a:r>
              <a:rPr lang="en-US" altLang="ko-Kore-KR" dirty="0"/>
              <a:t>is a project to support executing OpenCL programs on different hardware device.</a:t>
            </a:r>
          </a:p>
          <a:p>
            <a:pPr marL="158750" indent="0">
              <a:buNone/>
            </a:pPr>
            <a:endParaRPr lang="en-US" altLang="ko-Kore-KR" dirty="0"/>
          </a:p>
          <a:p>
            <a:pPr marL="158750" indent="0">
              <a:buNone/>
            </a:pPr>
            <a:r>
              <a:rPr lang="en-US" altLang="ko-Kore-KR" dirty="0">
                <a:solidFill>
                  <a:srgbClr val="374151"/>
                </a:solidFill>
                <a:effectLst/>
                <a:latin typeface="Calibri" panose="020F0502020204030204" pitchFamily="34" charset="0"/>
              </a:rPr>
              <a:t>It is built upon two fundamental insights: the adoption of a target-specific execution model and the implementation of target-specific compiler transformations through LLVM. </a:t>
            </a:r>
          </a:p>
          <a:p>
            <a:pPr marL="158750" indent="0">
              <a:buNone/>
            </a:pPr>
            <a:r>
              <a:rPr lang="en-KR" altLang="ko-Kore-KR"/>
              <a:t>Based on key insight, they can support different execution model per device such as GPU and CPU, also they can optimize and generate binary code for specific target. </a:t>
            </a:r>
          </a:p>
          <a:p>
            <a:pPr marL="158750" indent="0">
              <a:buNone/>
            </a:pPr>
            <a:endParaRPr lang="en-KR" altLang="ko-Kore-KR"/>
          </a:p>
          <a:p>
            <a:pPr marL="158750" indent="0">
              <a:buNone/>
            </a:pPr>
            <a:r>
              <a:rPr lang="en-US" altLang="ko-Kore-KR" dirty="0" err="1">
                <a:solidFill>
                  <a:srgbClr val="374151"/>
                </a:solidFill>
                <a:effectLst/>
                <a:latin typeface="Calibri" panose="020F0502020204030204" pitchFamily="34" charset="0"/>
              </a:rPr>
              <a:t>PoCL</a:t>
            </a:r>
            <a:r>
              <a:rPr lang="en-US" altLang="ko-Kore-KR" dirty="0">
                <a:solidFill>
                  <a:srgbClr val="374151"/>
                </a:solidFill>
                <a:effectLst/>
                <a:latin typeface="Calibri" panose="020F0502020204030204" pitchFamily="34" charset="0"/>
              </a:rPr>
              <a:t> extends its support to several backend devices, including x86, NVIDIA GPUs, and custom accelerators.</a:t>
            </a:r>
          </a:p>
          <a:p>
            <a:pPr marL="158750" indent="0">
              <a:buNone/>
            </a:pPr>
            <a:endParaRPr lang="en-KR" altLang="ko-Kore-KR"/>
          </a:p>
          <a:p>
            <a:pPr marL="158750" indent="0">
              <a:buNone/>
            </a:pPr>
            <a:r>
              <a:rPr lang="en-US" altLang="ko-Kore-KR" dirty="0"/>
              <a:t>To execute an </a:t>
            </a:r>
            <a:r>
              <a:rPr lang="en-US" altLang="ko-Kore-KR" dirty="0" err="1"/>
              <a:t>opencl</a:t>
            </a:r>
            <a:r>
              <a:rPr lang="en-US" altLang="ko-Kore-KR" dirty="0"/>
              <a:t> programs on a backend device. </a:t>
            </a:r>
          </a:p>
          <a:p>
            <a:pPr marL="158750" indent="0">
              <a:buNone/>
            </a:pPr>
            <a:r>
              <a:rPr lang="en-US" altLang="ko-Kore-KR" dirty="0"/>
              <a:t>First, POCL compiles the program, and link it with </a:t>
            </a:r>
            <a:r>
              <a:rPr lang="en-US" altLang="ko-Kore-KR" dirty="0" err="1"/>
              <a:t>hardward</a:t>
            </a:r>
            <a:r>
              <a:rPr lang="en-US" altLang="ko-Kore-KR" dirty="0"/>
              <a:t> dependent runtime library </a:t>
            </a:r>
          </a:p>
          <a:p>
            <a:pPr marL="158750" indent="0">
              <a:buNone/>
            </a:pPr>
            <a:endParaRPr lang="en-US" altLang="ko-Kore-KR" dirty="0"/>
          </a:p>
          <a:p>
            <a:pPr marL="158750" indent="0">
              <a:buNone/>
            </a:pPr>
            <a:r>
              <a:rPr lang="en-US" altLang="ko-Kore-KR" dirty="0"/>
              <a:t>and also </a:t>
            </a:r>
            <a:r>
              <a:rPr lang="en-US" altLang="ko-Kore-KR" dirty="0" err="1"/>
              <a:t>PoCL’s</a:t>
            </a:r>
            <a:r>
              <a:rPr lang="en-US" altLang="ko-Kore-KR" dirty="0"/>
              <a:t> </a:t>
            </a:r>
            <a:r>
              <a:rPr lang="en-US" altLang="ko-Kore-KR" dirty="0" err="1"/>
              <a:t>builtin</a:t>
            </a:r>
            <a:r>
              <a:rPr lang="en-US" altLang="ko-Kore-KR" dirty="0"/>
              <a:t> library such as math functions. </a:t>
            </a:r>
          </a:p>
          <a:p>
            <a:pPr marL="158750" indent="0">
              <a:buNone/>
            </a:pPr>
            <a:r>
              <a:rPr lang="en-US" altLang="ko-Kore-KR" dirty="0"/>
              <a:t>Then, the POCL runtime will use the devices runtime functions to control the devices. </a:t>
            </a:r>
          </a:p>
          <a:p>
            <a:pPr marL="158750" indent="0">
              <a:buNone/>
            </a:pPr>
            <a:endParaRPr kumimoji="1" lang="ko-Kore-KR" altLang="en-US" dirty="0"/>
          </a:p>
        </p:txBody>
      </p:sp>
    </p:spTree>
    <p:extLst>
      <p:ext uri="{BB962C8B-B14F-4D97-AF65-F5344CB8AC3E}">
        <p14:creationId xmlns:p14="http://schemas.microsoft.com/office/powerpoint/2010/main" val="120677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t>The vortex </a:t>
            </a:r>
            <a:r>
              <a:rPr lang="en-US" altLang="ko-Kore-KR" dirty="0" err="1"/>
              <a:t>PoCL</a:t>
            </a:r>
            <a:r>
              <a:rPr lang="en-US" altLang="ko-Kore-KR" dirty="0"/>
              <a:t> extension make available compile OpenCL kernel and execute them in the vortex GPU. </a:t>
            </a:r>
          </a:p>
          <a:p>
            <a:pPr marL="158750" indent="0">
              <a:buNone/>
            </a:pPr>
            <a:endParaRPr lang="en-US" altLang="ko-Kore-KR" dirty="0">
              <a:cs typeface="Calibri"/>
            </a:endParaRPr>
          </a:p>
          <a:p>
            <a:pPr marL="158750" indent="0">
              <a:buNone/>
            </a:pPr>
            <a:r>
              <a:rPr lang="en-US" altLang="ko-Kore-KR" dirty="0">
                <a:cs typeface="Calibri"/>
              </a:rPr>
              <a:t>we need to care about the following parts: for compilation, we need to modify the POCL Compiler and provide a Vortex Kernel library. </a:t>
            </a:r>
          </a:p>
          <a:p>
            <a:pPr marL="158750" indent="0">
              <a:buNone/>
            </a:pPr>
            <a:r>
              <a:rPr lang="en-US" altLang="ko-Kore-KR" dirty="0">
                <a:cs typeface="Calibri"/>
              </a:rPr>
              <a:t>For the Compilation, vortex have our middle-end and back-end compiler. </a:t>
            </a:r>
          </a:p>
          <a:p>
            <a:pPr marL="158750" indent="0">
              <a:buNone/>
            </a:pPr>
            <a:r>
              <a:rPr lang="en-US" altLang="ko-Kore-KR" dirty="0">
                <a:cs typeface="Calibri"/>
              </a:rPr>
              <a:t>thus, we have to modify the original </a:t>
            </a:r>
            <a:r>
              <a:rPr lang="en-US" altLang="ko-Kore-KR" dirty="0" err="1">
                <a:cs typeface="Calibri"/>
              </a:rPr>
              <a:t>pocl</a:t>
            </a:r>
            <a:r>
              <a:rPr lang="en-US" altLang="ko-Kore-KR" dirty="0">
                <a:cs typeface="Calibri"/>
              </a:rPr>
              <a:t> compiler to generate the programs with Vortex ISA with these compiler.  </a:t>
            </a:r>
          </a:p>
          <a:p>
            <a:pPr marL="158750" indent="0">
              <a:buNone/>
            </a:pPr>
            <a:r>
              <a:rPr lang="en-US" altLang="ko-Kore-KR" dirty="0">
                <a:cs typeface="Calibri"/>
              </a:rPr>
              <a:t>We also use vortex kernel library in lowering process by extending built-in library of </a:t>
            </a:r>
            <a:r>
              <a:rPr lang="en-US" altLang="ko-Kore-KR" dirty="0" err="1">
                <a:cs typeface="Calibri"/>
              </a:rPr>
              <a:t>PoCL</a:t>
            </a:r>
            <a:r>
              <a:rPr lang="en-US" altLang="ko-Kore-KR" dirty="0">
                <a:cs typeface="Calibri"/>
              </a:rPr>
              <a:t>.</a:t>
            </a:r>
          </a:p>
          <a:p>
            <a:pPr marL="158750" indent="0">
              <a:buNone/>
            </a:pPr>
            <a:endParaRPr lang="en-US" altLang="ko-Kore-KR" dirty="0">
              <a:cs typeface="Calibri"/>
            </a:endParaRPr>
          </a:p>
          <a:p>
            <a:pPr marL="158750" indent="0">
              <a:buNone/>
            </a:pPr>
            <a:r>
              <a:rPr lang="en-US" altLang="ko-Kore-KR"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altLang="ko-Kore-KR" dirty="0" err="1">
                <a:cs typeface="Calibri"/>
              </a:rPr>
              <a:t>Runitme</a:t>
            </a:r>
            <a:r>
              <a:rPr lang="en-US" altLang="ko-Kore-KR" dirty="0">
                <a:cs typeface="Calibri"/>
              </a:rPr>
              <a:t> to control and communicate with Vortex.</a:t>
            </a:r>
            <a:endParaRPr lang="en-US" altLang="ko-Kore-KR" dirty="0"/>
          </a:p>
          <a:p>
            <a:pPr marL="158750" indent="0">
              <a:buNone/>
            </a:pPr>
            <a:endParaRPr kumimoji="1" lang="ko-Kore-KR" altLang="en-US" dirty="0"/>
          </a:p>
        </p:txBody>
      </p:sp>
    </p:spTree>
    <p:extLst>
      <p:ext uri="{BB962C8B-B14F-4D97-AF65-F5344CB8AC3E}">
        <p14:creationId xmlns:p14="http://schemas.microsoft.com/office/powerpoint/2010/main" val="133012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cs typeface="Calibri"/>
              </a:rPr>
              <a:t>While compile program for the vortex, one the most important parts is thread scheduler. </a:t>
            </a:r>
          </a:p>
          <a:p>
            <a:pPr marL="158750" indent="0">
              <a:buNone/>
            </a:pPr>
            <a:r>
              <a:rPr lang="en-US" altLang="ko-Kore-KR" dirty="0">
                <a:cs typeface="Calibri"/>
              </a:rPr>
              <a:t>How to map computation to hardware is critical for achieving high performance. </a:t>
            </a:r>
          </a:p>
          <a:p>
            <a:pPr marL="158750" indent="0">
              <a:buNone/>
            </a:pPr>
            <a:endParaRPr lang="en-US" altLang="ko-Kore-KR" dirty="0">
              <a:cs typeface="Calibri"/>
            </a:endParaRPr>
          </a:p>
          <a:p>
            <a:pPr marL="158750" indent="0">
              <a:buNone/>
            </a:pPr>
            <a:r>
              <a:rPr lang="en-US" altLang="ko-Kore-KR" dirty="0">
                <a:cs typeface="Calibri"/>
              </a:rPr>
              <a:t>The OpenCL processing model using three terms for specifying processing model, work-item, work-group, and kernel instance. </a:t>
            </a:r>
          </a:p>
          <a:p>
            <a:pPr marL="158750" indent="0">
              <a:buNone/>
            </a:pPr>
            <a:r>
              <a:rPr lang="en-US" altLang="ko-Kore-KR" dirty="0">
                <a:cs typeface="Calibri"/>
              </a:rPr>
              <a:t>The work-item specifying the minimal unit of program. The work-group specifying the minimal group of program that processing in the one processing unit. </a:t>
            </a:r>
          </a:p>
          <a:p>
            <a:pPr marL="158750" indent="0">
              <a:buNone/>
            </a:pPr>
            <a:endParaRPr lang="en-US" altLang="ko-Kore-KR" dirty="0">
              <a:cs typeface="Calibri"/>
            </a:endParaRPr>
          </a:p>
          <a:p>
            <a:pPr marL="158750" indent="0">
              <a:buNone/>
            </a:pPr>
            <a:r>
              <a:rPr lang="en-US" altLang="ko-Kore-KR" dirty="0">
                <a:cs typeface="Calibri"/>
              </a:rPr>
              <a:t>Instead of work-item and work-group, vortex use wavefront and thread to schedule. </a:t>
            </a:r>
          </a:p>
          <a:p>
            <a:pPr marL="158750" indent="0">
              <a:buNone/>
            </a:pPr>
            <a:r>
              <a:rPr lang="en-US" altLang="ko-Kore-KR" dirty="0"/>
              <a:t>A wavefront is a group of thread and threads within one wavefront are executed in parallel and in lock steps. </a:t>
            </a:r>
          </a:p>
          <a:p>
            <a:pPr marL="158750" indent="0">
              <a:buNone/>
            </a:pPr>
            <a:r>
              <a:rPr lang="en-US" altLang="ko-Kore-KR" dirty="0"/>
              <a:t>In Vortex, we use wavefront as. the unit for scheduling. </a:t>
            </a:r>
          </a:p>
          <a:p>
            <a:pPr marL="158750" indent="0">
              <a:buNone/>
            </a:pPr>
            <a:endParaRPr lang="en-US" altLang="ko-Kore-KR" dirty="0">
              <a:cs typeface="Calibri"/>
            </a:endParaRPr>
          </a:p>
          <a:p>
            <a:pPr marL="158750" indent="0">
              <a:buNone/>
            </a:pPr>
            <a:r>
              <a:rPr lang="en-US" altLang="ko-Kore-KR" dirty="0">
                <a:cs typeface="Calibri"/>
              </a:rPr>
              <a:t>The goal of the scheduling is that</a:t>
            </a:r>
            <a:r>
              <a:rPr lang="en-US" altLang="ko-Kore-KR" dirty="0"/>
              <a:t> high-level users can directly execute Vortex without worry about scheduling.</a:t>
            </a:r>
          </a:p>
          <a:p>
            <a:pPr marL="158750" indent="0">
              <a:buNone/>
            </a:pPr>
            <a:r>
              <a:rPr lang="en-US" altLang="ko-Kore-KR" dirty="0">
                <a:cs typeface="Calibri"/>
              </a:rPr>
              <a:t>So, we generate scheduling in the compilation process. </a:t>
            </a:r>
          </a:p>
          <a:p>
            <a:pPr marL="158750" indent="0">
              <a:buNone/>
            </a:pPr>
            <a:endParaRPr kumimoji="1" lang="ko-Kore-KR" altLang="en-US" dirty="0"/>
          </a:p>
        </p:txBody>
      </p:sp>
    </p:spTree>
    <p:extLst>
      <p:ext uri="{BB962C8B-B14F-4D97-AF65-F5344CB8AC3E}">
        <p14:creationId xmlns:p14="http://schemas.microsoft.com/office/powerpoint/2010/main" val="875110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the overall </a:t>
            </a:r>
            <a:r>
              <a:rPr lang="en" altLang="ko-Kore-KR" b="1" dirty="0"/>
              <a:t>compiler flow</a:t>
            </a:r>
            <a:r>
              <a:rPr lang="en" altLang="ko-Kore-KR" dirty="0"/>
              <a:t> c</a:t>
            </a:r>
            <a:r>
              <a:rPr lang="en-US" altLang="ko-Kore-KR" dirty="0"/>
              <a:t>an changed code</a:t>
            </a:r>
            <a:r>
              <a:rPr lang="en" altLang="ko-Kore-KR" dirty="0"/>
              <a:t> like this.</a:t>
            </a:r>
            <a:br>
              <a:rPr lang="en" altLang="ko-Kore-KR" dirty="0"/>
            </a:br>
            <a:r>
              <a:rPr lang="en" altLang="ko-Kore-KR" dirty="0"/>
              <a:t>First, it </a:t>
            </a:r>
            <a:r>
              <a:rPr lang="en" altLang="ko-Kore-KR" b="1" dirty="0"/>
              <a:t>checks the kernel arguments</a:t>
            </a:r>
            <a:r>
              <a:rPr lang="en" altLang="ko-Kore-KR" dirty="0"/>
              <a:t> and </a:t>
            </a:r>
            <a:r>
              <a:rPr lang="en" altLang="ko-Kore-KR" b="1" dirty="0"/>
              <a:t>work-item coordination</a:t>
            </a:r>
            <a:r>
              <a:rPr lang="en" altLang="ko-Kore-KR" dirty="0"/>
              <a:t>, then performs the corresponding </a:t>
            </a:r>
            <a:r>
              <a:rPr lang="en" altLang="ko-Kore-KR" b="1" dirty="0"/>
              <a:t>translation</a:t>
            </a:r>
            <a:r>
              <a:rPr lang="en" altLang="ko-Kore-KR" dirty="0"/>
              <a:t>.</a:t>
            </a:r>
            <a:br>
              <a:rPr lang="en" altLang="ko-Kore-KR" dirty="0"/>
            </a:br>
            <a:r>
              <a:rPr lang="en" altLang="ko-Kore-KR" dirty="0"/>
              <a:t>Next, it </a:t>
            </a:r>
            <a:r>
              <a:rPr lang="en" altLang="ko-Kore-KR" b="1" dirty="0"/>
              <a:t>handles memory structures</a:t>
            </a:r>
            <a:r>
              <a:rPr lang="en" altLang="ko-Kore-KR" dirty="0"/>
              <a:t> and </a:t>
            </a:r>
            <a:r>
              <a:rPr lang="en" altLang="ko-Kore-KR" b="1" dirty="0"/>
              <a:t>lowers kernel functions</a:t>
            </a:r>
            <a:r>
              <a:rPr lang="en" altLang="ko-Kore-KR" dirty="0"/>
              <a:t> by utilizing </a:t>
            </a:r>
            <a:r>
              <a:rPr lang="en" altLang="ko-Kore-KR" b="1" dirty="0"/>
              <a:t>built-in libraries</a:t>
            </a:r>
            <a:r>
              <a:rPr lang="en" altLang="ko-Kore-KR" dirty="0"/>
              <a:t>.</a:t>
            </a:r>
            <a:br>
              <a:rPr lang="en" altLang="ko-Kore-KR" dirty="0"/>
            </a:br>
            <a:r>
              <a:rPr lang="en" altLang="ko-Kore-KR" dirty="0"/>
              <a:t>Finally, it </a:t>
            </a:r>
            <a:r>
              <a:rPr lang="en" altLang="ko-Kore-KR" b="1" dirty="0"/>
              <a:t>inserts thread scheduling and spawn codes</a:t>
            </a:r>
            <a:r>
              <a:rPr lang="en" altLang="ko-Kore-KR" dirty="0"/>
              <a:t> to complete the GPU execution model.</a:t>
            </a:r>
          </a:p>
        </p:txBody>
      </p:sp>
    </p:spTree>
    <p:extLst>
      <p:ext uri="{BB962C8B-B14F-4D97-AF65-F5344CB8AC3E}">
        <p14:creationId xmlns:p14="http://schemas.microsoft.com/office/powerpoint/2010/main" val="35284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2A3-3F89-60FD-247B-5F15F875C21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589CF28-FBB6-3E36-7CA1-B4EAEE04C22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05DE30B-FB1D-0CE6-44A2-5006A3F46EF6}"/>
              </a:ext>
            </a:extLst>
          </p:cNvPr>
          <p:cNvSpPr>
            <a:spLocks noGrp="1"/>
          </p:cNvSpPr>
          <p:nvPr>
            <p:ph type="dt" sz="half" idx="10"/>
          </p:nvPr>
        </p:nvSpPr>
        <p:spPr/>
        <p:txBody>
          <a:bodyPr/>
          <a:lstStyle/>
          <a:p>
            <a:fld id="{3D7D5ACB-58BF-614E-BE8D-2914A418BC4C}" type="datetime1">
              <a:rPr lang="en-US" smtClean="0"/>
              <a:t>10/16/25</a:t>
            </a:fld>
            <a:endParaRPr lang="en-US"/>
          </a:p>
        </p:txBody>
      </p:sp>
      <p:sp>
        <p:nvSpPr>
          <p:cNvPr id="5" name="Footer Placeholder 4">
            <a:extLst>
              <a:ext uri="{FF2B5EF4-FFF2-40B4-BE49-F238E27FC236}">
                <a16:creationId xmlns:a16="http://schemas.microsoft.com/office/drawing/2014/main" id="{5AC1A925-3512-780E-49ED-2C3F00462664}"/>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9C013FA4-38F1-ED14-214E-D1A0A6D8FEEF}"/>
              </a:ext>
            </a:extLst>
          </p:cNvPr>
          <p:cNvSpPr/>
          <p:nvPr userDrawn="1"/>
        </p:nvSpPr>
        <p:spPr>
          <a:xfrm rot="5400000">
            <a:off x="7391522" y="-92932"/>
            <a:ext cx="102395" cy="276731"/>
          </a:xfrm>
          <a:prstGeom prst="rect">
            <a:avLst/>
          </a:prstGeom>
          <a:solidFill>
            <a:srgbClr val="F99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1BD8DBD5-58F0-4040-02EF-6D2DD38A9F2E}"/>
              </a:ext>
            </a:extLst>
          </p:cNvPr>
          <p:cNvSpPr/>
          <p:nvPr userDrawn="1"/>
        </p:nvSpPr>
        <p:spPr>
          <a:xfrm rot="5400000">
            <a:off x="8498023" y="-92932"/>
            <a:ext cx="102395" cy="276731"/>
          </a:xfrm>
          <a:prstGeom prst="rect">
            <a:avLst/>
          </a:prstGeom>
          <a:solidFill>
            <a:srgbClr val="52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B912E0F3-AB9A-D546-A68C-EA98CE44C289}"/>
              </a:ext>
            </a:extLst>
          </p:cNvPr>
          <p:cNvSpPr/>
          <p:nvPr userDrawn="1"/>
        </p:nvSpPr>
        <p:spPr>
          <a:xfrm rot="5400000">
            <a:off x="7944772" y="-92932"/>
            <a:ext cx="102395" cy="276731"/>
          </a:xfrm>
          <a:prstGeom prst="rect">
            <a:avLst/>
          </a:prstGeom>
          <a:solidFill>
            <a:srgbClr val="01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3247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5D70-CB40-BBA8-075D-3102CD14B25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17B777-B714-A281-E615-2B2A60D951B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9723C6-9671-83C9-04B4-DAEE9733FF6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2867FC8-110E-825B-039E-8E22AC3D46FF}"/>
              </a:ext>
            </a:extLst>
          </p:cNvPr>
          <p:cNvSpPr>
            <a:spLocks noGrp="1"/>
          </p:cNvSpPr>
          <p:nvPr>
            <p:ph type="dt" sz="half" idx="10"/>
          </p:nvPr>
        </p:nvSpPr>
        <p:spPr/>
        <p:txBody>
          <a:bodyPr/>
          <a:lstStyle/>
          <a:p>
            <a:fld id="{AC0E05B7-1AA5-A349-B18C-476A719B5B18}" type="datetime1">
              <a:rPr lang="en-US" smtClean="0"/>
              <a:t>10/16/25</a:t>
            </a:fld>
            <a:endParaRPr lang="en-US"/>
          </a:p>
        </p:txBody>
      </p:sp>
      <p:sp>
        <p:nvSpPr>
          <p:cNvPr id="6" name="Footer Placeholder 5">
            <a:extLst>
              <a:ext uri="{FF2B5EF4-FFF2-40B4-BE49-F238E27FC236}">
                <a16:creationId xmlns:a16="http://schemas.microsoft.com/office/drawing/2014/main" id="{B3B50E8C-BE0E-A993-65D4-CF5269210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3D564-C340-1E81-C505-60AF3791E981}"/>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10002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4A4C-FC7C-12A7-6BF2-CA4CA4D8A3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FCD1C-EF82-FB3C-6240-136863DB9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EF12D-B11E-3C20-A365-8B95DA7D5949}"/>
              </a:ext>
            </a:extLst>
          </p:cNvPr>
          <p:cNvSpPr>
            <a:spLocks noGrp="1"/>
          </p:cNvSpPr>
          <p:nvPr>
            <p:ph type="dt" sz="half" idx="10"/>
          </p:nvPr>
        </p:nvSpPr>
        <p:spPr/>
        <p:txBody>
          <a:bodyPr/>
          <a:lstStyle/>
          <a:p>
            <a:fld id="{3924081B-4726-814D-9CB6-D8D432F3BAA7}" type="datetime1">
              <a:rPr lang="en-US" smtClean="0"/>
              <a:t>10/16/25</a:t>
            </a:fld>
            <a:endParaRPr lang="en-US"/>
          </a:p>
        </p:txBody>
      </p:sp>
      <p:sp>
        <p:nvSpPr>
          <p:cNvPr id="5" name="Footer Placeholder 4">
            <a:extLst>
              <a:ext uri="{FF2B5EF4-FFF2-40B4-BE49-F238E27FC236}">
                <a16:creationId xmlns:a16="http://schemas.microsoft.com/office/drawing/2014/main" id="{A2B43900-4521-19FE-B90C-DB668B508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D93E-AE6A-2C03-0524-55FBC48C0174}"/>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55720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A53A0-5180-FC07-3653-F8C63A80D6A3}"/>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98401-FF76-429D-1C7E-938621E636DF}"/>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AD9D0-55FD-B5DA-948C-ED696F890278}"/>
              </a:ext>
            </a:extLst>
          </p:cNvPr>
          <p:cNvSpPr>
            <a:spLocks noGrp="1"/>
          </p:cNvSpPr>
          <p:nvPr>
            <p:ph type="dt" sz="half" idx="10"/>
          </p:nvPr>
        </p:nvSpPr>
        <p:spPr/>
        <p:txBody>
          <a:bodyPr/>
          <a:lstStyle/>
          <a:p>
            <a:fld id="{9CF6B51B-A645-D249-8F78-550ADFD8950E}" type="datetime1">
              <a:rPr lang="en-US" smtClean="0"/>
              <a:t>10/16/25</a:t>
            </a:fld>
            <a:endParaRPr lang="en-US"/>
          </a:p>
        </p:txBody>
      </p:sp>
      <p:sp>
        <p:nvSpPr>
          <p:cNvPr id="5" name="Footer Placeholder 4">
            <a:extLst>
              <a:ext uri="{FF2B5EF4-FFF2-40B4-BE49-F238E27FC236}">
                <a16:creationId xmlns:a16="http://schemas.microsoft.com/office/drawing/2014/main" id="{09563D87-F9FA-BC3A-96C2-50C475E9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F044-16B8-812F-014D-227B13A5EF38}"/>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15115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0CF96-1989-099F-2B7E-F257134193C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1E32D60D-313A-A91E-3928-2F51443033F1}"/>
              </a:ext>
            </a:extLst>
          </p:cNvPr>
          <p:cNvSpPr>
            <a:spLocks noGrp="1"/>
          </p:cNvSpPr>
          <p:nvPr>
            <p:ph type="dt" sz="half" idx="10"/>
          </p:nvPr>
        </p:nvSpPr>
        <p:spPr/>
        <p:txBody>
          <a:bodyPr/>
          <a:lstStyle/>
          <a:p>
            <a:fld id="{E1F22DAF-15F4-314E-A047-A06D5E0FAD10}" type="datetime1">
              <a:rPr lang="en-US" smtClean="0"/>
              <a:t>10/16/25</a:t>
            </a:fld>
            <a:endParaRPr lang="en-US"/>
          </a:p>
        </p:txBody>
      </p:sp>
      <p:sp>
        <p:nvSpPr>
          <p:cNvPr id="4" name="바닥글 개체 틀 3">
            <a:extLst>
              <a:ext uri="{FF2B5EF4-FFF2-40B4-BE49-F238E27FC236}">
                <a16:creationId xmlns:a16="http://schemas.microsoft.com/office/drawing/2014/main" id="{40859F2B-D282-EF4A-D08C-F207CB82130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6FB3837E-6E34-5E73-F0D3-DFE0FDD37D62}"/>
              </a:ext>
            </a:extLst>
          </p:cNvPr>
          <p:cNvSpPr>
            <a:spLocks noGrp="1"/>
          </p:cNvSpPr>
          <p:nvPr>
            <p:ph type="sldNum" sz="quarter" idx="12"/>
          </p:nvPr>
        </p:nvSpPr>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074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0EB4-66AB-38DB-B478-BBEBA16AB78A}"/>
              </a:ext>
            </a:extLst>
          </p:cNvPr>
          <p:cNvSpPr>
            <a:spLocks noGrp="1"/>
          </p:cNvSpPr>
          <p:nvPr>
            <p:ph type="title"/>
          </p:nvPr>
        </p:nvSpPr>
        <p:spPr/>
        <p:txBody>
          <a:bodyPr/>
          <a:lstStyle>
            <a:lvl1pPr>
              <a:defRPr b="1" i="0">
                <a:latin typeface="Daytona" panose="020B0604030500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3A19715-CBC0-609E-8586-26B3F3ABF271}"/>
              </a:ext>
            </a:extLst>
          </p:cNvPr>
          <p:cNvSpPr>
            <a:spLocks noGrp="1"/>
          </p:cNvSpPr>
          <p:nvPr>
            <p:ph idx="1"/>
          </p:nvPr>
        </p:nvSpPr>
        <p:spPr/>
        <p:txBody>
          <a:bodyPr/>
          <a:lstStyle>
            <a:lvl1pPr>
              <a:defRPr sz="2000" b="0" i="0">
                <a:latin typeface="Calibri" panose="020F0502020204030204" pitchFamily="34" charset="0"/>
                <a:cs typeface="Calibri" panose="020F0502020204030204" pitchFamily="34" charset="0"/>
              </a:defRPr>
            </a:lvl1pPr>
            <a:lvl2pPr>
              <a:defRPr sz="1600" b="0" i="0">
                <a:latin typeface="Calibri" panose="020F0502020204030204" pitchFamily="34" charset="0"/>
                <a:cs typeface="Calibri" panose="020F0502020204030204" pitchFamily="34" charset="0"/>
              </a:defRPr>
            </a:lvl2pPr>
            <a:lvl3pPr>
              <a:defRPr sz="1400" b="0" i="0">
                <a:latin typeface="Calibri" panose="020F0502020204030204" pitchFamily="34" charset="0"/>
                <a:cs typeface="Calibri" panose="020F0502020204030204" pitchFamily="34" charset="0"/>
              </a:defRPr>
            </a:lvl3pPr>
            <a:lvl4pPr>
              <a:defRPr sz="1200" b="0" i="0">
                <a:latin typeface="Calibri" panose="020F0502020204030204" pitchFamily="34" charset="0"/>
                <a:cs typeface="Calibri" panose="020F0502020204030204" pitchFamily="34" charset="0"/>
              </a:defRPr>
            </a:lvl4pPr>
            <a:lvl5pPr>
              <a:defRPr sz="1200" b="0" i="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4" name="Date Placeholder 3">
            <a:extLst>
              <a:ext uri="{FF2B5EF4-FFF2-40B4-BE49-F238E27FC236}">
                <a16:creationId xmlns:a16="http://schemas.microsoft.com/office/drawing/2014/main" id="{3FD1C8A5-CDD5-9854-62CF-EBBF9881B3B6}"/>
              </a:ext>
            </a:extLst>
          </p:cNvPr>
          <p:cNvSpPr>
            <a:spLocks noGrp="1"/>
          </p:cNvSpPr>
          <p:nvPr>
            <p:ph type="dt" sz="half" idx="10"/>
          </p:nvPr>
        </p:nvSpPr>
        <p:spPr/>
        <p:txBody>
          <a:bodyPr/>
          <a:lstStyle/>
          <a:p>
            <a:fld id="{5608C00F-D222-CF4C-B2FA-8159BF4D9A31}" type="datetime1">
              <a:rPr lang="en-US" smtClean="0"/>
              <a:t>10/16/25</a:t>
            </a:fld>
            <a:endParaRPr lang="en-US"/>
          </a:p>
        </p:txBody>
      </p:sp>
      <p:sp>
        <p:nvSpPr>
          <p:cNvPr id="5" name="Footer Placeholder 4">
            <a:extLst>
              <a:ext uri="{FF2B5EF4-FFF2-40B4-BE49-F238E27FC236}">
                <a16:creationId xmlns:a16="http://schemas.microsoft.com/office/drawing/2014/main" id="{EDC560D2-EF97-F60D-FD36-B705C6DB5540}"/>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E41E3DF9-93F1-13E9-EA8C-59609EC52749}"/>
              </a:ext>
            </a:extLst>
          </p:cNvPr>
          <p:cNvSpPr>
            <a:spLocks noGrp="1"/>
          </p:cNvSpPr>
          <p:nvPr>
            <p:ph type="sldNum" sz="quarter" idx="4"/>
          </p:nvPr>
        </p:nvSpPr>
        <p:spPr>
          <a:xfrm>
            <a:off x="6820260" y="4699992"/>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5E74F64-7780-9C4F-983D-3F814FF801CD}" type="slidenum">
              <a:rPr lang="en-US" smtClean="0"/>
              <a:t>‹#›</a:t>
            </a:fld>
            <a:endParaRPr lang="en-US" dirty="0"/>
          </a:p>
        </p:txBody>
      </p:sp>
    </p:spTree>
    <p:extLst>
      <p:ext uri="{BB962C8B-B14F-4D97-AF65-F5344CB8AC3E}">
        <p14:creationId xmlns:p14="http://schemas.microsoft.com/office/powerpoint/2010/main" val="390303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A563-7F4F-E9C4-456D-6ADB4EC10A99}"/>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9CBD1D2-D714-D731-20A8-C133F15440FC}"/>
              </a:ext>
            </a:extLst>
          </p:cNvPr>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DABD7-DFA5-1585-81CA-DBAFBAAB1483}"/>
              </a:ext>
            </a:extLst>
          </p:cNvPr>
          <p:cNvSpPr>
            <a:spLocks noGrp="1"/>
          </p:cNvSpPr>
          <p:nvPr>
            <p:ph type="dt" sz="half" idx="10"/>
          </p:nvPr>
        </p:nvSpPr>
        <p:spPr/>
        <p:txBody>
          <a:bodyPr/>
          <a:lstStyle/>
          <a:p>
            <a:fld id="{8BD355CB-9A2D-3146-8AD7-B06EF0D3044F}" type="datetime1">
              <a:rPr lang="en-US" smtClean="0"/>
              <a:t>10/16/25</a:t>
            </a:fld>
            <a:endParaRPr lang="en-US"/>
          </a:p>
        </p:txBody>
      </p:sp>
      <p:sp>
        <p:nvSpPr>
          <p:cNvPr id="5" name="Footer Placeholder 4">
            <a:extLst>
              <a:ext uri="{FF2B5EF4-FFF2-40B4-BE49-F238E27FC236}">
                <a16:creationId xmlns:a16="http://schemas.microsoft.com/office/drawing/2014/main" id="{159A0D31-7952-AD36-5684-9825EF7C4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8326C-F7D6-E55A-97F3-51AE10E40392}"/>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143952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7D98-D976-8119-95E2-5C5CDBDB9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B80AB-6833-E63A-8421-E23B46012D7C}"/>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8B8F3-6E51-BC61-D165-1ECC0A2ABEAC}"/>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4276A-4C15-953B-8415-AD3174547A49}"/>
              </a:ext>
            </a:extLst>
          </p:cNvPr>
          <p:cNvSpPr>
            <a:spLocks noGrp="1"/>
          </p:cNvSpPr>
          <p:nvPr>
            <p:ph type="dt" sz="half" idx="10"/>
          </p:nvPr>
        </p:nvSpPr>
        <p:spPr/>
        <p:txBody>
          <a:bodyPr/>
          <a:lstStyle/>
          <a:p>
            <a:fld id="{6212AA1E-1FC9-FF4F-B2EE-58F45298DDE2}" type="datetime1">
              <a:rPr lang="en-US" smtClean="0"/>
              <a:t>10/16/25</a:t>
            </a:fld>
            <a:endParaRPr lang="en-US"/>
          </a:p>
        </p:txBody>
      </p:sp>
      <p:sp>
        <p:nvSpPr>
          <p:cNvPr id="6" name="Footer Placeholder 5">
            <a:extLst>
              <a:ext uri="{FF2B5EF4-FFF2-40B4-BE49-F238E27FC236}">
                <a16:creationId xmlns:a16="http://schemas.microsoft.com/office/drawing/2014/main" id="{4B63ECF5-8000-A522-03F9-9ABC1E6ED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169A0-7516-204C-23C0-1849553501BE}"/>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206369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5910-C3ED-ACCB-3113-BC7428CBA22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C57F8-9473-112B-E575-611FAFB3C7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EE47A-B18A-0B90-8993-C71EED8428F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4100F8-1020-7D29-0747-84D029A972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6F840-A8CD-BCFB-CFA6-1B29021F610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7D1361-8E37-64BE-8A8A-C543531604D3}"/>
              </a:ext>
            </a:extLst>
          </p:cNvPr>
          <p:cNvSpPr>
            <a:spLocks noGrp="1"/>
          </p:cNvSpPr>
          <p:nvPr>
            <p:ph type="dt" sz="half" idx="10"/>
          </p:nvPr>
        </p:nvSpPr>
        <p:spPr/>
        <p:txBody>
          <a:bodyPr/>
          <a:lstStyle/>
          <a:p>
            <a:fld id="{78A6DC0F-A1F7-B641-9492-BBAB09575E98}" type="datetime1">
              <a:rPr lang="en-US" smtClean="0"/>
              <a:t>10/16/25</a:t>
            </a:fld>
            <a:endParaRPr lang="en-US"/>
          </a:p>
        </p:txBody>
      </p:sp>
      <p:sp>
        <p:nvSpPr>
          <p:cNvPr id="8" name="Footer Placeholder 7">
            <a:extLst>
              <a:ext uri="{FF2B5EF4-FFF2-40B4-BE49-F238E27FC236}">
                <a16:creationId xmlns:a16="http://schemas.microsoft.com/office/drawing/2014/main" id="{95E70DB1-BD84-B804-3A0F-6BEFFE05CB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17B804-03B8-1F00-2CAF-DF1FB7F0161E}"/>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53491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E0AC-B847-5420-90DD-E1C723D6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B7D6E-1831-73CB-34D4-3F499AA1535D}"/>
              </a:ext>
            </a:extLst>
          </p:cNvPr>
          <p:cNvSpPr>
            <a:spLocks noGrp="1"/>
          </p:cNvSpPr>
          <p:nvPr>
            <p:ph type="dt" sz="half" idx="10"/>
          </p:nvPr>
        </p:nvSpPr>
        <p:spPr/>
        <p:txBody>
          <a:bodyPr/>
          <a:lstStyle/>
          <a:p>
            <a:fld id="{2C829F09-0423-5C49-9531-2BCB1FBB7911}" type="datetime1">
              <a:rPr lang="en-US" smtClean="0"/>
              <a:t>10/16/25</a:t>
            </a:fld>
            <a:endParaRPr lang="en-US"/>
          </a:p>
        </p:txBody>
      </p:sp>
      <p:sp>
        <p:nvSpPr>
          <p:cNvPr id="4" name="Footer Placeholder 3">
            <a:extLst>
              <a:ext uri="{FF2B5EF4-FFF2-40B4-BE49-F238E27FC236}">
                <a16:creationId xmlns:a16="http://schemas.microsoft.com/office/drawing/2014/main" id="{17A0EDA0-A44D-F72E-5026-E2866F1B8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BE4A4-2273-ABBB-504B-C9717EB3C429}"/>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2646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6FDD4-80D3-6ED4-1E9A-33249DAFEA66}"/>
              </a:ext>
            </a:extLst>
          </p:cNvPr>
          <p:cNvSpPr>
            <a:spLocks noGrp="1"/>
          </p:cNvSpPr>
          <p:nvPr>
            <p:ph type="dt" sz="half" idx="10"/>
          </p:nvPr>
        </p:nvSpPr>
        <p:spPr/>
        <p:txBody>
          <a:bodyPr/>
          <a:lstStyle/>
          <a:p>
            <a:fld id="{8E108EBF-149B-964A-A133-799895995CC2}" type="datetime1">
              <a:rPr lang="en-US" smtClean="0"/>
              <a:t>10/16/25</a:t>
            </a:fld>
            <a:endParaRPr lang="en-US"/>
          </a:p>
        </p:txBody>
      </p:sp>
      <p:sp>
        <p:nvSpPr>
          <p:cNvPr id="3" name="Footer Placeholder 2">
            <a:extLst>
              <a:ext uri="{FF2B5EF4-FFF2-40B4-BE49-F238E27FC236}">
                <a16:creationId xmlns:a16="http://schemas.microsoft.com/office/drawing/2014/main" id="{CA4A43AB-A410-D340-1668-AAB1829E9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3CFDF-600E-17DB-9120-7FFA1C987BB4}"/>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289446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D992-0870-DB25-AABB-A7F63E49DDF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BEF19-D3E3-4345-EB9E-8980A56EC56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AA71C-0518-4F37-FBA6-AC0C6DD706E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8B1319-6C59-AD9A-8B59-249BE74EB799}"/>
              </a:ext>
            </a:extLst>
          </p:cNvPr>
          <p:cNvSpPr>
            <a:spLocks noGrp="1"/>
          </p:cNvSpPr>
          <p:nvPr>
            <p:ph type="dt" sz="half" idx="10"/>
          </p:nvPr>
        </p:nvSpPr>
        <p:spPr/>
        <p:txBody>
          <a:bodyPr/>
          <a:lstStyle/>
          <a:p>
            <a:fld id="{50C6314B-600B-5848-AEC7-50BDBB80A495}" type="datetime1">
              <a:rPr lang="en-US" smtClean="0"/>
              <a:t>10/16/25</a:t>
            </a:fld>
            <a:endParaRPr lang="en-US"/>
          </a:p>
        </p:txBody>
      </p:sp>
      <p:sp>
        <p:nvSpPr>
          <p:cNvPr id="6" name="Footer Placeholder 5">
            <a:extLst>
              <a:ext uri="{FF2B5EF4-FFF2-40B4-BE49-F238E27FC236}">
                <a16:creationId xmlns:a16="http://schemas.microsoft.com/office/drawing/2014/main" id="{E7E980E6-1B4A-604A-59F5-28ED0A06C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E50D-FFD7-7B18-FAEE-7B11BC2B3577}"/>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7034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721AB-8D05-C117-4F34-C9F6948FF6DD}"/>
              </a:ext>
            </a:extLst>
          </p:cNvPr>
          <p:cNvSpPr>
            <a:spLocks noGrp="1"/>
          </p:cNvSpPr>
          <p:nvPr>
            <p:ph type="title"/>
          </p:nvPr>
        </p:nvSpPr>
        <p:spPr>
          <a:xfrm>
            <a:off x="628650" y="273844"/>
            <a:ext cx="7886700" cy="7892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9BA1A67-576A-CCB9-C61A-4582F3C54D56}"/>
              </a:ext>
            </a:extLst>
          </p:cNvPr>
          <p:cNvSpPr>
            <a:spLocks noGrp="1"/>
          </p:cNvSpPr>
          <p:nvPr>
            <p:ph type="body" idx="1"/>
          </p:nvPr>
        </p:nvSpPr>
        <p:spPr>
          <a:xfrm>
            <a:off x="628650" y="1200004"/>
            <a:ext cx="7886700" cy="34327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C8975E-C97E-A58C-E3CD-FDD39A0E730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E1F22DAF-15F4-314E-A047-A06D5E0FAD10}" type="datetime1">
              <a:rPr lang="en-US" smtClean="0"/>
              <a:t>10/16/25</a:t>
            </a:fld>
            <a:endParaRPr lang="en-US" dirty="0"/>
          </a:p>
        </p:txBody>
      </p:sp>
      <p:sp>
        <p:nvSpPr>
          <p:cNvPr id="5" name="Footer Placeholder 4">
            <a:extLst>
              <a:ext uri="{FF2B5EF4-FFF2-40B4-BE49-F238E27FC236}">
                <a16:creationId xmlns:a16="http://schemas.microsoft.com/office/drawing/2014/main" id="{BF40BB96-31C5-7CFB-12A8-9FC123603B4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C2C7FE4-1033-F286-CE6D-7F60E3D4F09C}"/>
              </a:ext>
            </a:extLst>
          </p:cNvPr>
          <p:cNvSpPr>
            <a:spLocks noGrp="1"/>
          </p:cNvSpPr>
          <p:nvPr>
            <p:ph type="sldNum" sz="quarter" idx="4"/>
          </p:nvPr>
        </p:nvSpPr>
        <p:spPr>
          <a:xfrm>
            <a:off x="6820260" y="4699992"/>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5E74F64-7780-9C4F-983D-3F814FF801CD}" type="slidenum">
              <a:rPr lang="en-US" smtClean="0"/>
              <a:t>‹#›</a:t>
            </a:fld>
            <a:endParaRPr lang="en-US" dirty="0"/>
          </a:p>
        </p:txBody>
      </p:sp>
      <p:sp>
        <p:nvSpPr>
          <p:cNvPr id="7" name="Rectangle 6">
            <a:extLst>
              <a:ext uri="{FF2B5EF4-FFF2-40B4-BE49-F238E27FC236}">
                <a16:creationId xmlns:a16="http://schemas.microsoft.com/office/drawing/2014/main" id="{0D1CB449-3F5F-16AF-AFE3-AF9F65090952}"/>
              </a:ext>
            </a:extLst>
          </p:cNvPr>
          <p:cNvSpPr/>
          <p:nvPr userDrawn="1"/>
        </p:nvSpPr>
        <p:spPr>
          <a:xfrm>
            <a:off x="9049616" y="-6284"/>
            <a:ext cx="104775" cy="3358634"/>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08C29E13-4BE9-36DE-A425-89E87267D06B}"/>
              </a:ext>
            </a:extLst>
          </p:cNvPr>
          <p:cNvSpPr/>
          <p:nvPr userDrawn="1"/>
        </p:nvSpPr>
        <p:spPr>
          <a:xfrm>
            <a:off x="9049616" y="3568043"/>
            <a:ext cx="104775" cy="1581742"/>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ABF3118C-3BDD-F4B3-7A14-936A68E21914}"/>
              </a:ext>
            </a:extLst>
          </p:cNvPr>
          <p:cNvSpPr/>
          <p:nvPr userDrawn="1"/>
        </p:nvSpPr>
        <p:spPr>
          <a:xfrm>
            <a:off x="0" y="0"/>
            <a:ext cx="104775" cy="3358634"/>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89EB7799-6B72-9257-9319-40D9AB3744E6}"/>
              </a:ext>
            </a:extLst>
          </p:cNvPr>
          <p:cNvSpPr/>
          <p:nvPr userDrawn="1"/>
        </p:nvSpPr>
        <p:spPr>
          <a:xfrm>
            <a:off x="0" y="3568043"/>
            <a:ext cx="104775" cy="1581742"/>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26BEC5F3-40D8-2649-4709-A02A3369F74C}"/>
              </a:ext>
            </a:extLst>
          </p:cNvPr>
          <p:cNvSpPr/>
          <p:nvPr userDrawn="1"/>
        </p:nvSpPr>
        <p:spPr>
          <a:xfrm rot="5400000">
            <a:off x="4519573" y="-4525336"/>
            <a:ext cx="104854" cy="91440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D4219A9E-3712-5166-0975-886DE24516BC}"/>
              </a:ext>
            </a:extLst>
          </p:cNvPr>
          <p:cNvSpPr/>
          <p:nvPr userDrawn="1"/>
        </p:nvSpPr>
        <p:spPr>
          <a:xfrm rot="5400000">
            <a:off x="3372703" y="1720791"/>
            <a:ext cx="113114" cy="6753746"/>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E778A15-E39E-F829-5865-11D09513C06D}"/>
              </a:ext>
            </a:extLst>
          </p:cNvPr>
          <p:cNvSpPr/>
          <p:nvPr userDrawn="1"/>
        </p:nvSpPr>
        <p:spPr>
          <a:xfrm rot="5400000">
            <a:off x="8964828" y="4959702"/>
            <a:ext cx="102395" cy="276731"/>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직사각형 14">
            <a:extLst>
              <a:ext uri="{FF2B5EF4-FFF2-40B4-BE49-F238E27FC236}">
                <a16:creationId xmlns:a16="http://schemas.microsoft.com/office/drawing/2014/main" id="{615297A9-60B6-50F1-CA7C-A22D0DCF8605}"/>
              </a:ext>
            </a:extLst>
          </p:cNvPr>
          <p:cNvSpPr/>
          <p:nvPr userDrawn="1"/>
        </p:nvSpPr>
        <p:spPr>
          <a:xfrm>
            <a:off x="5665371" y="5041107"/>
            <a:ext cx="3489020" cy="102393"/>
          </a:xfrm>
          <a:prstGeom prst="rect">
            <a:avLst/>
          </a:prstGeom>
          <a:solidFill>
            <a:srgbClr val="B3A3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381997287"/>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b="1" i="0" kern="1200">
          <a:solidFill>
            <a:schemeClr val="tx1"/>
          </a:solidFill>
          <a:latin typeface="Daytona" panose="020B060403050004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07169" y="781050"/>
            <a:ext cx="7929664" cy="1790700"/>
          </a:xfrm>
          <a:prstGeom prst="rect">
            <a:avLst/>
          </a:prstGeom>
        </p:spPr>
        <p:txBody>
          <a:bodyPr spcFirstLastPara="1" vert="horz" wrap="square" lIns="91425" tIns="91425" rIns="91425" bIns="91425" rtlCol="0" anchor="b" anchorCtr="0">
            <a:normAutofit/>
          </a:bodyPr>
          <a:lstStyle/>
          <a:p>
            <a:pPr>
              <a:spcBef>
                <a:spcPts val="0"/>
              </a:spcBef>
            </a:pPr>
            <a:r>
              <a:rPr lang="en" altLang="ko-Kore-KR" sz="3600" dirty="0"/>
              <a:t>Vortex Compiler and OpenCL </a:t>
            </a:r>
            <a:endParaRPr lang="en" sz="3600" dirty="0">
              <a:latin typeface="+mn-lt"/>
              <a:sym typeface="Roboto"/>
            </a:endParaRPr>
          </a:p>
        </p:txBody>
      </p:sp>
      <p:sp>
        <p:nvSpPr>
          <p:cNvPr id="55" name="Google Shape;55;p13"/>
          <p:cNvSpPr txBox="1">
            <a:spLocks noGrp="1"/>
          </p:cNvSpPr>
          <p:nvPr>
            <p:ph type="subTitle" idx="1"/>
          </p:nvPr>
        </p:nvSpPr>
        <p:spPr>
          <a:xfrm>
            <a:off x="1143000" y="2746311"/>
            <a:ext cx="6858000" cy="1043170"/>
          </a:xfrm>
          <a:prstGeom prst="rect">
            <a:avLst/>
          </a:prstGeom>
        </p:spPr>
        <p:txBody>
          <a:bodyPr spcFirstLastPara="1" vert="horz" wrap="square" lIns="91425" tIns="91425" rIns="91425" bIns="91425" rtlCol="0" anchor="t" anchorCtr="0">
            <a:normAutofit/>
          </a:bodyPr>
          <a:lstStyle/>
          <a:p>
            <a:pPr>
              <a:spcBef>
                <a:spcPts val="0"/>
              </a:spcBef>
            </a:pPr>
            <a:r>
              <a:rPr lang="en" altLang="ko-Kore-KR" dirty="0" err="1"/>
              <a:t>Shinnung</a:t>
            </a:r>
            <a:r>
              <a:rPr lang="en" altLang="ko-Kore-KR" dirty="0"/>
              <a:t> Jeong </a:t>
            </a:r>
          </a:p>
          <a:p>
            <a:pPr>
              <a:spcBef>
                <a:spcPts val="0"/>
              </a:spcBef>
            </a:pPr>
            <a:r>
              <a:rPr lang="en" dirty="0">
                <a:sym typeface="Roboto"/>
              </a:rPr>
              <a:t>Georgia Tech</a:t>
            </a:r>
          </a:p>
          <a:p>
            <a:pPr>
              <a:spcBef>
                <a:spcPts val="0"/>
              </a:spcBef>
            </a:pPr>
            <a:r>
              <a:rPr lang="en" dirty="0">
                <a:sym typeface="Roboto"/>
              </a:rPr>
              <a:t>MICRO Tutorial 2025</a:t>
            </a:r>
            <a:endParaRPr dirty="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ABA30-005F-9C67-63EB-314BB90FD0D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6A8A97F-B526-EC1D-6B47-F7BBF20C2348}"/>
              </a:ext>
            </a:extLst>
          </p:cNvPr>
          <p:cNvSpPr>
            <a:spLocks noGrp="1"/>
          </p:cNvSpPr>
          <p:nvPr>
            <p:ph type="title"/>
          </p:nvPr>
        </p:nvSpPr>
        <p:spPr/>
        <p:txBody>
          <a:bodyPr>
            <a:normAutofit/>
          </a:bodyPr>
          <a:lstStyle/>
          <a:p>
            <a:r>
              <a:rPr lang="en-US" altLang="ko-Kore-KR" sz="3200" dirty="0" err="1"/>
              <a:t>PoCL</a:t>
            </a:r>
            <a:r>
              <a:rPr lang="en-US" altLang="ko-Kore-KR" sz="3200" dirty="0"/>
              <a:t>: Thread Scheduling &amp; Spawn</a:t>
            </a:r>
            <a:endParaRPr kumimoji="1" lang="ko-Kore-KR" altLang="en-US" sz="3200" dirty="0"/>
          </a:p>
        </p:txBody>
      </p:sp>
      <p:sp>
        <p:nvSpPr>
          <p:cNvPr id="4" name="슬라이드 번호 개체 틀 3">
            <a:extLst>
              <a:ext uri="{FF2B5EF4-FFF2-40B4-BE49-F238E27FC236}">
                <a16:creationId xmlns:a16="http://schemas.microsoft.com/office/drawing/2014/main" id="{3D99785E-158B-E5B7-AC7D-6EEE056CBE8C}"/>
              </a:ext>
            </a:extLst>
          </p:cNvPr>
          <p:cNvSpPr>
            <a:spLocks noGrp="1"/>
          </p:cNvSpPr>
          <p:nvPr>
            <p:ph type="sldNum" sz="quarter" idx="4"/>
          </p:nvPr>
        </p:nvSpPr>
        <p:spPr/>
        <p:txBody>
          <a:bodyPr/>
          <a:lstStyle/>
          <a:p>
            <a:fld id="{C5E74F64-7780-9C4F-983D-3F814FF801CD}" type="slidenum">
              <a:rPr lang="en-US" smtClean="0"/>
              <a:t>10</a:t>
            </a:fld>
            <a:endParaRPr lang="en-US" dirty="0"/>
          </a:p>
        </p:txBody>
      </p:sp>
      <p:sp>
        <p:nvSpPr>
          <p:cNvPr id="5" name="Rectangle 7">
            <a:extLst>
              <a:ext uri="{FF2B5EF4-FFF2-40B4-BE49-F238E27FC236}">
                <a16:creationId xmlns:a16="http://schemas.microsoft.com/office/drawing/2014/main" id="{1335D53F-6170-3B85-3D1F-5192D1C3C444}"/>
              </a:ext>
            </a:extLst>
          </p:cNvPr>
          <p:cNvSpPr/>
          <p:nvPr/>
        </p:nvSpPr>
        <p:spPr>
          <a:xfrm>
            <a:off x="1673816" y="1423190"/>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Warps per Group</a:t>
            </a:r>
          </a:p>
          <a:p>
            <a:pPr algn="ctr"/>
            <a:r>
              <a:rPr lang="en-US" sz="1500" dirty="0"/>
              <a:t>Calculation</a:t>
            </a:r>
          </a:p>
        </p:txBody>
      </p:sp>
      <p:sp>
        <p:nvSpPr>
          <p:cNvPr id="18" name="Rectangle 10">
            <a:extLst>
              <a:ext uri="{FF2B5EF4-FFF2-40B4-BE49-F238E27FC236}">
                <a16:creationId xmlns:a16="http://schemas.microsoft.com/office/drawing/2014/main" id="{C02D1307-273D-9C7B-8CE5-5FFC58816697}"/>
              </a:ext>
            </a:extLst>
          </p:cNvPr>
          <p:cNvSpPr/>
          <p:nvPr/>
        </p:nvSpPr>
        <p:spPr>
          <a:xfrm>
            <a:off x="1673816" y="2038414"/>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Active Cores</a:t>
            </a:r>
          </a:p>
          <a:p>
            <a:pPr algn="ctr"/>
            <a:r>
              <a:rPr lang="en-US" sz="1500" dirty="0"/>
              <a:t>Calculation</a:t>
            </a:r>
          </a:p>
        </p:txBody>
      </p:sp>
      <p:sp>
        <p:nvSpPr>
          <p:cNvPr id="19" name="Rectangle 11">
            <a:extLst>
              <a:ext uri="{FF2B5EF4-FFF2-40B4-BE49-F238E27FC236}">
                <a16:creationId xmlns:a16="http://schemas.microsoft.com/office/drawing/2014/main" id="{D07DC0D6-9C52-58F2-C3D3-16C0ACC4A65E}"/>
              </a:ext>
            </a:extLst>
          </p:cNvPr>
          <p:cNvSpPr/>
          <p:nvPr/>
        </p:nvSpPr>
        <p:spPr>
          <a:xfrm>
            <a:off x="1673815" y="2653638"/>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Workgroups to Active Cores Assignment</a:t>
            </a:r>
          </a:p>
        </p:txBody>
      </p:sp>
      <p:sp>
        <p:nvSpPr>
          <p:cNvPr id="20" name="Rectangle 13">
            <a:extLst>
              <a:ext uri="{FF2B5EF4-FFF2-40B4-BE49-F238E27FC236}">
                <a16:creationId xmlns:a16="http://schemas.microsoft.com/office/drawing/2014/main" id="{F332A091-B0F0-A6BF-E39B-A3580335045B}"/>
              </a:ext>
            </a:extLst>
          </p:cNvPr>
          <p:cNvSpPr/>
          <p:nvPr/>
        </p:nvSpPr>
        <p:spPr>
          <a:xfrm>
            <a:off x="1673815" y="3268863"/>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Warp Iterations Calculation</a:t>
            </a:r>
          </a:p>
        </p:txBody>
      </p:sp>
      <p:sp>
        <p:nvSpPr>
          <p:cNvPr id="21" name="Rectangle 14">
            <a:extLst>
              <a:ext uri="{FF2B5EF4-FFF2-40B4-BE49-F238E27FC236}">
                <a16:creationId xmlns:a16="http://schemas.microsoft.com/office/drawing/2014/main" id="{D05C8D23-B8C5-F2DF-F037-F02A5EC6E4EE}"/>
              </a:ext>
            </a:extLst>
          </p:cNvPr>
          <p:cNvSpPr/>
          <p:nvPr/>
        </p:nvSpPr>
        <p:spPr>
          <a:xfrm>
            <a:off x="1673815" y="3884087"/>
            <a:ext cx="2340497" cy="455798"/>
          </a:xfrm>
          <a:prstGeom prst="rect">
            <a:avLst/>
          </a:prstGeom>
          <a:solidFill>
            <a:schemeClr val="accent1">
              <a:lumMod val="20000"/>
              <a:lumOff val="80000"/>
            </a:schemeClr>
          </a:solidFill>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Spawn Warps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134E5D1-F38D-614E-81CE-CEFAF554A5DD}"/>
                  </a:ext>
                </a:extLst>
              </p:cNvPr>
              <p:cNvSpPr txBox="1"/>
              <p:nvPr/>
            </p:nvSpPr>
            <p:spPr>
              <a:xfrm>
                <a:off x="4331425" y="1622616"/>
                <a:ext cx="2598939" cy="141064"/>
              </a:xfrm>
              <a:prstGeom prst="rect">
                <a:avLst/>
              </a:prstGeom>
              <a:noFill/>
            </p:spPr>
            <p:txBody>
              <a:bodyPr wrap="square" lIns="0" tIns="0" rIns="0" bIns="0" rtlCol="0">
                <a:spAutoFit/>
              </a:bodyPr>
              <a:lstStyle/>
              <a:p>
                <a:pPr>
                  <a:lnSpc>
                    <a:spcPts val="1069"/>
                  </a:lnSpc>
                </a:pPr>
                <a14:m>
                  <m:oMathPara xmlns:m="http://schemas.openxmlformats.org/officeDocument/2006/math">
                    <m:oMathParaPr>
                      <m:jc m:val="centerGroup"/>
                    </m:oMathParaPr>
                    <m:oMath xmlns:m="http://schemas.openxmlformats.org/officeDocument/2006/math">
                      <m:f>
                        <m:fPr>
                          <m:ctrlPr>
                            <a:rPr lang="en-US" sz="1500" i="1">
                              <a:solidFill>
                                <a:schemeClr val="tx1">
                                  <a:lumMod val="50000"/>
                                </a:schemeClr>
                              </a:solidFill>
                              <a:latin typeface="Cambria Math" panose="02040503050406030204" pitchFamily="18" charset="0"/>
                            </a:rPr>
                          </m:ctrlPr>
                        </m:fPr>
                        <m:num>
                          <m:r>
                            <a:rPr lang="en-US" sz="1500" i="1">
                              <a:solidFill>
                                <a:schemeClr val="tx1">
                                  <a:lumMod val="50000"/>
                                </a:schemeClr>
                              </a:solidFill>
                              <a:latin typeface="Cambria Math" panose="02040503050406030204" pitchFamily="18" charset="0"/>
                            </a:rPr>
                            <m:t>𝐺𝑟𝑜𝑢𝑝</m:t>
                          </m:r>
                          <m:r>
                            <a:rPr lang="en-US" sz="1500" i="1">
                              <a:solidFill>
                                <a:schemeClr val="tx1">
                                  <a:lumMod val="50000"/>
                                </a:schemeClr>
                              </a:solidFill>
                              <a:latin typeface="Cambria Math" panose="02040503050406030204" pitchFamily="18" charset="0"/>
                            </a:rPr>
                            <m:t> </m:t>
                          </m:r>
                          <m:r>
                            <a:rPr lang="en-US" sz="1500" i="1">
                              <a:solidFill>
                                <a:schemeClr val="tx1">
                                  <a:lumMod val="50000"/>
                                </a:schemeClr>
                              </a:solidFill>
                              <a:latin typeface="Cambria Math" panose="02040503050406030204" pitchFamily="18" charset="0"/>
                            </a:rPr>
                            <m:t>𝑆𝑖𝑧𝑒</m:t>
                          </m:r>
                        </m:num>
                        <m:den>
                          <m:r>
                            <a:rPr lang="en-US" sz="1500" i="1">
                              <a:solidFill>
                                <a:schemeClr val="tx1">
                                  <a:lumMod val="50000"/>
                                </a:schemeClr>
                              </a:solidFill>
                              <a:latin typeface="Cambria Math" panose="02040503050406030204" pitchFamily="18" charset="0"/>
                            </a:rPr>
                            <m:t>𝑡h𝑟𝑒𝑎𝑑𝑠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𝑔𝑟𝑜𝑢𝑝</m:t>
                          </m:r>
                        </m:den>
                      </m:f>
                    </m:oMath>
                  </m:oMathPara>
                </a14:m>
                <a:endParaRPr lang="en-US" sz="1500" dirty="0">
                  <a:solidFill>
                    <a:schemeClr val="tx1">
                      <a:lumMod val="50000"/>
                    </a:schemeClr>
                  </a:solidFill>
                  <a:latin typeface="Consolas" panose="020B0609020204030204" pitchFamily="49" charset="0"/>
                </a:endParaRPr>
              </a:p>
            </p:txBody>
          </p:sp>
        </mc:Choice>
        <mc:Fallback xmlns="">
          <p:sp>
            <p:nvSpPr>
              <p:cNvPr id="22" name="TextBox 21">
                <a:extLst>
                  <a:ext uri="{FF2B5EF4-FFF2-40B4-BE49-F238E27FC236}">
                    <a16:creationId xmlns:a16="http://schemas.microsoft.com/office/drawing/2014/main" id="{7134E5D1-F38D-614E-81CE-CEFAF554A5DD}"/>
                  </a:ext>
                </a:extLst>
              </p:cNvPr>
              <p:cNvSpPr txBox="1">
                <a:spLocks noRot="1" noChangeAspect="1" noMove="1" noResize="1" noEditPoints="1" noAdjustHandles="1" noChangeArrowheads="1" noChangeShapeType="1" noTextEdit="1"/>
              </p:cNvSpPr>
              <p:nvPr/>
            </p:nvSpPr>
            <p:spPr>
              <a:xfrm>
                <a:off x="4331425" y="1622616"/>
                <a:ext cx="2598939" cy="141064"/>
              </a:xfrm>
              <a:prstGeom prst="rect">
                <a:avLst/>
              </a:prstGeom>
              <a:blipFill>
                <a:blip r:embed="rId3"/>
                <a:stretch>
                  <a:fillRect t="-191667" b="-10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B4E361-11BE-4ACD-C21B-7A82D1E53892}"/>
                  </a:ext>
                </a:extLst>
              </p:cNvPr>
              <p:cNvSpPr txBox="1"/>
              <p:nvPr/>
            </p:nvSpPr>
            <p:spPr>
              <a:xfrm>
                <a:off x="4230572" y="2315662"/>
                <a:ext cx="3661325" cy="141064"/>
              </a:xfrm>
              <a:prstGeom prst="rect">
                <a:avLst/>
              </a:prstGeom>
              <a:noFill/>
            </p:spPr>
            <p:txBody>
              <a:bodyPr wrap="square" lIns="0" tIns="0" rIns="0" bIns="0" rtlCol="0">
                <a:spAutoFit/>
              </a:bodyPr>
              <a:lstStyle/>
              <a:p>
                <a:pPr>
                  <a:lnSpc>
                    <a:spcPts val="1069"/>
                  </a:lnSpc>
                </a:pPr>
                <a14:m>
                  <m:oMathPara xmlns:m="http://schemas.openxmlformats.org/officeDocument/2006/math">
                    <m:oMathParaPr>
                      <m:jc m:val="centerGroup"/>
                    </m:oMathParaPr>
                    <m:oMath xmlns:m="http://schemas.openxmlformats.org/officeDocument/2006/math">
                      <m:r>
                        <m:rPr>
                          <m:sty m:val="p"/>
                        </m:rPr>
                        <a:rPr lang="en-US" sz="1500">
                          <a:solidFill>
                            <a:schemeClr val="tx1">
                              <a:lumMod val="50000"/>
                            </a:schemeClr>
                          </a:solidFill>
                          <a:latin typeface="Cambria Math" panose="02040503050406030204" pitchFamily="18" charset="0"/>
                        </a:rPr>
                        <m:t>min</m:t>
                      </m:r>
                      <m:r>
                        <a:rPr lang="en-US" sz="1500" i="1">
                          <a:solidFill>
                            <a:schemeClr val="tx1">
                              <a:lumMod val="50000"/>
                            </a:schemeClr>
                          </a:solidFill>
                          <a:latin typeface="Cambria Math" panose="02040503050406030204" pitchFamily="18" charset="0"/>
                        </a:rPr>
                        <m:t>⁡(</m:t>
                      </m:r>
                      <m:f>
                        <m:fPr>
                          <m:ctrlPr>
                            <a:rPr lang="en-US" sz="1500" i="1">
                              <a:solidFill>
                                <a:schemeClr val="tx1">
                                  <a:lumMod val="50000"/>
                                </a:schemeClr>
                              </a:solidFill>
                              <a:latin typeface="Cambria Math" panose="02040503050406030204" pitchFamily="18" charset="0"/>
                            </a:rPr>
                          </m:ctrlPr>
                        </m:fPr>
                        <m:num>
                          <m:r>
                            <a:rPr lang="en-US" sz="1500" i="1">
                              <a:solidFill>
                                <a:schemeClr val="tx1">
                                  <a:lumMod val="50000"/>
                                </a:schemeClr>
                              </a:solidFill>
                              <a:latin typeface="Cambria Math" panose="02040503050406030204" pitchFamily="18" charset="0"/>
                            </a:rPr>
                            <m:t>𝑛𝑢</m:t>
                          </m:r>
                          <m:sSub>
                            <m:sSubPr>
                              <m:ctrlPr>
                                <a:rPr lang="en-US" sz="1500" i="1">
                                  <a:solidFill>
                                    <a:schemeClr val="tx1">
                                      <a:lumMod val="50000"/>
                                    </a:schemeClr>
                                  </a:solidFill>
                                  <a:latin typeface="Cambria Math" panose="02040503050406030204" pitchFamily="18" charset="0"/>
                                </a:rPr>
                              </m:ctrlPr>
                            </m:sSubPr>
                            <m:e>
                              <m:r>
                                <a:rPr lang="en-US" sz="1500" i="1">
                                  <a:solidFill>
                                    <a:schemeClr val="tx1">
                                      <a:lumMod val="50000"/>
                                    </a:schemeClr>
                                  </a:solidFill>
                                  <a:latin typeface="Cambria Math" panose="02040503050406030204" pitchFamily="18" charset="0"/>
                                </a:rPr>
                                <m:t>𝑚</m:t>
                              </m:r>
                            </m:e>
                            <m:sub>
                              <m:r>
                                <a:rPr lang="en-US" sz="1500" i="1">
                                  <a:solidFill>
                                    <a:schemeClr val="tx1">
                                      <a:lumMod val="50000"/>
                                    </a:schemeClr>
                                  </a:solidFill>
                                  <a:latin typeface="Cambria Math" panose="02040503050406030204" pitchFamily="18" charset="0"/>
                                </a:rPr>
                                <m:t>𝑔𝑟𝑜𝑢𝑝𝑠</m:t>
                              </m:r>
                            </m:sub>
                          </m:sSub>
                          <m:r>
                            <a:rPr lang="en-US" sz="1500" i="1">
                              <a:solidFill>
                                <a:schemeClr val="tx1">
                                  <a:lumMod val="50000"/>
                                </a:schemeClr>
                              </a:solidFill>
                              <a:latin typeface="Cambria Math" panose="02040503050406030204" pitchFamily="18" charset="0"/>
                            </a:rPr>
                            <m:t>∗</m:t>
                          </m:r>
                          <m:r>
                            <a:rPr lang="en-US" sz="1500" i="1">
                              <a:solidFill>
                                <a:schemeClr val="tx1">
                                  <a:lumMod val="50000"/>
                                </a:schemeClr>
                              </a:solidFill>
                              <a:latin typeface="Cambria Math" panose="02040503050406030204" pitchFamily="18" charset="0"/>
                            </a:rPr>
                            <m:t>𝑤𝑎𝑟𝑝𝑠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𝑔𝑟𝑜𝑢𝑝</m:t>
                          </m:r>
                        </m:num>
                        <m:den>
                          <m:r>
                            <a:rPr lang="en-US" sz="1500" i="1">
                              <a:solidFill>
                                <a:schemeClr val="tx1">
                                  <a:lumMod val="50000"/>
                                </a:schemeClr>
                              </a:solidFill>
                              <a:latin typeface="Cambria Math" panose="02040503050406030204" pitchFamily="18" charset="0"/>
                            </a:rPr>
                            <m:t>𝑤𝑎𝑟𝑝𝑠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𝑐𝑜𝑟𝑒𝑠</m:t>
                          </m:r>
                        </m:den>
                      </m:f>
                      <m:r>
                        <a:rPr lang="en-US" sz="1500" i="1">
                          <a:solidFill>
                            <a:schemeClr val="tx1">
                              <a:lumMod val="50000"/>
                            </a:schemeClr>
                          </a:solidFill>
                          <a:latin typeface="Cambria Math" panose="02040503050406030204" pitchFamily="18" charset="0"/>
                        </a:rPr>
                        <m:t>, </m:t>
                      </m:r>
                      <m:r>
                        <a:rPr lang="en-US" sz="1500" i="1">
                          <a:solidFill>
                            <a:schemeClr val="tx1">
                              <a:lumMod val="50000"/>
                            </a:schemeClr>
                          </a:solidFill>
                          <a:latin typeface="Cambria Math" panose="02040503050406030204" pitchFamily="18" charset="0"/>
                        </a:rPr>
                        <m:t>𝑛𝑢</m:t>
                      </m:r>
                      <m:sSub>
                        <m:sSubPr>
                          <m:ctrlPr>
                            <a:rPr lang="en-US" sz="1500" i="1">
                              <a:solidFill>
                                <a:schemeClr val="tx1">
                                  <a:lumMod val="50000"/>
                                </a:schemeClr>
                              </a:solidFill>
                              <a:latin typeface="Cambria Math" panose="02040503050406030204" pitchFamily="18" charset="0"/>
                            </a:rPr>
                          </m:ctrlPr>
                        </m:sSubPr>
                        <m:e>
                          <m:r>
                            <a:rPr lang="en-US" sz="1500" i="1">
                              <a:solidFill>
                                <a:schemeClr val="tx1">
                                  <a:lumMod val="50000"/>
                                </a:schemeClr>
                              </a:solidFill>
                              <a:latin typeface="Cambria Math" panose="02040503050406030204" pitchFamily="18" charset="0"/>
                            </a:rPr>
                            <m:t>𝑚</m:t>
                          </m:r>
                        </m:e>
                        <m:sub>
                          <m:r>
                            <a:rPr lang="en-US" sz="1500" i="1">
                              <a:solidFill>
                                <a:schemeClr val="tx1">
                                  <a:lumMod val="50000"/>
                                </a:schemeClr>
                              </a:solidFill>
                              <a:latin typeface="Cambria Math" panose="02040503050406030204" pitchFamily="18" charset="0"/>
                            </a:rPr>
                            <m:t>𝑐𝑜𝑟𝑒𝑠</m:t>
                          </m:r>
                        </m:sub>
                      </m:sSub>
                      <m:r>
                        <a:rPr lang="en-US" sz="1500" i="1">
                          <a:solidFill>
                            <a:schemeClr val="tx1">
                              <a:lumMod val="50000"/>
                            </a:schemeClr>
                          </a:solidFill>
                          <a:latin typeface="Cambria Math" panose="02040503050406030204" pitchFamily="18" charset="0"/>
                        </a:rPr>
                        <m:t>)</m:t>
                      </m:r>
                    </m:oMath>
                  </m:oMathPara>
                </a14:m>
                <a:endParaRPr lang="en-US" sz="1500" dirty="0">
                  <a:solidFill>
                    <a:schemeClr val="tx1">
                      <a:lumMod val="50000"/>
                    </a:schemeClr>
                  </a:solidFill>
                  <a:latin typeface="Consolas" panose="020B0609020204030204" pitchFamily="49" charset="0"/>
                </a:endParaRPr>
              </a:p>
            </p:txBody>
          </p:sp>
        </mc:Choice>
        <mc:Fallback xmlns="">
          <p:sp>
            <p:nvSpPr>
              <p:cNvPr id="23" name="TextBox 22">
                <a:extLst>
                  <a:ext uri="{FF2B5EF4-FFF2-40B4-BE49-F238E27FC236}">
                    <a16:creationId xmlns:a16="http://schemas.microsoft.com/office/drawing/2014/main" id="{03B4E361-11BE-4ACD-C21B-7A82D1E53892}"/>
                  </a:ext>
                </a:extLst>
              </p:cNvPr>
              <p:cNvSpPr txBox="1">
                <a:spLocks noRot="1" noChangeAspect="1" noMove="1" noResize="1" noEditPoints="1" noAdjustHandles="1" noChangeArrowheads="1" noChangeShapeType="1" noTextEdit="1"/>
              </p:cNvSpPr>
              <p:nvPr/>
            </p:nvSpPr>
            <p:spPr>
              <a:xfrm>
                <a:off x="4230572" y="2315662"/>
                <a:ext cx="3661325" cy="141064"/>
              </a:xfrm>
              <a:prstGeom prst="rect">
                <a:avLst/>
              </a:prstGeom>
              <a:blipFill>
                <a:blip r:embed="rId4"/>
                <a:stretch>
                  <a:fillRect l="-2076" t="-150000" r="-8997" b="-91667"/>
                </a:stretch>
              </a:blipFill>
            </p:spPr>
            <p:txBody>
              <a:bodyPr/>
              <a:lstStyle/>
              <a:p>
                <a:r>
                  <a:rPr lang="ko-Kore-KR" altLang="en-US">
                    <a:noFill/>
                  </a:rPr>
                  <a:t> </a:t>
                </a:r>
              </a:p>
            </p:txBody>
          </p:sp>
        </mc:Fallback>
      </mc:AlternateContent>
      <p:sp>
        <p:nvSpPr>
          <p:cNvPr id="31" name="TextBox 30">
            <a:extLst>
              <a:ext uri="{FF2B5EF4-FFF2-40B4-BE49-F238E27FC236}">
                <a16:creationId xmlns:a16="http://schemas.microsoft.com/office/drawing/2014/main" id="{A61CE711-3E3A-FF51-2363-7DD12F9B88A1}"/>
              </a:ext>
            </a:extLst>
          </p:cNvPr>
          <p:cNvSpPr txBox="1"/>
          <p:nvPr/>
        </p:nvSpPr>
        <p:spPr>
          <a:xfrm>
            <a:off x="4667966" y="2782947"/>
            <a:ext cx="2924735" cy="230832"/>
          </a:xfrm>
          <a:prstGeom prst="rect">
            <a:avLst/>
          </a:prstGeom>
          <a:noFill/>
        </p:spPr>
        <p:txBody>
          <a:bodyPr wrap="square" lIns="0" tIns="0" rIns="0" bIns="0" rtlCol="0">
            <a:spAutoFit/>
          </a:bodyPr>
          <a:lstStyle/>
          <a:p>
            <a:pPr algn="l"/>
            <a:r>
              <a:rPr lang="en-US" sz="1500" i="1" dirty="0"/>
              <a:t>(</a:t>
            </a:r>
            <a:r>
              <a:rPr lang="en-US" sz="1500" i="1" dirty="0" err="1"/>
              <a:t>group_offset</a:t>
            </a:r>
            <a:r>
              <a:rPr lang="en-US" sz="1500" i="1" dirty="0"/>
              <a:t>, </a:t>
            </a:r>
            <a:r>
              <a:rPr lang="en-US" sz="1500" i="1" dirty="0" err="1"/>
              <a:t>num_groups</a:t>
            </a:r>
            <a:r>
              <a:rPr lang="en-US" sz="1500" i="1" dirty="0"/>
              <a:t>)</a:t>
            </a:r>
          </a:p>
        </p:txBody>
      </p:sp>
      <p:sp>
        <p:nvSpPr>
          <p:cNvPr id="32" name="TextBox 31">
            <a:extLst>
              <a:ext uri="{FF2B5EF4-FFF2-40B4-BE49-F238E27FC236}">
                <a16:creationId xmlns:a16="http://schemas.microsoft.com/office/drawing/2014/main" id="{04E7A278-9FE3-0826-0FEE-D375D3AB37FF}"/>
              </a:ext>
            </a:extLst>
          </p:cNvPr>
          <p:cNvSpPr txBox="1"/>
          <p:nvPr/>
        </p:nvSpPr>
        <p:spPr>
          <a:xfrm>
            <a:off x="4641434" y="3332965"/>
            <a:ext cx="2924735" cy="230832"/>
          </a:xfrm>
          <a:prstGeom prst="rect">
            <a:avLst/>
          </a:prstGeom>
          <a:noFill/>
        </p:spPr>
        <p:txBody>
          <a:bodyPr wrap="square" lIns="0" tIns="0" rIns="0" bIns="0" rtlCol="0">
            <a:spAutoFit/>
          </a:bodyPr>
          <a:lstStyle/>
          <a:p>
            <a:pPr algn="l"/>
            <a:r>
              <a:rPr lang="en-US" sz="1500" i="1" dirty="0"/>
              <a:t>(remaining groups)</a:t>
            </a:r>
          </a:p>
        </p:txBody>
      </p:sp>
      <p:sp>
        <p:nvSpPr>
          <p:cNvPr id="33" name="TextBox 32">
            <a:extLst>
              <a:ext uri="{FF2B5EF4-FFF2-40B4-BE49-F238E27FC236}">
                <a16:creationId xmlns:a16="http://schemas.microsoft.com/office/drawing/2014/main" id="{42FB9A12-8BA4-1B36-8A13-1C9189702C9F}"/>
              </a:ext>
            </a:extLst>
          </p:cNvPr>
          <p:cNvSpPr txBox="1"/>
          <p:nvPr/>
        </p:nvSpPr>
        <p:spPr>
          <a:xfrm>
            <a:off x="4598867" y="3950976"/>
            <a:ext cx="2924735" cy="230832"/>
          </a:xfrm>
          <a:prstGeom prst="rect">
            <a:avLst/>
          </a:prstGeom>
          <a:noFill/>
        </p:spPr>
        <p:txBody>
          <a:bodyPr wrap="square" lIns="0" tIns="0" rIns="0" bIns="0" rtlCol="0">
            <a:spAutoFit/>
          </a:bodyPr>
          <a:lstStyle/>
          <a:p>
            <a:pPr algn="l"/>
            <a:r>
              <a:rPr lang="en-US" sz="1500" i="1" dirty="0"/>
              <a:t>(warps execution)</a:t>
            </a:r>
          </a:p>
        </p:txBody>
      </p:sp>
    </p:spTree>
    <p:extLst>
      <p:ext uri="{BB962C8B-B14F-4D97-AF65-F5344CB8AC3E}">
        <p14:creationId xmlns:p14="http://schemas.microsoft.com/office/powerpoint/2010/main" val="281000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P spid="21" grpId="0" animBg="1"/>
      <p:bldP spid="22" grpId="0"/>
      <p:bldP spid="23"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920F2B-2B44-0375-F11D-FFEDC0E22DFC}"/>
              </a:ext>
            </a:extLst>
          </p:cNvPr>
          <p:cNvSpPr>
            <a:spLocks noGrp="1"/>
          </p:cNvSpPr>
          <p:nvPr>
            <p:ph type="title"/>
          </p:nvPr>
        </p:nvSpPr>
        <p:spPr/>
        <p:txBody>
          <a:bodyPr>
            <a:normAutofit/>
          </a:bodyPr>
          <a:lstStyle/>
          <a:p>
            <a:r>
              <a:rPr lang="en-KR" altLang="ko-Kore-KR" sz="3200"/>
              <a:t>LLVM</a:t>
            </a:r>
            <a:r>
              <a:rPr lang="en-US" altLang="ko-Kore-KR" sz="3200" dirty="0"/>
              <a:t>:</a:t>
            </a:r>
            <a:r>
              <a:rPr lang="en-KR" altLang="ko-Kore-KR" sz="3200"/>
              <a:t> Compiler Extension</a:t>
            </a:r>
            <a:endParaRPr kumimoji="1" lang="ko-Kore-KR" altLang="en-US" sz="3200" dirty="0"/>
          </a:p>
        </p:txBody>
      </p:sp>
      <p:sp>
        <p:nvSpPr>
          <p:cNvPr id="3" name="내용 개체 틀 2">
            <a:extLst>
              <a:ext uri="{FF2B5EF4-FFF2-40B4-BE49-F238E27FC236}">
                <a16:creationId xmlns:a16="http://schemas.microsoft.com/office/drawing/2014/main" id="{C2C36332-F872-721F-367B-DFF82B3F3D19}"/>
              </a:ext>
            </a:extLst>
          </p:cNvPr>
          <p:cNvSpPr>
            <a:spLocks noGrp="1"/>
          </p:cNvSpPr>
          <p:nvPr>
            <p:ph idx="1"/>
          </p:nvPr>
        </p:nvSpPr>
        <p:spPr/>
        <p:txBody>
          <a:bodyPr>
            <a:normAutofit/>
          </a:bodyPr>
          <a:lstStyle/>
          <a:p>
            <a:r>
              <a:rPr lang="en-KR" altLang="ko-Kore-KR" sz="1800">
                <a:ea typeface="Roboto"/>
              </a:rPr>
              <a:t>New RISCV target feature</a:t>
            </a:r>
            <a:r>
              <a:rPr lang="en-US" altLang="ko-Kore-KR" sz="1800" dirty="0">
                <a:ea typeface="Roboto"/>
              </a:rPr>
              <a:t> to identify Vortex</a:t>
            </a:r>
            <a:endParaRPr lang="en-KR" altLang="ko-Kore-KR" sz="1800">
              <a:ea typeface="Roboto"/>
            </a:endParaRPr>
          </a:p>
          <a:p>
            <a:r>
              <a:rPr lang="en-KR" altLang="ko-Kore-KR" sz="1800">
                <a:ea typeface="Roboto"/>
              </a:rPr>
              <a:t>Toolchain integration</a:t>
            </a:r>
            <a:endParaRPr lang="en-KR" altLang="ko-Kore-KR" sz="1800"/>
          </a:p>
          <a:p>
            <a:pPr lvl="1"/>
            <a:r>
              <a:rPr lang="en-US" altLang="ko-Kore-KR" sz="1500" dirty="0">
                <a:ea typeface="Roboto"/>
              </a:rPr>
              <a:t>GCC toolchain</a:t>
            </a:r>
          </a:p>
          <a:p>
            <a:pPr lvl="1"/>
            <a:r>
              <a:rPr lang="en-US" altLang="ko-Kore-KR" sz="1500" dirty="0">
                <a:ea typeface="Roboto"/>
              </a:rPr>
              <a:t>Kernel runtime</a:t>
            </a:r>
          </a:p>
          <a:p>
            <a:r>
              <a:rPr lang="en-KR" altLang="ko-Kore-KR" sz="1800">
                <a:ea typeface="Roboto"/>
              </a:rPr>
              <a:t>Assembler/Disassembler</a:t>
            </a:r>
          </a:p>
          <a:p>
            <a:pPr lvl="1"/>
            <a:r>
              <a:rPr lang="en-US" altLang="ko-Kore-KR" sz="1500" dirty="0">
                <a:ea typeface="Roboto"/>
              </a:rPr>
              <a:t>GPGPU ISA Extension</a:t>
            </a:r>
          </a:p>
          <a:p>
            <a:pPr lvl="2"/>
            <a:r>
              <a:rPr lang="en-US" altLang="ko-Kore-KR" dirty="0" err="1">
                <a:solidFill>
                  <a:schemeClr val="tx1"/>
                </a:solidFill>
                <a:ea typeface="Roboto"/>
              </a:rPr>
              <a:t>wspawn</a:t>
            </a:r>
            <a:r>
              <a:rPr lang="en-US" altLang="ko-Kore-KR" dirty="0">
                <a:solidFill>
                  <a:schemeClr val="tx1"/>
                </a:solidFill>
                <a:ea typeface="Roboto"/>
              </a:rPr>
              <a:t>, </a:t>
            </a:r>
            <a:r>
              <a:rPr lang="en-US" altLang="ko-Kore-KR" dirty="0" err="1">
                <a:solidFill>
                  <a:schemeClr val="tx1"/>
                </a:solidFill>
                <a:ea typeface="Roboto"/>
              </a:rPr>
              <a:t>tmc</a:t>
            </a:r>
            <a:r>
              <a:rPr lang="en-US" altLang="ko-Kore-KR" dirty="0">
                <a:solidFill>
                  <a:schemeClr val="tx1"/>
                </a:solidFill>
                <a:ea typeface="Roboto"/>
              </a:rPr>
              <a:t>, split, join, pred, bar, </a:t>
            </a:r>
            <a:r>
              <a:rPr lang="en-US" altLang="ko-Kore-KR" dirty="0" err="1">
                <a:solidFill>
                  <a:schemeClr val="tx1"/>
                </a:solidFill>
                <a:ea typeface="Roboto"/>
              </a:rPr>
              <a:t>tex</a:t>
            </a:r>
            <a:endParaRPr lang="en-US" altLang="ko-Kore-KR" dirty="0">
              <a:solidFill>
                <a:schemeClr val="tx1"/>
              </a:solidFill>
              <a:ea typeface="Roboto"/>
            </a:endParaRPr>
          </a:p>
          <a:p>
            <a:pPr marL="685800" lvl="2" indent="0">
              <a:buNone/>
            </a:pPr>
            <a:endParaRPr lang="en-KR" altLang="ko-Kore-KR">
              <a:solidFill>
                <a:schemeClr val="tx1"/>
              </a:solidFill>
              <a:ea typeface="Roboto"/>
            </a:endParaRPr>
          </a:p>
          <a:p>
            <a:r>
              <a:rPr lang="en-US" altLang="ko-Kore-KR" sz="1800" dirty="0">
                <a:ea typeface="Roboto"/>
              </a:rPr>
              <a:t>Add new LLVM </a:t>
            </a:r>
            <a:r>
              <a:rPr lang="en-KR" altLang="ko-Kore-KR" sz="1800">
                <a:ea typeface="Roboto"/>
              </a:rPr>
              <a:t>Optimization Pass</a:t>
            </a:r>
            <a:r>
              <a:rPr lang="en-US" altLang="ko-Kore-KR" sz="1800" dirty="0">
                <a:ea typeface="Roboto"/>
              </a:rPr>
              <a:t>es</a:t>
            </a:r>
          </a:p>
          <a:p>
            <a:pPr lvl="1"/>
            <a:r>
              <a:rPr lang="en-US" altLang="ko-Kore-KR" sz="1500" dirty="0">
                <a:ea typeface="Roboto"/>
              </a:rPr>
              <a:t>Raise common analysis and optimization to LLVM level </a:t>
            </a:r>
            <a:endParaRPr lang="en-KR" altLang="ko-Kore-KR" sz="1500">
              <a:ea typeface="Roboto"/>
            </a:endParaRPr>
          </a:p>
          <a:p>
            <a:pPr lvl="1"/>
            <a:r>
              <a:rPr lang="en-US" altLang="ko-Kore-KR" sz="1500" dirty="0">
                <a:ea typeface="Roboto"/>
              </a:rPr>
              <a:t>Especially, Divergence Management Passes </a:t>
            </a:r>
          </a:p>
        </p:txBody>
      </p:sp>
      <p:sp>
        <p:nvSpPr>
          <p:cNvPr id="4" name="슬라이드 번호 개체 틀 3">
            <a:extLst>
              <a:ext uri="{FF2B5EF4-FFF2-40B4-BE49-F238E27FC236}">
                <a16:creationId xmlns:a16="http://schemas.microsoft.com/office/drawing/2014/main" id="{2323071A-70FC-8CDA-4E2A-A259456209A8}"/>
              </a:ext>
            </a:extLst>
          </p:cNvPr>
          <p:cNvSpPr>
            <a:spLocks noGrp="1"/>
          </p:cNvSpPr>
          <p:nvPr>
            <p:ph type="sldNum" sz="quarter" idx="4"/>
          </p:nvPr>
        </p:nvSpPr>
        <p:spPr/>
        <p:txBody>
          <a:bodyPr/>
          <a:lstStyle/>
          <a:p>
            <a:fld id="{C5E74F64-7780-9C4F-983D-3F814FF801CD}" type="slidenum">
              <a:rPr lang="en-US" smtClean="0"/>
              <a:t>11</a:t>
            </a:fld>
            <a:endParaRPr lang="en-US" dirty="0"/>
          </a:p>
        </p:txBody>
      </p:sp>
    </p:spTree>
    <p:extLst>
      <p:ext uri="{BB962C8B-B14F-4D97-AF65-F5344CB8AC3E}">
        <p14:creationId xmlns:p14="http://schemas.microsoft.com/office/powerpoint/2010/main" val="412702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A542CD-C2EC-5923-C91F-EAFCB70D6D08}"/>
              </a:ext>
            </a:extLst>
          </p:cNvPr>
          <p:cNvSpPr>
            <a:spLocks noGrp="1"/>
          </p:cNvSpPr>
          <p:nvPr>
            <p:ph type="title"/>
          </p:nvPr>
        </p:nvSpPr>
        <p:spPr>
          <a:xfrm>
            <a:off x="628650" y="273844"/>
            <a:ext cx="8515350" cy="789239"/>
          </a:xfrm>
        </p:spPr>
        <p:txBody>
          <a:bodyPr>
            <a:noAutofit/>
          </a:bodyPr>
          <a:lstStyle/>
          <a:p>
            <a:r>
              <a:rPr lang="en-US" altLang="ko-Kore-KR" sz="3200" dirty="0"/>
              <a:t>Thread Divergence in SIMT</a:t>
            </a:r>
            <a:endParaRPr kumimoji="1" lang="ko-Kore-KR" altLang="en-US" sz="3200" dirty="0"/>
          </a:p>
        </p:txBody>
      </p:sp>
      <p:sp>
        <p:nvSpPr>
          <p:cNvPr id="3" name="내용 개체 틀 2">
            <a:extLst>
              <a:ext uri="{FF2B5EF4-FFF2-40B4-BE49-F238E27FC236}">
                <a16:creationId xmlns:a16="http://schemas.microsoft.com/office/drawing/2014/main" id="{BF9598E5-1179-7DD9-0680-8AC0561744A4}"/>
              </a:ext>
            </a:extLst>
          </p:cNvPr>
          <p:cNvSpPr>
            <a:spLocks noGrp="1"/>
          </p:cNvSpPr>
          <p:nvPr>
            <p:ph idx="1"/>
          </p:nvPr>
        </p:nvSpPr>
        <p:spPr>
          <a:xfrm>
            <a:off x="628649" y="1200004"/>
            <a:ext cx="4543205" cy="3432718"/>
          </a:xfrm>
        </p:spPr>
        <p:txBody>
          <a:bodyPr>
            <a:noAutofit/>
          </a:bodyPr>
          <a:lstStyle/>
          <a:p>
            <a:r>
              <a:rPr lang="en" altLang="ko-Kore-KR" sz="1800" dirty="0"/>
              <a:t>Key Difference: SIMD vs. SIMT</a:t>
            </a:r>
          </a:p>
          <a:p>
            <a:pPr lvl="1"/>
            <a:r>
              <a:rPr lang="en" altLang="ko-Kore-KR" b="1" dirty="0"/>
              <a:t>SIMD</a:t>
            </a:r>
            <a:r>
              <a:rPr lang="en" altLang="ko-Kore-KR" dirty="0"/>
              <a:t>: A single program counter executes one instruction across multiple data elements</a:t>
            </a:r>
          </a:p>
          <a:p>
            <a:pPr lvl="1"/>
            <a:r>
              <a:rPr lang="en" altLang="ko-Kore-KR" b="1" dirty="0"/>
              <a:t>SIMT</a:t>
            </a:r>
            <a:r>
              <a:rPr lang="en" altLang="ko-Kore-KR" dirty="0"/>
              <a:t>: Multiple </a:t>
            </a:r>
            <a:r>
              <a:rPr lang="en" altLang="ko-Kore-KR" i="1" dirty="0"/>
              <a:t>wavefronts</a:t>
            </a:r>
            <a:r>
              <a:rPr lang="en" altLang="ko-Kore-KR" dirty="0"/>
              <a:t> execute in lockstep, each with its own PC and stack</a:t>
            </a:r>
          </a:p>
          <a:p>
            <a:r>
              <a:rPr lang="en" altLang="ko-Kore-KR" sz="1800" dirty="0"/>
              <a:t>Handling Divergent Control Flow</a:t>
            </a:r>
          </a:p>
          <a:p>
            <a:pPr lvl="1"/>
            <a:r>
              <a:rPr lang="en" altLang="ko-Kore-KR" b="1" dirty="0"/>
              <a:t>SIMD</a:t>
            </a:r>
            <a:r>
              <a:rPr lang="en" altLang="ko-Kore-KR" dirty="0"/>
              <a:t>: Divergent branches are serialized within a single thread context</a:t>
            </a:r>
          </a:p>
          <a:p>
            <a:pPr lvl="1"/>
            <a:r>
              <a:rPr lang="en" altLang="ko-Kore-KR" b="1" dirty="0"/>
              <a:t>SIMT</a:t>
            </a:r>
            <a:r>
              <a:rPr lang="en" altLang="ko-Kore-KR" dirty="0"/>
              <a:t>: Different wavefronts can execute divergent branches independently</a:t>
            </a:r>
          </a:p>
          <a:p>
            <a:pPr lvl="1"/>
            <a:r>
              <a:rPr lang="en" altLang="ko-Kore-KR" dirty="0"/>
              <a:t>Within a wavefront, only active threads execute the branch</a:t>
            </a:r>
          </a:p>
          <a:p>
            <a:pPr marL="0" indent="0">
              <a:buNone/>
            </a:pPr>
            <a:endParaRPr kumimoji="1" lang="ko-Kore-KR" altLang="en-US" sz="1400" dirty="0"/>
          </a:p>
        </p:txBody>
      </p:sp>
      <p:sp>
        <p:nvSpPr>
          <p:cNvPr id="4" name="슬라이드 번호 개체 틀 3">
            <a:extLst>
              <a:ext uri="{FF2B5EF4-FFF2-40B4-BE49-F238E27FC236}">
                <a16:creationId xmlns:a16="http://schemas.microsoft.com/office/drawing/2014/main" id="{7F3C804D-3385-FA15-63C9-BFB236A30886}"/>
              </a:ext>
            </a:extLst>
          </p:cNvPr>
          <p:cNvSpPr>
            <a:spLocks noGrp="1"/>
          </p:cNvSpPr>
          <p:nvPr>
            <p:ph type="sldNum" sz="quarter" idx="4"/>
          </p:nvPr>
        </p:nvSpPr>
        <p:spPr/>
        <p:txBody>
          <a:bodyPr/>
          <a:lstStyle/>
          <a:p>
            <a:fld id="{C5E74F64-7780-9C4F-983D-3F814FF801CD}" type="slidenum">
              <a:rPr lang="en-US" smtClean="0"/>
              <a:t>12</a:t>
            </a:fld>
            <a:endParaRPr lang="en-US" dirty="0"/>
          </a:p>
        </p:txBody>
      </p:sp>
      <p:grpSp>
        <p:nvGrpSpPr>
          <p:cNvPr id="5" name="Group 33">
            <a:extLst>
              <a:ext uri="{FF2B5EF4-FFF2-40B4-BE49-F238E27FC236}">
                <a16:creationId xmlns:a16="http://schemas.microsoft.com/office/drawing/2014/main" id="{5E122A2A-A37C-08CD-E33C-0505FC580BA9}"/>
              </a:ext>
            </a:extLst>
          </p:cNvPr>
          <p:cNvGrpSpPr/>
          <p:nvPr/>
        </p:nvGrpSpPr>
        <p:grpSpPr>
          <a:xfrm>
            <a:off x="5321149" y="1063083"/>
            <a:ext cx="3156814" cy="1296094"/>
            <a:chOff x="1279059" y="4808340"/>
            <a:chExt cx="4816941" cy="2143608"/>
          </a:xfrm>
        </p:grpSpPr>
        <p:sp>
          <p:nvSpPr>
            <p:cNvPr id="6" name="Rectangle 5">
              <a:extLst>
                <a:ext uri="{FF2B5EF4-FFF2-40B4-BE49-F238E27FC236}">
                  <a16:creationId xmlns:a16="http://schemas.microsoft.com/office/drawing/2014/main" id="{AF98636D-93E2-591B-4D9C-0DF9CAC1704C}"/>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A</a:t>
              </a:r>
            </a:p>
          </p:txBody>
        </p:sp>
        <p:sp>
          <p:nvSpPr>
            <p:cNvPr id="7" name="Rectangle 6">
              <a:extLst>
                <a:ext uri="{FF2B5EF4-FFF2-40B4-BE49-F238E27FC236}">
                  <a16:creationId xmlns:a16="http://schemas.microsoft.com/office/drawing/2014/main" id="{2BF5DD19-81D3-5007-0B6D-33E96AA6B11E}"/>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B</a:t>
              </a:r>
            </a:p>
          </p:txBody>
        </p:sp>
        <p:sp>
          <p:nvSpPr>
            <p:cNvPr id="8" name="Rectangle 7">
              <a:extLst>
                <a:ext uri="{FF2B5EF4-FFF2-40B4-BE49-F238E27FC236}">
                  <a16:creationId xmlns:a16="http://schemas.microsoft.com/office/drawing/2014/main" id="{6AD73676-B636-AC44-EF3B-BC5EEEFB045A}"/>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C</a:t>
              </a:r>
            </a:p>
          </p:txBody>
        </p:sp>
        <p:sp>
          <p:nvSpPr>
            <p:cNvPr id="9" name="Rectangle 8">
              <a:extLst>
                <a:ext uri="{FF2B5EF4-FFF2-40B4-BE49-F238E27FC236}">
                  <a16:creationId xmlns:a16="http://schemas.microsoft.com/office/drawing/2014/main" id="{217935A2-0033-B4BB-F3F2-D3682900D816}"/>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D</a:t>
              </a:r>
            </a:p>
          </p:txBody>
        </p:sp>
        <p:cxnSp>
          <p:nvCxnSpPr>
            <p:cNvPr id="10" name="Straight Arrow Connector 9">
              <a:extLst>
                <a:ext uri="{FF2B5EF4-FFF2-40B4-BE49-F238E27FC236}">
                  <a16:creationId xmlns:a16="http://schemas.microsoft.com/office/drawing/2014/main" id="{BC3F9B0E-D99D-2BC4-B798-C19573A19FA9}"/>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461BA720-3524-F985-A69E-1A49CAFBC819}"/>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3125700-E5DD-8FB8-2F3B-754BF9E82299}"/>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4DAA422F-C618-0048-CD58-B4F67E54C445}"/>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11846A75-5470-292A-A471-0F287BC68775}"/>
                </a:ext>
              </a:extLst>
            </p:cNvPr>
            <p:cNvSpPr txBox="1"/>
            <p:nvPr/>
          </p:nvSpPr>
          <p:spPr>
            <a:xfrm>
              <a:off x="3193659" y="5287097"/>
              <a:ext cx="1852112" cy="1488916"/>
            </a:xfrm>
            <a:prstGeom prst="rect">
              <a:avLst/>
            </a:prstGeom>
            <a:noFill/>
          </p:spPr>
          <p:txBody>
            <a:bodyPr wrap="none" rtlCol="0">
              <a:spAutoFit/>
            </a:bodyPr>
            <a:lstStyle/>
            <a:p>
              <a:r>
                <a:rPr lang="en-US" sz="1050" dirty="0"/>
                <a:t>If (</a:t>
              </a:r>
              <a:r>
                <a:rPr lang="en-US" sz="1050" dirty="0" err="1"/>
                <a:t>threadid.x</a:t>
              </a:r>
              <a:r>
                <a:rPr lang="en-US" sz="1050" dirty="0"/>
                <a:t>&lt;2) {</a:t>
              </a:r>
            </a:p>
            <a:p>
              <a:r>
                <a:rPr lang="en-US" sz="1050" dirty="0"/>
                <a:t>  work B</a:t>
              </a:r>
            </a:p>
            <a:p>
              <a:r>
                <a:rPr lang="en-US" sz="1050" dirty="0"/>
                <a:t>} else { </a:t>
              </a:r>
            </a:p>
            <a:p>
              <a:r>
                <a:rPr lang="en-US" sz="1050" dirty="0"/>
                <a:t>  work C</a:t>
              </a:r>
            </a:p>
            <a:p>
              <a:r>
                <a:rPr lang="en-US" sz="1050" dirty="0"/>
                <a:t>}</a:t>
              </a:r>
              <a:endParaRPr lang="en-US" sz="1050" dirty="0">
                <a:solidFill>
                  <a:srgbClr val="FF0000"/>
                </a:solidFill>
              </a:endParaRPr>
            </a:p>
          </p:txBody>
        </p:sp>
        <p:sp>
          <p:nvSpPr>
            <p:cNvPr id="15" name="Rectangle 14">
              <a:extLst>
                <a:ext uri="{FF2B5EF4-FFF2-40B4-BE49-F238E27FC236}">
                  <a16:creationId xmlns:a16="http://schemas.microsoft.com/office/drawing/2014/main" id="{E87B1F7E-84A6-9549-233B-C0A4D0A6D9AF}"/>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6" name="Straight Arrow Connector 15">
              <a:extLst>
                <a:ext uri="{FF2B5EF4-FFF2-40B4-BE49-F238E27FC236}">
                  <a16:creationId xmlns:a16="http://schemas.microsoft.com/office/drawing/2014/main" id="{8780DD2C-ACDD-CBD4-3F77-20329EC4B0AD}"/>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ECAA215-E3E0-6FE9-D412-BB49B8E5DFC3}"/>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56D79547-3BAB-0657-3D44-5C74A321A4A3}"/>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9" name="Straight Arrow Connector 18">
              <a:extLst>
                <a:ext uri="{FF2B5EF4-FFF2-40B4-BE49-F238E27FC236}">
                  <a16:creationId xmlns:a16="http://schemas.microsoft.com/office/drawing/2014/main" id="{CA93635A-E775-C9C8-DCF1-12FA41E9B3FA}"/>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55D566C-A9F8-E2FE-B09E-6D47F0D636C3}"/>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0A305FC-E97C-6EB9-84DA-A606EA032AAE}"/>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BCB886B3-E9E3-0785-7ED7-440FF1CE3248}"/>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D486B160-FD66-6CB4-3660-36884C1E39F9}"/>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24" name="Straight Arrow Connector 23">
              <a:extLst>
                <a:ext uri="{FF2B5EF4-FFF2-40B4-BE49-F238E27FC236}">
                  <a16:creationId xmlns:a16="http://schemas.microsoft.com/office/drawing/2014/main" id="{548CC3CE-4225-D5BA-0E6A-CECBB2B5D171}"/>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7C137F2-56F6-4F8C-AFF6-410D9A21DF38}"/>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3BEA313E-C3AB-9006-975B-42FE2EFBCA3F}"/>
                </a:ext>
              </a:extLst>
            </p:cNvPr>
            <p:cNvSpPr txBox="1"/>
            <p:nvPr/>
          </p:nvSpPr>
          <p:spPr>
            <a:xfrm>
              <a:off x="3149363" y="4808340"/>
              <a:ext cx="2096712" cy="419951"/>
            </a:xfrm>
            <a:prstGeom prst="rect">
              <a:avLst/>
            </a:prstGeom>
            <a:noFill/>
          </p:spPr>
          <p:txBody>
            <a:bodyPr wrap="none" rtlCol="0">
              <a:spAutoFit/>
            </a:bodyPr>
            <a:lstStyle/>
            <a:p>
              <a:r>
                <a:rPr lang="en-US" sz="1050" b="1">
                  <a:solidFill>
                    <a:srgbClr val="FF0000"/>
                  </a:solidFill>
                </a:rPr>
                <a:t>Divergent branch! </a:t>
              </a:r>
            </a:p>
          </p:txBody>
        </p:sp>
      </p:grpSp>
    </p:spTree>
    <p:extLst>
      <p:ext uri="{BB962C8B-B14F-4D97-AF65-F5344CB8AC3E}">
        <p14:creationId xmlns:p14="http://schemas.microsoft.com/office/powerpoint/2010/main" val="128083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57890-1986-C24C-01CB-529BD838201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9D1C0C2-4F76-CABD-C1E6-0F7E78F2CE1D}"/>
              </a:ext>
            </a:extLst>
          </p:cNvPr>
          <p:cNvSpPr>
            <a:spLocks noGrp="1"/>
          </p:cNvSpPr>
          <p:nvPr>
            <p:ph type="title"/>
          </p:nvPr>
        </p:nvSpPr>
        <p:spPr>
          <a:xfrm>
            <a:off x="628650" y="273844"/>
            <a:ext cx="8249010" cy="789239"/>
          </a:xfrm>
        </p:spPr>
        <p:txBody>
          <a:bodyPr>
            <a:noAutofit/>
          </a:bodyPr>
          <a:lstStyle/>
          <a:p>
            <a:r>
              <a:rPr lang="en-US" altLang="ko-Kore-KR" sz="3200" dirty="0"/>
              <a:t>Thread Divergence in Vortex GPU</a:t>
            </a:r>
            <a:endParaRPr kumimoji="1" lang="ko-Kore-KR" altLang="en-US" sz="3200" dirty="0"/>
          </a:p>
        </p:txBody>
      </p:sp>
      <p:sp>
        <p:nvSpPr>
          <p:cNvPr id="3" name="내용 개체 틀 2">
            <a:extLst>
              <a:ext uri="{FF2B5EF4-FFF2-40B4-BE49-F238E27FC236}">
                <a16:creationId xmlns:a16="http://schemas.microsoft.com/office/drawing/2014/main" id="{166AD1C6-0C75-9CCD-826F-3E2718B1F485}"/>
              </a:ext>
            </a:extLst>
          </p:cNvPr>
          <p:cNvSpPr>
            <a:spLocks noGrp="1"/>
          </p:cNvSpPr>
          <p:nvPr>
            <p:ph idx="1"/>
          </p:nvPr>
        </p:nvSpPr>
        <p:spPr>
          <a:xfrm>
            <a:off x="628650" y="1200004"/>
            <a:ext cx="4286702" cy="3432718"/>
          </a:xfrm>
        </p:spPr>
        <p:txBody>
          <a:bodyPr>
            <a:noAutofit/>
          </a:bodyPr>
          <a:lstStyle/>
          <a:p>
            <a:r>
              <a:rPr lang="en" altLang="ko-Kore-KR" sz="1800" dirty="0"/>
              <a:t>Hardware-Level Divergence Management</a:t>
            </a:r>
          </a:p>
          <a:p>
            <a:pPr lvl="1"/>
            <a:r>
              <a:rPr lang="en" altLang="ko-Kore-KR" dirty="0"/>
              <a:t>Use </a:t>
            </a:r>
            <a:r>
              <a:rPr lang="en-US" altLang="ko-Kore-KR" dirty="0"/>
              <a:t>the </a:t>
            </a:r>
            <a:r>
              <a:rPr lang="en" altLang="ko-Kore-KR" dirty="0"/>
              <a:t>Immediate Post-Dominator (IPDOM) stack to ensure correct divergence and reconvergence after branches</a:t>
            </a:r>
          </a:p>
          <a:p>
            <a:r>
              <a:rPr lang="en" altLang="ko-Kore-KR" sz="1800" dirty="0"/>
              <a:t>Required GPU ISA Support</a:t>
            </a:r>
          </a:p>
          <a:p>
            <a:pPr lvl="1"/>
            <a:r>
              <a:rPr lang="en" altLang="ko-Kore-KR" dirty="0"/>
              <a:t>Define wavefront spawn points - launch configuration and initial PC</a:t>
            </a:r>
          </a:p>
          <a:p>
            <a:pPr lvl="1"/>
            <a:r>
              <a:rPr lang="en" altLang="ko-Kore-KR" dirty="0"/>
              <a:t>Provide thread mask operations - set/retrieve active threads</a:t>
            </a:r>
          </a:p>
          <a:p>
            <a:pPr lvl="1"/>
            <a:r>
              <a:rPr lang="en" altLang="ko-Kore-KR" dirty="0"/>
              <a:t>Include explicit branch and reconvergence instructions for hardware control</a:t>
            </a:r>
            <a:endParaRPr lang="en-KR" altLang="ko-Kore-KR" sz="1400"/>
          </a:p>
        </p:txBody>
      </p:sp>
      <p:sp>
        <p:nvSpPr>
          <p:cNvPr id="4" name="슬라이드 번호 개체 틀 3">
            <a:extLst>
              <a:ext uri="{FF2B5EF4-FFF2-40B4-BE49-F238E27FC236}">
                <a16:creationId xmlns:a16="http://schemas.microsoft.com/office/drawing/2014/main" id="{477430EE-4D8E-DD1B-70C7-88BB42A5FB4E}"/>
              </a:ext>
            </a:extLst>
          </p:cNvPr>
          <p:cNvSpPr>
            <a:spLocks noGrp="1"/>
          </p:cNvSpPr>
          <p:nvPr>
            <p:ph type="sldNum" sz="quarter" idx="4"/>
          </p:nvPr>
        </p:nvSpPr>
        <p:spPr/>
        <p:txBody>
          <a:bodyPr/>
          <a:lstStyle/>
          <a:p>
            <a:fld id="{C5E74F64-7780-9C4F-983D-3F814FF801CD}" type="slidenum">
              <a:rPr lang="en-US" smtClean="0"/>
              <a:t>13</a:t>
            </a:fld>
            <a:endParaRPr lang="en-US" dirty="0"/>
          </a:p>
        </p:txBody>
      </p:sp>
      <p:grpSp>
        <p:nvGrpSpPr>
          <p:cNvPr id="5" name="Group 33">
            <a:extLst>
              <a:ext uri="{FF2B5EF4-FFF2-40B4-BE49-F238E27FC236}">
                <a16:creationId xmlns:a16="http://schemas.microsoft.com/office/drawing/2014/main" id="{A39F3DFB-6FDF-AF61-B141-3094D9E9B90A}"/>
              </a:ext>
            </a:extLst>
          </p:cNvPr>
          <p:cNvGrpSpPr/>
          <p:nvPr/>
        </p:nvGrpSpPr>
        <p:grpSpPr>
          <a:xfrm>
            <a:off x="5321149" y="1063083"/>
            <a:ext cx="3156814" cy="1296094"/>
            <a:chOff x="1279059" y="4808340"/>
            <a:chExt cx="4816941" cy="2143608"/>
          </a:xfrm>
        </p:grpSpPr>
        <p:sp>
          <p:nvSpPr>
            <p:cNvPr id="6" name="Rectangle 5">
              <a:extLst>
                <a:ext uri="{FF2B5EF4-FFF2-40B4-BE49-F238E27FC236}">
                  <a16:creationId xmlns:a16="http://schemas.microsoft.com/office/drawing/2014/main" id="{DD7C7182-D9CA-62AF-21AB-394BFB2C4869}"/>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A</a:t>
              </a:r>
            </a:p>
          </p:txBody>
        </p:sp>
        <p:sp>
          <p:nvSpPr>
            <p:cNvPr id="7" name="Rectangle 6">
              <a:extLst>
                <a:ext uri="{FF2B5EF4-FFF2-40B4-BE49-F238E27FC236}">
                  <a16:creationId xmlns:a16="http://schemas.microsoft.com/office/drawing/2014/main" id="{7BB1D4DD-0478-6310-3913-A4E8A42CEC8C}"/>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B</a:t>
              </a:r>
            </a:p>
          </p:txBody>
        </p:sp>
        <p:sp>
          <p:nvSpPr>
            <p:cNvPr id="8" name="Rectangle 7">
              <a:extLst>
                <a:ext uri="{FF2B5EF4-FFF2-40B4-BE49-F238E27FC236}">
                  <a16:creationId xmlns:a16="http://schemas.microsoft.com/office/drawing/2014/main" id="{A82F2E3C-11C4-0DF2-2CCD-31F3AC74D543}"/>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C</a:t>
              </a:r>
            </a:p>
          </p:txBody>
        </p:sp>
        <p:sp>
          <p:nvSpPr>
            <p:cNvPr id="9" name="Rectangle 8">
              <a:extLst>
                <a:ext uri="{FF2B5EF4-FFF2-40B4-BE49-F238E27FC236}">
                  <a16:creationId xmlns:a16="http://schemas.microsoft.com/office/drawing/2014/main" id="{C62A4E7F-F7B7-7D7F-7D0A-A19C9F95E063}"/>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D</a:t>
              </a:r>
            </a:p>
          </p:txBody>
        </p:sp>
        <p:cxnSp>
          <p:nvCxnSpPr>
            <p:cNvPr id="10" name="Straight Arrow Connector 9">
              <a:extLst>
                <a:ext uri="{FF2B5EF4-FFF2-40B4-BE49-F238E27FC236}">
                  <a16:creationId xmlns:a16="http://schemas.microsoft.com/office/drawing/2014/main" id="{9411C93E-7679-4B16-8A71-9B304E280475}"/>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2FEAA213-5EDE-46D7-775F-24A421A450EE}"/>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C490091A-2596-977C-E14C-6D1C537EEF2B}"/>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9DB586-810B-500A-7F31-FD36236BCDB8}"/>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F6B08C9A-93BD-814C-CE00-6DC590199AB9}"/>
                </a:ext>
              </a:extLst>
            </p:cNvPr>
            <p:cNvSpPr txBox="1"/>
            <p:nvPr/>
          </p:nvSpPr>
          <p:spPr>
            <a:xfrm>
              <a:off x="3193659" y="5287097"/>
              <a:ext cx="1852112" cy="1488916"/>
            </a:xfrm>
            <a:prstGeom prst="rect">
              <a:avLst/>
            </a:prstGeom>
            <a:noFill/>
          </p:spPr>
          <p:txBody>
            <a:bodyPr wrap="none" rtlCol="0">
              <a:spAutoFit/>
            </a:bodyPr>
            <a:lstStyle/>
            <a:p>
              <a:r>
                <a:rPr lang="en-US" sz="1050" dirty="0"/>
                <a:t>If (</a:t>
              </a:r>
              <a:r>
                <a:rPr lang="en-US" sz="1050" dirty="0" err="1"/>
                <a:t>threadid.x</a:t>
              </a:r>
              <a:r>
                <a:rPr lang="en-US" sz="1050" dirty="0"/>
                <a:t>&lt;2) {</a:t>
              </a:r>
            </a:p>
            <a:p>
              <a:r>
                <a:rPr lang="en-US" sz="1050" dirty="0"/>
                <a:t>  work B</a:t>
              </a:r>
            </a:p>
            <a:p>
              <a:r>
                <a:rPr lang="en-US" sz="1050" dirty="0"/>
                <a:t>} else { </a:t>
              </a:r>
            </a:p>
            <a:p>
              <a:r>
                <a:rPr lang="en-US" sz="1050" dirty="0"/>
                <a:t>  work C</a:t>
              </a:r>
            </a:p>
            <a:p>
              <a:r>
                <a:rPr lang="en-US" sz="1050" dirty="0"/>
                <a:t>}</a:t>
              </a:r>
              <a:endParaRPr lang="en-US" sz="1050" dirty="0">
                <a:solidFill>
                  <a:srgbClr val="FF0000"/>
                </a:solidFill>
              </a:endParaRPr>
            </a:p>
          </p:txBody>
        </p:sp>
        <p:sp>
          <p:nvSpPr>
            <p:cNvPr id="15" name="Rectangle 14">
              <a:extLst>
                <a:ext uri="{FF2B5EF4-FFF2-40B4-BE49-F238E27FC236}">
                  <a16:creationId xmlns:a16="http://schemas.microsoft.com/office/drawing/2014/main" id="{394A6149-5D69-0E0D-3DD9-AD42A146C072}"/>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6" name="Straight Arrow Connector 15">
              <a:extLst>
                <a:ext uri="{FF2B5EF4-FFF2-40B4-BE49-F238E27FC236}">
                  <a16:creationId xmlns:a16="http://schemas.microsoft.com/office/drawing/2014/main" id="{EEF1FF56-E40F-094D-B43E-9FB20E5F684E}"/>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FEA35BA-FD2F-B471-9624-F9A78F49F3D9}"/>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94EB54AE-F9BC-7E34-6BD2-C61989B5D16D}"/>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9" name="Straight Arrow Connector 18">
              <a:extLst>
                <a:ext uri="{FF2B5EF4-FFF2-40B4-BE49-F238E27FC236}">
                  <a16:creationId xmlns:a16="http://schemas.microsoft.com/office/drawing/2014/main" id="{8E90724B-DFD7-1F52-4A25-E91FCC6FE81E}"/>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A7E170-0FC2-679B-1C24-C7FE4E7100A1}"/>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A493FED-9336-D375-74AF-819400E020F2}"/>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69647E0-F8C9-E7ED-A963-BA7F5AE92A68}"/>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21F4C790-0AE6-A073-7E8C-1B45114D21FE}"/>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24" name="Straight Arrow Connector 23">
              <a:extLst>
                <a:ext uri="{FF2B5EF4-FFF2-40B4-BE49-F238E27FC236}">
                  <a16:creationId xmlns:a16="http://schemas.microsoft.com/office/drawing/2014/main" id="{BA0283F4-6272-62D4-DD02-8A47A0DEE4B3}"/>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AAEBE92-D67D-7E91-8012-188618DFA416}"/>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E9308C78-1B2D-D230-2644-0724C316D1AD}"/>
                </a:ext>
              </a:extLst>
            </p:cNvPr>
            <p:cNvSpPr txBox="1"/>
            <p:nvPr/>
          </p:nvSpPr>
          <p:spPr>
            <a:xfrm>
              <a:off x="3149363" y="4808340"/>
              <a:ext cx="2096712" cy="419951"/>
            </a:xfrm>
            <a:prstGeom prst="rect">
              <a:avLst/>
            </a:prstGeom>
            <a:noFill/>
          </p:spPr>
          <p:txBody>
            <a:bodyPr wrap="none" rtlCol="0">
              <a:spAutoFit/>
            </a:bodyPr>
            <a:lstStyle/>
            <a:p>
              <a:r>
                <a:rPr lang="en-US" sz="1050" b="1">
                  <a:solidFill>
                    <a:srgbClr val="FF0000"/>
                  </a:solidFill>
                </a:rPr>
                <a:t>Divergent branch! </a:t>
              </a:r>
            </a:p>
          </p:txBody>
        </p:sp>
      </p:grpSp>
      <p:sp>
        <p:nvSpPr>
          <p:cNvPr id="28" name="Google Shape;241;p8">
            <a:extLst>
              <a:ext uri="{FF2B5EF4-FFF2-40B4-BE49-F238E27FC236}">
                <a16:creationId xmlns:a16="http://schemas.microsoft.com/office/drawing/2014/main" id="{AF1A5283-21BC-D6D5-E19B-F2B532DDA76C}"/>
              </a:ext>
            </a:extLst>
          </p:cNvPr>
          <p:cNvSpPr/>
          <p:nvPr/>
        </p:nvSpPr>
        <p:spPr>
          <a:xfrm>
            <a:off x="5493030" y="3597246"/>
            <a:ext cx="1125804" cy="895346"/>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while(r1 != 0){</a:t>
            </a:r>
          </a:p>
          <a:p>
            <a:r>
              <a:rPr lang="en-US" sz="800" dirty="0">
                <a:solidFill>
                  <a:schemeClr val="dk1"/>
                </a:solidFill>
                <a:latin typeface="Consolas" panose="020B0609020204030204" pitchFamily="49" charset="0"/>
                <a:ea typeface="Tahoma"/>
                <a:cs typeface="Consolas" panose="020B0609020204030204" pitchFamily="49" charset="0"/>
                <a:sym typeface="Tahoma"/>
              </a:rPr>
              <a:t>  ++r2;</a:t>
            </a:r>
          </a:p>
          <a:p>
            <a:r>
              <a:rPr lang="en-US" sz="800" dirty="0">
                <a:solidFill>
                  <a:schemeClr val="dk1"/>
                </a:solidFill>
                <a:latin typeface="Consolas" panose="020B0609020204030204" pitchFamily="49" charset="0"/>
                <a:ea typeface="Tahoma"/>
                <a:cs typeface="Consolas" panose="020B0609020204030204" pitchFamily="49" charset="0"/>
                <a:sym typeface="Tahoma"/>
              </a:rPr>
              <a:t>  --r1;</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p>
        </p:txBody>
      </p:sp>
      <p:sp>
        <p:nvSpPr>
          <p:cNvPr id="29" name="오른쪽 화살표[R] 28">
            <a:extLst>
              <a:ext uri="{FF2B5EF4-FFF2-40B4-BE49-F238E27FC236}">
                <a16:creationId xmlns:a16="http://schemas.microsoft.com/office/drawing/2014/main" id="{D8A463FC-8CAC-45CE-60D8-FC43F0D1040E}"/>
              </a:ext>
            </a:extLst>
          </p:cNvPr>
          <p:cNvSpPr/>
          <p:nvPr/>
        </p:nvSpPr>
        <p:spPr>
          <a:xfrm>
            <a:off x="6680632" y="3925664"/>
            <a:ext cx="149648" cy="2724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sz="1100"/>
          </a:p>
        </p:txBody>
      </p:sp>
      <p:sp>
        <p:nvSpPr>
          <p:cNvPr id="30" name="Google Shape;241;p8">
            <a:extLst>
              <a:ext uri="{FF2B5EF4-FFF2-40B4-BE49-F238E27FC236}">
                <a16:creationId xmlns:a16="http://schemas.microsoft.com/office/drawing/2014/main" id="{105A8CD5-F879-84E0-5F8F-29D25BD20910}"/>
              </a:ext>
            </a:extLst>
          </p:cNvPr>
          <p:cNvSpPr/>
          <p:nvPr/>
        </p:nvSpPr>
        <p:spPr>
          <a:xfrm>
            <a:off x="6894503" y="3597245"/>
            <a:ext cx="1567221" cy="1366477"/>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seqz</a:t>
            </a:r>
            <a:r>
              <a:rPr lang="en-US" sz="800" dirty="0">
                <a:solidFill>
                  <a:schemeClr val="dk1"/>
                </a:solidFill>
                <a:latin typeface="Consolas" panose="020B0609020204030204" pitchFamily="49" charset="0"/>
                <a:ea typeface="Tahoma"/>
                <a:cs typeface="Consolas" panose="020B0609020204030204" pitchFamily="49" charset="0"/>
                <a:sym typeface="Tahoma"/>
              </a:rPr>
              <a:t> r3, r1, #0</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vx_split</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 r3</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r3, #0, @join</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r>
              <a:rPr lang="en-US" sz="800" dirty="0" err="1">
                <a:solidFill>
                  <a:schemeClr val="dk1"/>
                </a:solidFill>
                <a:latin typeface="Consolas" panose="020B0609020204030204" pitchFamily="49" charset="0"/>
                <a:ea typeface="Tahoma"/>
                <a:cs typeface="Consolas" panose="020B0609020204030204" pitchFamily="49" charset="0"/>
                <a:sym typeface="Tahoma"/>
              </a:rPr>
              <a:t>phead</a:t>
            </a:r>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vx_tmask</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r4</a:t>
            </a:r>
            <a:endParaRPr lang="en-US" sz="800" b="1" dirty="0">
              <a:solidFill>
                <a:srgbClr val="FF0000"/>
              </a:solidFill>
              <a:latin typeface="Consolas" panose="020B0609020204030204" pitchFamily="49" charset="0"/>
              <a:ea typeface="Tahoma"/>
              <a:cs typeface="Consolas" panose="020B0609020204030204" pitchFamily="49" charset="0"/>
              <a:sym typeface="Tahoma"/>
            </a:endParaRPr>
          </a:p>
          <a:p>
            <a:r>
              <a:rPr lang="en-US" sz="800" dirty="0">
                <a:solidFill>
                  <a:schemeClr val="dk1"/>
                </a:solidFill>
                <a:latin typeface="Consolas" panose="020B0609020204030204" pitchFamily="49" charset="0"/>
                <a:ea typeface="Tahoma"/>
                <a:cs typeface="Consolas" panose="020B0609020204030204" pitchFamily="49" charset="0"/>
                <a:sym typeface="Tahoma"/>
              </a:rPr>
              <a:t>@body:  add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subi</a:t>
            </a:r>
            <a:r>
              <a:rPr lang="en-US" sz="800" dirty="0">
                <a:solidFill>
                  <a:schemeClr val="dk1"/>
                </a:solidFill>
                <a:latin typeface="Consolas" panose="020B0609020204030204" pitchFamily="49" charset="0"/>
                <a:ea typeface="Tahoma"/>
                <a:cs typeface="Consolas" panose="020B0609020204030204" pitchFamily="49" charset="0"/>
                <a:sym typeface="Tahoma"/>
              </a:rPr>
              <a:t> r1, r1, #1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cmp</a:t>
            </a:r>
            <a:r>
              <a:rPr lang="en-US" sz="800" dirty="0">
                <a:solidFill>
                  <a:schemeClr val="dk1"/>
                </a:solidFill>
                <a:latin typeface="Consolas" panose="020B0609020204030204" pitchFamily="49" charset="0"/>
                <a:ea typeface="Tahoma"/>
                <a:cs typeface="Consolas" panose="020B0609020204030204" pitchFamily="49" charset="0"/>
                <a:sym typeface="Tahoma"/>
              </a:rPr>
              <a:t> r3,r1, #0</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vx_pred</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r3, r4</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r3, @body</a:t>
            </a:r>
          </a:p>
          <a:p>
            <a:r>
              <a:rPr lang="en-US" sz="800" dirty="0">
                <a:solidFill>
                  <a:schemeClr val="dk1"/>
                </a:solidFill>
                <a:latin typeface="Consolas" panose="020B0609020204030204" pitchFamily="49" charset="0"/>
                <a:ea typeface="Tahoma"/>
                <a:cs typeface="Consolas" panose="020B0609020204030204" pitchFamily="49" charset="0"/>
                <a:sym typeface="Tahoma"/>
              </a:rPr>
              <a:t>@join: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vx_join</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a:t>
            </a:r>
          </a:p>
        </p:txBody>
      </p:sp>
      <p:sp>
        <p:nvSpPr>
          <p:cNvPr id="31" name="Google Shape;241;p8">
            <a:extLst>
              <a:ext uri="{FF2B5EF4-FFF2-40B4-BE49-F238E27FC236}">
                <a16:creationId xmlns:a16="http://schemas.microsoft.com/office/drawing/2014/main" id="{35BA9029-832F-966E-9D5C-0C212A7E6A53}"/>
              </a:ext>
            </a:extLst>
          </p:cNvPr>
          <p:cNvSpPr/>
          <p:nvPr/>
        </p:nvSpPr>
        <p:spPr>
          <a:xfrm>
            <a:off x="5476557" y="2586615"/>
            <a:ext cx="1122505" cy="895345"/>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if(r1){</a:t>
            </a:r>
          </a:p>
          <a:p>
            <a:r>
              <a:rPr lang="en-US" sz="800" dirty="0">
                <a:solidFill>
                  <a:schemeClr val="dk1"/>
                </a:solidFill>
                <a:latin typeface="Consolas" panose="020B0609020204030204" pitchFamily="49" charset="0"/>
                <a:ea typeface="Tahoma"/>
                <a:cs typeface="Consolas" panose="020B0609020204030204" pitchFamily="49" charset="0"/>
                <a:sym typeface="Tahoma"/>
              </a:rPr>
              <a:t>  ++r2; </a:t>
            </a:r>
          </a:p>
          <a:p>
            <a:r>
              <a:rPr lang="en-US" sz="800" dirty="0">
                <a:solidFill>
                  <a:schemeClr val="dk1"/>
                </a:solidFill>
                <a:latin typeface="Consolas" panose="020B0609020204030204" pitchFamily="49" charset="0"/>
                <a:ea typeface="Tahoma"/>
                <a:cs typeface="Consolas" panose="020B0609020204030204" pitchFamily="49" charset="0"/>
                <a:sym typeface="Tahoma"/>
              </a:rPr>
              <a:t>}else{</a:t>
            </a:r>
          </a:p>
          <a:p>
            <a:r>
              <a:rPr lang="en-US" sz="800" dirty="0">
                <a:solidFill>
                  <a:schemeClr val="dk1"/>
                </a:solidFill>
                <a:latin typeface="Consolas" panose="020B0609020204030204" pitchFamily="49" charset="0"/>
                <a:ea typeface="Tahoma"/>
                <a:cs typeface="Consolas" panose="020B0609020204030204" pitchFamily="49" charset="0"/>
                <a:sym typeface="Tahoma"/>
              </a:rPr>
              <a:t>  --r1;</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p>
        </p:txBody>
      </p:sp>
      <p:sp>
        <p:nvSpPr>
          <p:cNvPr id="32" name="오른쪽 화살표[R] 31">
            <a:extLst>
              <a:ext uri="{FF2B5EF4-FFF2-40B4-BE49-F238E27FC236}">
                <a16:creationId xmlns:a16="http://schemas.microsoft.com/office/drawing/2014/main" id="{E1896240-E062-890D-CD1B-AE74946F9229}"/>
              </a:ext>
            </a:extLst>
          </p:cNvPr>
          <p:cNvSpPr/>
          <p:nvPr/>
        </p:nvSpPr>
        <p:spPr>
          <a:xfrm>
            <a:off x="6680632" y="2898087"/>
            <a:ext cx="149648" cy="2724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sz="1100"/>
          </a:p>
        </p:txBody>
      </p:sp>
      <p:sp>
        <p:nvSpPr>
          <p:cNvPr id="33" name="Google Shape;241;p8">
            <a:extLst>
              <a:ext uri="{FF2B5EF4-FFF2-40B4-BE49-F238E27FC236}">
                <a16:creationId xmlns:a16="http://schemas.microsoft.com/office/drawing/2014/main" id="{51462C67-9E6A-D4F0-C093-1DACF10B5983}"/>
              </a:ext>
            </a:extLst>
          </p:cNvPr>
          <p:cNvSpPr/>
          <p:nvPr/>
        </p:nvSpPr>
        <p:spPr>
          <a:xfrm>
            <a:off x="6894503" y="2586616"/>
            <a:ext cx="1556739" cy="895345"/>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vx_split</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 r1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r1, #0, @then</a:t>
            </a:r>
          </a:p>
          <a:p>
            <a:r>
              <a:rPr lang="en-US" sz="800" dirty="0">
                <a:solidFill>
                  <a:schemeClr val="dk1"/>
                </a:solidFill>
                <a:latin typeface="Consolas" panose="020B0609020204030204" pitchFamily="49" charset="0"/>
                <a:ea typeface="Tahoma"/>
                <a:cs typeface="Consolas" panose="020B0609020204030204" pitchFamily="49" charset="0"/>
                <a:sym typeface="Tahoma"/>
              </a:rPr>
              <a:t>@else: </a:t>
            </a:r>
            <a:r>
              <a:rPr lang="en-US" sz="800" dirty="0" err="1">
                <a:solidFill>
                  <a:schemeClr val="dk1"/>
                </a:solidFill>
                <a:latin typeface="Consolas" panose="020B0609020204030204" pitchFamily="49" charset="0"/>
                <a:ea typeface="Tahoma"/>
                <a:cs typeface="Consolas" panose="020B0609020204030204" pitchFamily="49" charset="0"/>
                <a:sym typeface="Tahoma"/>
              </a:rPr>
              <a:t>subi</a:t>
            </a:r>
            <a:r>
              <a:rPr lang="en-US" sz="800" dirty="0">
                <a:solidFill>
                  <a:schemeClr val="dk1"/>
                </a:solidFill>
                <a:latin typeface="Consolas" panose="020B0609020204030204" pitchFamily="49" charset="0"/>
                <a:ea typeface="Tahoma"/>
                <a:cs typeface="Consolas" panose="020B0609020204030204" pitchFamily="49" charset="0"/>
                <a:sym typeface="Tahoma"/>
              </a:rPr>
              <a:t>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       j @join</a:t>
            </a:r>
          </a:p>
          <a:p>
            <a:r>
              <a:rPr lang="en-US" sz="800" dirty="0">
                <a:solidFill>
                  <a:schemeClr val="dk1"/>
                </a:solidFill>
                <a:latin typeface="Consolas" panose="020B0609020204030204" pitchFamily="49" charset="0"/>
                <a:ea typeface="Tahoma"/>
                <a:cs typeface="Consolas" panose="020B0609020204030204" pitchFamily="49" charset="0"/>
                <a:sym typeface="Tahoma"/>
              </a:rPr>
              <a:t>@then: </a:t>
            </a:r>
            <a:r>
              <a:rPr lang="en-US" sz="800" dirty="0" err="1">
                <a:solidFill>
                  <a:schemeClr val="dk1"/>
                </a:solidFill>
                <a:latin typeface="Consolas" panose="020B0609020204030204" pitchFamily="49" charset="0"/>
                <a:ea typeface="Tahoma"/>
                <a:cs typeface="Consolas" panose="020B0609020204030204" pitchFamily="49" charset="0"/>
                <a:sym typeface="Tahoma"/>
              </a:rPr>
              <a:t>addi</a:t>
            </a:r>
            <a:r>
              <a:rPr lang="en-US" sz="800" dirty="0">
                <a:solidFill>
                  <a:schemeClr val="dk1"/>
                </a:solidFill>
                <a:latin typeface="Consolas" panose="020B0609020204030204" pitchFamily="49" charset="0"/>
                <a:ea typeface="Tahoma"/>
                <a:cs typeface="Consolas" panose="020B0609020204030204" pitchFamily="49" charset="0"/>
                <a:sym typeface="Tahoma"/>
              </a:rPr>
              <a:t>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@join: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vx_join</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a:t>
            </a:r>
          </a:p>
        </p:txBody>
      </p:sp>
    </p:spTree>
    <p:extLst>
      <p:ext uri="{BB962C8B-B14F-4D97-AF65-F5344CB8AC3E}">
        <p14:creationId xmlns:p14="http://schemas.microsoft.com/office/powerpoint/2010/main" val="428614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7E40E7-6318-52EF-92FB-7E05BC40922B}"/>
              </a:ext>
            </a:extLst>
          </p:cNvPr>
          <p:cNvSpPr>
            <a:spLocks noGrp="1"/>
          </p:cNvSpPr>
          <p:nvPr>
            <p:ph type="title"/>
          </p:nvPr>
        </p:nvSpPr>
        <p:spPr>
          <a:xfrm>
            <a:off x="628650" y="273844"/>
            <a:ext cx="8249010" cy="789239"/>
          </a:xfrm>
        </p:spPr>
        <p:txBody>
          <a:bodyPr>
            <a:normAutofit/>
          </a:bodyPr>
          <a:lstStyle/>
          <a:p>
            <a:r>
              <a:rPr kumimoji="1" lang="en-US" altLang="ko-Kore-KR" sz="3200" dirty="0"/>
              <a:t>LLVM: Vortex Divergence Management</a:t>
            </a:r>
            <a:endParaRPr kumimoji="1" lang="ko-Kore-KR" altLang="en-US" sz="3200" dirty="0"/>
          </a:p>
        </p:txBody>
      </p:sp>
      <p:sp>
        <p:nvSpPr>
          <p:cNvPr id="6" name="내용 개체 틀 5">
            <a:extLst>
              <a:ext uri="{FF2B5EF4-FFF2-40B4-BE49-F238E27FC236}">
                <a16:creationId xmlns:a16="http://schemas.microsoft.com/office/drawing/2014/main" id="{894348C5-6353-1AD3-3C51-BB6FCE38C9B0}"/>
              </a:ext>
            </a:extLst>
          </p:cNvPr>
          <p:cNvSpPr>
            <a:spLocks noGrp="1"/>
          </p:cNvSpPr>
          <p:nvPr>
            <p:ph idx="1"/>
          </p:nvPr>
        </p:nvSpPr>
        <p:spPr>
          <a:xfrm>
            <a:off x="628649" y="1200004"/>
            <a:ext cx="5336721" cy="3499988"/>
          </a:xfrm>
        </p:spPr>
        <p:txBody>
          <a:bodyPr>
            <a:normAutofit/>
          </a:bodyPr>
          <a:lstStyle/>
          <a:p>
            <a:r>
              <a:rPr lang="en-US" altLang="ko-Kore-KR" sz="1800" dirty="0"/>
              <a:t>Uniformity Analysis</a:t>
            </a:r>
          </a:p>
          <a:p>
            <a:pPr lvl="1"/>
            <a:r>
              <a:rPr lang="en-US" altLang="ko-Kore-KR" dirty="0">
                <a:solidFill>
                  <a:schemeClr val="tx1"/>
                </a:solidFill>
              </a:rPr>
              <a:t>Mark divergent instructions and always uniform instructions </a:t>
            </a:r>
          </a:p>
          <a:p>
            <a:pPr lvl="1"/>
            <a:r>
              <a:rPr lang="en-US" altLang="ko-Kore-KR" dirty="0"/>
              <a:t>Based on the LLVM Uniformity analysis structure </a:t>
            </a:r>
          </a:p>
          <a:p>
            <a:pPr lvl="1"/>
            <a:r>
              <a:rPr lang="en-US" altLang="ko-Kore-KR" dirty="0"/>
              <a:t>Divergence Tracker </a:t>
            </a:r>
          </a:p>
          <a:p>
            <a:pPr lvl="2"/>
            <a:r>
              <a:rPr lang="en-US" altLang="ko-Kore-KR" dirty="0"/>
              <a:t>Mark </a:t>
            </a:r>
            <a:r>
              <a:rPr lang="en-US" altLang="ko-Kore-KR" dirty="0">
                <a:solidFill>
                  <a:schemeClr val="tx1"/>
                </a:solidFill>
              </a:rPr>
              <a:t>Function </a:t>
            </a:r>
            <a:r>
              <a:rPr lang="en-US" altLang="ko-Kore-KR" dirty="0" err="1"/>
              <a:t>a</a:t>
            </a:r>
            <a:r>
              <a:rPr lang="en-US" altLang="ko-Kore-KR" dirty="0" err="1">
                <a:solidFill>
                  <a:schemeClr val="tx1"/>
                </a:solidFill>
              </a:rPr>
              <a:t>rg</a:t>
            </a:r>
            <a:r>
              <a:rPr lang="en-US" altLang="ko-Kore-KR" dirty="0">
                <a:solidFill>
                  <a:schemeClr val="tx1"/>
                </a:solidFill>
              </a:rPr>
              <a:t>, returns, Atomic as Divergent </a:t>
            </a:r>
          </a:p>
          <a:p>
            <a:pPr lvl="2"/>
            <a:r>
              <a:rPr lang="en-US" altLang="ko-Kore-KR" dirty="0">
                <a:solidFill>
                  <a:schemeClr val="tx1"/>
                </a:solidFill>
              </a:rPr>
              <a:t>Mark Control and Status Reg</a:t>
            </a:r>
            <a:r>
              <a:rPr lang="en-US" altLang="ko-Kore-KR" dirty="0"/>
              <a:t>ister info as Uniform </a:t>
            </a:r>
          </a:p>
          <a:p>
            <a:pPr lvl="1"/>
            <a:r>
              <a:rPr lang="en-US" altLang="ko-Kore-KR" dirty="0">
                <a:solidFill>
                  <a:schemeClr val="tx1"/>
                </a:solidFill>
              </a:rPr>
              <a:t>Annotation analysis </a:t>
            </a:r>
          </a:p>
          <a:p>
            <a:pPr lvl="1"/>
            <a:r>
              <a:rPr lang="en-US" altLang="ko-Kore-KR" dirty="0"/>
              <a:t>Function argument analysis </a:t>
            </a:r>
            <a:endParaRPr lang="en-US" altLang="ko-Kore-KR" dirty="0">
              <a:solidFill>
                <a:schemeClr val="tx1"/>
              </a:solidFill>
            </a:endParaRPr>
          </a:p>
        </p:txBody>
      </p:sp>
      <p:sp>
        <p:nvSpPr>
          <p:cNvPr id="5" name="슬라이드 번호 개체 틀 4">
            <a:extLst>
              <a:ext uri="{FF2B5EF4-FFF2-40B4-BE49-F238E27FC236}">
                <a16:creationId xmlns:a16="http://schemas.microsoft.com/office/drawing/2014/main" id="{4BA9D2DC-5E55-5328-4ECC-CB39265458E2}"/>
              </a:ext>
            </a:extLst>
          </p:cNvPr>
          <p:cNvSpPr>
            <a:spLocks noGrp="1"/>
          </p:cNvSpPr>
          <p:nvPr>
            <p:ph type="sldNum" sz="quarter" idx="4"/>
          </p:nvPr>
        </p:nvSpPr>
        <p:spPr/>
        <p:txBody>
          <a:bodyPr/>
          <a:lstStyle/>
          <a:p>
            <a:fld id="{C5E74F64-7780-9C4F-983D-3F814FF801CD}" type="slidenum">
              <a:rPr lang="en-US" smtClean="0"/>
              <a:t>14</a:t>
            </a:fld>
            <a:endParaRPr lang="en-US" dirty="0"/>
          </a:p>
        </p:txBody>
      </p:sp>
      <p:sp>
        <p:nvSpPr>
          <p:cNvPr id="11" name="Rectangle 16">
            <a:extLst>
              <a:ext uri="{FF2B5EF4-FFF2-40B4-BE49-F238E27FC236}">
                <a16:creationId xmlns:a16="http://schemas.microsoft.com/office/drawing/2014/main" id="{9DE1AE39-AA1B-107E-BA05-70E09FF9518B}"/>
              </a:ext>
            </a:extLst>
          </p:cNvPr>
          <p:cNvSpPr/>
          <p:nvPr/>
        </p:nvSpPr>
        <p:spPr>
          <a:xfrm>
            <a:off x="6123961" y="219784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Optimization &amp; Transformation</a:t>
            </a:r>
          </a:p>
        </p:txBody>
      </p:sp>
      <p:sp>
        <p:nvSpPr>
          <p:cNvPr id="12" name="Rectangle 19">
            <a:extLst>
              <a:ext uri="{FF2B5EF4-FFF2-40B4-BE49-F238E27FC236}">
                <a16:creationId xmlns:a16="http://schemas.microsoft.com/office/drawing/2014/main" id="{1730ACD7-85D6-48EE-2DF1-A38C69D9D8C3}"/>
              </a:ext>
            </a:extLst>
          </p:cNvPr>
          <p:cNvSpPr/>
          <p:nvPr/>
        </p:nvSpPr>
        <p:spPr>
          <a:xfrm>
            <a:off x="6123961" y="2827406"/>
            <a:ext cx="2107091" cy="911596"/>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ore-KR" sz="1500" dirty="0"/>
              <a:t>Divergence Management Function Insertion</a:t>
            </a:r>
          </a:p>
        </p:txBody>
      </p:sp>
      <p:sp>
        <p:nvSpPr>
          <p:cNvPr id="13" name="Rectangle 34">
            <a:extLst>
              <a:ext uri="{FF2B5EF4-FFF2-40B4-BE49-F238E27FC236}">
                <a16:creationId xmlns:a16="http://schemas.microsoft.com/office/drawing/2014/main" id="{6BBF2D86-5927-4470-FB78-6C7C56486D4B}"/>
              </a:ext>
            </a:extLst>
          </p:cNvPr>
          <p:cNvSpPr/>
          <p:nvPr/>
        </p:nvSpPr>
        <p:spPr>
          <a:xfrm>
            <a:off x="6123961" y="1568275"/>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Uniformity Analysis</a:t>
            </a:r>
          </a:p>
        </p:txBody>
      </p:sp>
    </p:spTree>
    <p:extLst>
      <p:ext uri="{BB962C8B-B14F-4D97-AF65-F5344CB8AC3E}">
        <p14:creationId xmlns:p14="http://schemas.microsoft.com/office/powerpoint/2010/main" val="19950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06BDE-3263-F794-6C1B-52813E3105D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359B729-1A91-4AF1-6676-80087730B604}"/>
              </a:ext>
            </a:extLst>
          </p:cNvPr>
          <p:cNvSpPr>
            <a:spLocks noGrp="1"/>
          </p:cNvSpPr>
          <p:nvPr>
            <p:ph type="title"/>
          </p:nvPr>
        </p:nvSpPr>
        <p:spPr>
          <a:xfrm>
            <a:off x="628650" y="273844"/>
            <a:ext cx="8515350" cy="789239"/>
          </a:xfrm>
        </p:spPr>
        <p:txBody>
          <a:bodyPr>
            <a:normAutofit fontScale="90000"/>
          </a:bodyPr>
          <a:lstStyle/>
          <a:p>
            <a:r>
              <a:rPr kumimoji="1" lang="en-US" altLang="ko-Kore-KR" sz="3600" dirty="0"/>
              <a:t>LLVM: Vortex Divergence Management</a:t>
            </a:r>
            <a:endParaRPr kumimoji="1" lang="ko-Kore-KR" altLang="en-US" dirty="0"/>
          </a:p>
        </p:txBody>
      </p:sp>
      <p:sp>
        <p:nvSpPr>
          <p:cNvPr id="6" name="내용 개체 틀 5">
            <a:extLst>
              <a:ext uri="{FF2B5EF4-FFF2-40B4-BE49-F238E27FC236}">
                <a16:creationId xmlns:a16="http://schemas.microsoft.com/office/drawing/2014/main" id="{3C73DB4F-FB25-0F90-F573-B8A89FE6D9CD}"/>
              </a:ext>
            </a:extLst>
          </p:cNvPr>
          <p:cNvSpPr>
            <a:spLocks noGrp="1"/>
          </p:cNvSpPr>
          <p:nvPr>
            <p:ph idx="1"/>
          </p:nvPr>
        </p:nvSpPr>
        <p:spPr>
          <a:xfrm>
            <a:off x="628650" y="1200004"/>
            <a:ext cx="5304064" cy="3432718"/>
          </a:xfrm>
        </p:spPr>
        <p:txBody>
          <a:bodyPr/>
          <a:lstStyle/>
          <a:p>
            <a:r>
              <a:rPr lang="en-US" altLang="ko-Kore-KR" sz="1800" dirty="0"/>
              <a:t>Divergence Optimization</a:t>
            </a:r>
          </a:p>
          <a:p>
            <a:pPr lvl="1"/>
            <a:r>
              <a:rPr lang="en-US" altLang="ko-Kore-KR" dirty="0"/>
              <a:t>Code Simplification</a:t>
            </a:r>
          </a:p>
          <a:p>
            <a:pPr lvl="1"/>
            <a:r>
              <a:rPr lang="en-US" altLang="ko-Kore-KR" dirty="0"/>
              <a:t>Control-Flow Structurization</a:t>
            </a:r>
          </a:p>
          <a:p>
            <a:pPr lvl="1"/>
            <a:r>
              <a:rPr lang="en-US" altLang="ko-Kore-KR" dirty="0"/>
              <a:t>Control-Flow Graph Linearization</a:t>
            </a:r>
          </a:p>
          <a:p>
            <a:pPr lvl="1"/>
            <a:r>
              <a:rPr lang="en-US" altLang="ko-Kore-KR" dirty="0"/>
              <a:t>Control-Flow Reconstruction</a:t>
            </a:r>
          </a:p>
          <a:p>
            <a:r>
              <a:rPr lang="en-US" altLang="ko-Kore-KR" sz="1800" dirty="0"/>
              <a:t>Divergence Intrinsic Insertion</a:t>
            </a:r>
          </a:p>
          <a:p>
            <a:pPr lvl="1"/>
            <a:r>
              <a:rPr lang="en-US" altLang="ko-Kore-KR" dirty="0">
                <a:solidFill>
                  <a:schemeClr val="tx1"/>
                </a:solidFill>
              </a:rPr>
              <a:t>Insert </a:t>
            </a:r>
            <a:r>
              <a:rPr lang="en-US" altLang="ko-Kore-KR" b="1" dirty="0" err="1">
                <a:solidFill>
                  <a:schemeClr val="tx1"/>
                </a:solidFill>
              </a:rPr>
              <a:t>vx_split</a:t>
            </a:r>
            <a:r>
              <a:rPr lang="en-US" altLang="ko-Kore-KR" b="1" dirty="0">
                <a:solidFill>
                  <a:schemeClr val="tx1"/>
                </a:solidFill>
              </a:rPr>
              <a:t> </a:t>
            </a:r>
            <a:r>
              <a:rPr lang="en-US" altLang="ko-Kore-KR" dirty="0">
                <a:solidFill>
                  <a:schemeClr val="tx1"/>
                </a:solidFill>
              </a:rPr>
              <a:t>and </a:t>
            </a:r>
            <a:r>
              <a:rPr lang="en-US" altLang="ko-Kore-KR" b="1" dirty="0" err="1">
                <a:solidFill>
                  <a:schemeClr val="tx1"/>
                </a:solidFill>
              </a:rPr>
              <a:t>vx_join</a:t>
            </a:r>
            <a:r>
              <a:rPr lang="en-US" altLang="ko-Kore-KR" b="1" dirty="0">
                <a:solidFill>
                  <a:schemeClr val="tx1"/>
                </a:solidFill>
              </a:rPr>
              <a:t> </a:t>
            </a:r>
            <a:r>
              <a:rPr lang="en-US" altLang="ko-Kore-KR" dirty="0">
                <a:solidFill>
                  <a:schemeClr val="tx1"/>
                </a:solidFill>
              </a:rPr>
              <a:t>instruction</a:t>
            </a:r>
          </a:p>
          <a:p>
            <a:pPr lvl="1">
              <a:buClr>
                <a:srgbClr val="BCBCBC"/>
              </a:buClr>
            </a:pPr>
            <a:r>
              <a:rPr lang="en-US" altLang="ko-Kore-KR" dirty="0">
                <a:solidFill>
                  <a:schemeClr val="tx1"/>
                </a:solidFill>
                <a:ea typeface="Tahoma"/>
              </a:rPr>
              <a:t>Handling loops is more complex</a:t>
            </a:r>
            <a:endParaRPr lang="en-US" altLang="ko-Kore-KR" dirty="0">
              <a:solidFill>
                <a:schemeClr val="tx1"/>
              </a:solidFill>
            </a:endParaRPr>
          </a:p>
          <a:p>
            <a:pPr lvl="2"/>
            <a:r>
              <a:rPr lang="en-US" altLang="ko-Kore-KR" sz="1600" dirty="0">
                <a:solidFill>
                  <a:schemeClr val="tx1"/>
                </a:solidFill>
                <a:ea typeface="Tahoma"/>
              </a:rPr>
              <a:t>Use </a:t>
            </a:r>
            <a:r>
              <a:rPr lang="en-US" altLang="ko-Kore-KR" sz="1600" b="1" dirty="0" err="1">
                <a:solidFill>
                  <a:schemeClr val="tx1"/>
                </a:solidFill>
                <a:ea typeface="Tahoma"/>
              </a:rPr>
              <a:t>vx</a:t>
            </a:r>
            <a:r>
              <a:rPr lang="en-US" altLang="ko-Kore-KR" sz="1600" b="1" dirty="0" err="1">
                <a:ea typeface="Tahoma"/>
              </a:rPr>
              <a:t>_</a:t>
            </a:r>
            <a:r>
              <a:rPr lang="en-US" altLang="ko-Kore-KR" sz="1600" b="1" dirty="0" err="1">
                <a:solidFill>
                  <a:schemeClr val="tx1"/>
                </a:solidFill>
                <a:ea typeface="Tahoma"/>
              </a:rPr>
              <a:t>pred</a:t>
            </a:r>
            <a:r>
              <a:rPr lang="en-US" altLang="ko-Kore-KR" sz="1600" dirty="0">
                <a:solidFill>
                  <a:schemeClr val="tx1"/>
                </a:solidFill>
                <a:ea typeface="Tahoma"/>
              </a:rPr>
              <a:t> to disable threads on conditional</a:t>
            </a:r>
            <a:endParaRPr lang="en-US" altLang="ko-Kore-KR" sz="2000" dirty="0">
              <a:solidFill>
                <a:schemeClr val="tx1"/>
              </a:solidFill>
            </a:endParaRPr>
          </a:p>
          <a:p>
            <a:endParaRPr lang="ko-Kore-KR" altLang="en-US" dirty="0"/>
          </a:p>
        </p:txBody>
      </p:sp>
      <p:sp>
        <p:nvSpPr>
          <p:cNvPr id="5" name="슬라이드 번호 개체 틀 4">
            <a:extLst>
              <a:ext uri="{FF2B5EF4-FFF2-40B4-BE49-F238E27FC236}">
                <a16:creationId xmlns:a16="http://schemas.microsoft.com/office/drawing/2014/main" id="{C9E179E3-BB87-9E9B-E728-AF0A131C2653}"/>
              </a:ext>
            </a:extLst>
          </p:cNvPr>
          <p:cNvSpPr>
            <a:spLocks noGrp="1"/>
          </p:cNvSpPr>
          <p:nvPr>
            <p:ph type="sldNum" sz="quarter" idx="4"/>
          </p:nvPr>
        </p:nvSpPr>
        <p:spPr/>
        <p:txBody>
          <a:bodyPr/>
          <a:lstStyle/>
          <a:p>
            <a:fld id="{C5E74F64-7780-9C4F-983D-3F814FF801CD}" type="slidenum">
              <a:rPr lang="en-US" smtClean="0"/>
              <a:t>15</a:t>
            </a:fld>
            <a:endParaRPr lang="en-US"/>
          </a:p>
        </p:txBody>
      </p:sp>
      <p:sp>
        <p:nvSpPr>
          <p:cNvPr id="3" name="Rectangle 16">
            <a:extLst>
              <a:ext uri="{FF2B5EF4-FFF2-40B4-BE49-F238E27FC236}">
                <a16:creationId xmlns:a16="http://schemas.microsoft.com/office/drawing/2014/main" id="{781D7FEE-4AF8-45B8-1C9F-E8FAF371EE4A}"/>
              </a:ext>
            </a:extLst>
          </p:cNvPr>
          <p:cNvSpPr/>
          <p:nvPr/>
        </p:nvSpPr>
        <p:spPr>
          <a:xfrm>
            <a:off x="6123961" y="219784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Optimization &amp; Transformation</a:t>
            </a:r>
          </a:p>
        </p:txBody>
      </p:sp>
      <p:sp>
        <p:nvSpPr>
          <p:cNvPr id="4" name="Rectangle 19">
            <a:extLst>
              <a:ext uri="{FF2B5EF4-FFF2-40B4-BE49-F238E27FC236}">
                <a16:creationId xmlns:a16="http://schemas.microsoft.com/office/drawing/2014/main" id="{0E89DD06-EE34-30D9-EF21-5A30D3B6E303}"/>
              </a:ext>
            </a:extLst>
          </p:cNvPr>
          <p:cNvSpPr/>
          <p:nvPr/>
        </p:nvSpPr>
        <p:spPr>
          <a:xfrm>
            <a:off x="6123961" y="2827406"/>
            <a:ext cx="2107091" cy="911596"/>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ore-KR" sz="1500" dirty="0"/>
              <a:t>Divergence Management Function Insertion</a:t>
            </a:r>
          </a:p>
        </p:txBody>
      </p:sp>
      <p:sp>
        <p:nvSpPr>
          <p:cNvPr id="7" name="Rectangle 34">
            <a:extLst>
              <a:ext uri="{FF2B5EF4-FFF2-40B4-BE49-F238E27FC236}">
                <a16:creationId xmlns:a16="http://schemas.microsoft.com/office/drawing/2014/main" id="{2D18C18D-645B-EBFF-7035-4A0A6A38A8DF}"/>
              </a:ext>
            </a:extLst>
          </p:cNvPr>
          <p:cNvSpPr/>
          <p:nvPr/>
        </p:nvSpPr>
        <p:spPr>
          <a:xfrm>
            <a:off x="6123961" y="1568275"/>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Uniformity Analysis</a:t>
            </a:r>
          </a:p>
        </p:txBody>
      </p:sp>
    </p:spTree>
    <p:extLst>
      <p:ext uri="{BB962C8B-B14F-4D97-AF65-F5344CB8AC3E}">
        <p14:creationId xmlns:p14="http://schemas.microsoft.com/office/powerpoint/2010/main" val="7671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121791-0823-4CE1-C8AE-B32DD8C30BD0}"/>
              </a:ext>
            </a:extLst>
          </p:cNvPr>
          <p:cNvSpPr>
            <a:spLocks noGrp="1"/>
          </p:cNvSpPr>
          <p:nvPr>
            <p:ph type="title"/>
          </p:nvPr>
        </p:nvSpPr>
        <p:spPr>
          <a:xfrm>
            <a:off x="628650" y="273844"/>
            <a:ext cx="8515350" cy="789239"/>
          </a:xfrm>
        </p:spPr>
        <p:txBody>
          <a:bodyPr>
            <a:normAutofit fontScale="90000"/>
          </a:bodyPr>
          <a:lstStyle/>
          <a:p>
            <a:r>
              <a:rPr kumimoji="1" lang="en-US" altLang="ko-Kore-KR" sz="3600" dirty="0"/>
              <a:t>LLVM: Vortex Divergence Management</a:t>
            </a:r>
            <a:endParaRPr kumimoji="1" lang="ko-Kore-KR" altLang="en-US" dirty="0"/>
          </a:p>
        </p:txBody>
      </p:sp>
      <p:sp>
        <p:nvSpPr>
          <p:cNvPr id="4" name="슬라이드 번호 개체 틀 3">
            <a:extLst>
              <a:ext uri="{FF2B5EF4-FFF2-40B4-BE49-F238E27FC236}">
                <a16:creationId xmlns:a16="http://schemas.microsoft.com/office/drawing/2014/main" id="{FEE0216B-435D-5554-DEBA-796D5B3DB175}"/>
              </a:ext>
            </a:extLst>
          </p:cNvPr>
          <p:cNvSpPr>
            <a:spLocks noGrp="1"/>
          </p:cNvSpPr>
          <p:nvPr>
            <p:ph type="sldNum" sz="quarter" idx="4"/>
          </p:nvPr>
        </p:nvSpPr>
        <p:spPr/>
        <p:txBody>
          <a:bodyPr/>
          <a:lstStyle/>
          <a:p>
            <a:fld id="{C5E74F64-7780-9C4F-983D-3F814FF801CD}" type="slidenum">
              <a:rPr lang="en-US" smtClean="0"/>
              <a:t>16</a:t>
            </a:fld>
            <a:endParaRPr lang="en-US" dirty="0"/>
          </a:p>
        </p:txBody>
      </p:sp>
      <p:graphicFrame>
        <p:nvGraphicFramePr>
          <p:cNvPr id="5" name="차트 4">
            <a:extLst>
              <a:ext uri="{FF2B5EF4-FFF2-40B4-BE49-F238E27FC236}">
                <a16:creationId xmlns:a16="http://schemas.microsoft.com/office/drawing/2014/main" id="{26B15187-E25C-F1D0-4E53-3FE1124F75AB}"/>
              </a:ext>
            </a:extLst>
          </p:cNvPr>
          <p:cNvGraphicFramePr>
            <a:graphicFrameLocks/>
          </p:cNvGraphicFramePr>
          <p:nvPr>
            <p:extLst>
              <p:ext uri="{D42A27DB-BD31-4B8C-83A1-F6EECF244321}">
                <p14:modId xmlns:p14="http://schemas.microsoft.com/office/powerpoint/2010/main" val="2114675785"/>
              </p:ext>
            </p:extLst>
          </p:nvPr>
        </p:nvGraphicFramePr>
        <p:xfrm>
          <a:off x="320289" y="1041311"/>
          <a:ext cx="4320000" cy="32364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그림 5">
            <a:extLst>
              <a:ext uri="{FF2B5EF4-FFF2-40B4-BE49-F238E27FC236}">
                <a16:creationId xmlns:a16="http://schemas.microsoft.com/office/drawing/2014/main" id="{EC3DBC84-51CE-65B5-3860-43820E0CE660}"/>
              </a:ext>
            </a:extLst>
          </p:cNvPr>
          <p:cNvPicPr>
            <a:picLocks noChangeAspect="1"/>
          </p:cNvPicPr>
          <p:nvPr/>
        </p:nvPicPr>
        <p:blipFill>
          <a:blip r:embed="rId4"/>
          <a:stretch>
            <a:fillRect/>
          </a:stretch>
        </p:blipFill>
        <p:spPr>
          <a:xfrm>
            <a:off x="2301969" y="4465611"/>
            <a:ext cx="4474028" cy="476430"/>
          </a:xfrm>
          <a:prstGeom prst="rect">
            <a:avLst/>
          </a:prstGeom>
        </p:spPr>
      </p:pic>
      <p:graphicFrame>
        <p:nvGraphicFramePr>
          <p:cNvPr id="7" name="차트 6">
            <a:extLst>
              <a:ext uri="{FF2B5EF4-FFF2-40B4-BE49-F238E27FC236}">
                <a16:creationId xmlns:a16="http://schemas.microsoft.com/office/drawing/2014/main" id="{B6B712E3-06E2-EB4A-1F44-2A042568C3EC}"/>
              </a:ext>
            </a:extLst>
          </p:cNvPr>
          <p:cNvGraphicFramePr>
            <a:graphicFrameLocks/>
          </p:cNvGraphicFramePr>
          <p:nvPr>
            <p:extLst>
              <p:ext uri="{D42A27DB-BD31-4B8C-83A1-F6EECF244321}">
                <p14:modId xmlns:p14="http://schemas.microsoft.com/office/powerpoint/2010/main" val="3185608792"/>
              </p:ext>
            </p:extLst>
          </p:nvPr>
        </p:nvGraphicFramePr>
        <p:xfrm>
          <a:off x="4640289" y="1051655"/>
          <a:ext cx="4320000" cy="324008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724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6DC7CE-859C-B0B8-A14F-5BB61BBD2A1B}"/>
              </a:ext>
            </a:extLst>
          </p:cNvPr>
          <p:cNvSpPr>
            <a:spLocks noGrp="1"/>
          </p:cNvSpPr>
          <p:nvPr>
            <p:ph type="title"/>
          </p:nvPr>
        </p:nvSpPr>
        <p:spPr/>
        <p:txBody>
          <a:bodyPr/>
          <a:lstStyle/>
          <a:p>
            <a:r>
              <a:rPr lang="en-KR" altLang="ko-Kore-KR"/>
              <a:t>Support</a:t>
            </a:r>
            <a:r>
              <a:rPr lang="en-US" altLang="ko-Kore-KR" dirty="0"/>
              <a:t>ed</a:t>
            </a:r>
            <a:r>
              <a:rPr lang="en-KR" altLang="ko-Kore-KR"/>
              <a:t> OpenCL benchmarks</a:t>
            </a:r>
            <a:endParaRPr kumimoji="1" lang="ko-Kore-KR" altLang="en-US" dirty="0"/>
          </a:p>
        </p:txBody>
      </p:sp>
      <p:sp>
        <p:nvSpPr>
          <p:cNvPr id="6" name="내용 개체 틀 5">
            <a:extLst>
              <a:ext uri="{FF2B5EF4-FFF2-40B4-BE49-F238E27FC236}">
                <a16:creationId xmlns:a16="http://schemas.microsoft.com/office/drawing/2014/main" id="{D917EE50-B66B-64F0-AC5C-A0D7D410F0AC}"/>
              </a:ext>
            </a:extLst>
          </p:cNvPr>
          <p:cNvSpPr>
            <a:spLocks noGrp="1"/>
          </p:cNvSpPr>
          <p:nvPr>
            <p:ph idx="1"/>
          </p:nvPr>
        </p:nvSpPr>
        <p:spPr/>
        <p:txBody>
          <a:bodyPr>
            <a:normAutofit/>
          </a:bodyPr>
          <a:lstStyle/>
          <a:p>
            <a:r>
              <a:rPr lang="en-KR" altLang="ko-Kore-KR" sz="1800"/>
              <a:t>Upgrade PoCL version as 4.0</a:t>
            </a:r>
          </a:p>
          <a:p>
            <a:pPr lvl="1">
              <a:buFont typeface="Wingdings" panose="05000000000000000000" pitchFamily="2" charset="2"/>
              <a:buChar char="Ø"/>
            </a:pPr>
            <a:r>
              <a:rPr lang="en-US" altLang="ko-Kore-KR" dirty="0"/>
              <a:t>Support OpenCL 3.0</a:t>
            </a:r>
          </a:p>
          <a:p>
            <a:pPr lvl="1">
              <a:buFont typeface="Wingdings" panose="05000000000000000000" pitchFamily="2" charset="2"/>
              <a:buChar char="Ø"/>
            </a:pPr>
            <a:r>
              <a:rPr lang="en-US" altLang="ko-Kore-KR" dirty="0"/>
              <a:t>Using </a:t>
            </a:r>
            <a:r>
              <a:rPr lang="en-US" altLang="ko-Kore-KR" dirty="0" err="1"/>
              <a:t>llvm</a:t>
            </a:r>
            <a:r>
              <a:rPr lang="en-US" altLang="ko-Kore-KR" dirty="0"/>
              <a:t> vortex based on </a:t>
            </a:r>
            <a:r>
              <a:rPr lang="en-US" altLang="ko-Kore-KR" dirty="0" err="1"/>
              <a:t>llvm</a:t>
            </a:r>
            <a:r>
              <a:rPr lang="en-US" altLang="ko-Kore-KR" dirty="0"/>
              <a:t> v18</a:t>
            </a:r>
          </a:p>
          <a:p>
            <a:pPr lvl="1">
              <a:buFont typeface="Wingdings" panose="05000000000000000000" pitchFamily="2" charset="2"/>
              <a:buChar char="Ø"/>
            </a:pPr>
            <a:endParaRPr lang="en-US" altLang="ko-Kore-KR" sz="1400" dirty="0">
              <a:solidFill>
                <a:schemeClr val="tx1"/>
              </a:solidFill>
            </a:endParaRPr>
          </a:p>
          <a:p>
            <a:r>
              <a:rPr lang="en-KR" altLang="ko-Kore-KR" sz="1800"/>
              <a:t>1</a:t>
            </a:r>
            <a:r>
              <a:rPr lang="en-US" altLang="ko-Kore-KR" sz="1800" dirty="0"/>
              <a:t>7</a:t>
            </a:r>
            <a:r>
              <a:rPr lang="en-KR" altLang="ko-Kore-KR" sz="1800"/>
              <a:t> Benchmar</a:t>
            </a:r>
            <a:r>
              <a:rPr lang="en-US" altLang="ko-Kore-KR" sz="1800" dirty="0" err="1"/>
              <a:t>ks</a:t>
            </a:r>
            <a:r>
              <a:rPr lang="en-US" altLang="ko-Kore-KR" sz="1800" dirty="0"/>
              <a:t> available in codebase</a:t>
            </a:r>
            <a:endParaRPr lang="en-KR" altLang="ko-Kore-KR" sz="1800"/>
          </a:p>
          <a:p>
            <a:pPr lvl="1">
              <a:buFont typeface="Wingdings" panose="05000000000000000000" pitchFamily="2" charset="2"/>
              <a:buChar char="Ø"/>
            </a:pPr>
            <a:r>
              <a:rPr lang="en-US" altLang="ko-Kore-KR" dirty="0" err="1"/>
              <a:t>vecadd</a:t>
            </a:r>
            <a:r>
              <a:rPr lang="en-US" altLang="ko-Kore-KR" dirty="0"/>
              <a:t>, </a:t>
            </a:r>
            <a:r>
              <a:rPr lang="en-US" altLang="ko-Kore-KR" dirty="0" err="1"/>
              <a:t>sgemm</a:t>
            </a:r>
            <a:r>
              <a:rPr lang="en-US" altLang="ko-Kore-KR" dirty="0"/>
              <a:t>, </a:t>
            </a:r>
            <a:r>
              <a:rPr lang="en-US" altLang="ko-Kore-KR" dirty="0" err="1"/>
              <a:t>psort</a:t>
            </a:r>
            <a:r>
              <a:rPr lang="en-US" altLang="ko-Kore-KR" dirty="0"/>
              <a:t>, </a:t>
            </a:r>
            <a:r>
              <a:rPr lang="en-US" altLang="ko-Kore-KR" dirty="0" err="1"/>
              <a:t>saxpy</a:t>
            </a:r>
            <a:r>
              <a:rPr lang="en-US" altLang="ko-Kore-KR" dirty="0"/>
              <a:t>, </a:t>
            </a:r>
            <a:r>
              <a:rPr lang="en-US" altLang="ko-Kore-KR" dirty="0" err="1"/>
              <a:t>sfilter</a:t>
            </a:r>
            <a:r>
              <a:rPr lang="en-US" altLang="ko-Kore-KR" dirty="0"/>
              <a:t>, conv3, </a:t>
            </a:r>
            <a:r>
              <a:rPr lang="en-US" altLang="ko-Kore-KR" dirty="0" err="1"/>
              <a:t>oclprintf</a:t>
            </a:r>
            <a:endParaRPr lang="en-US" altLang="ko-Kore-KR" dirty="0"/>
          </a:p>
          <a:p>
            <a:pPr lvl="1">
              <a:buFont typeface="Wingdings" panose="05000000000000000000" pitchFamily="2" charset="2"/>
              <a:buChar char="Ø"/>
            </a:pPr>
            <a:r>
              <a:rPr lang="en-US" altLang="ko-Kore-KR" dirty="0" err="1"/>
              <a:t>nearn</a:t>
            </a:r>
            <a:r>
              <a:rPr lang="en-US" altLang="ko-Kore-KR" dirty="0"/>
              <a:t>, gaussian, </a:t>
            </a:r>
            <a:r>
              <a:rPr lang="en-US" altLang="ko-Kore-KR" dirty="0" err="1"/>
              <a:t>dotproduct</a:t>
            </a:r>
            <a:r>
              <a:rPr lang="en-US" altLang="ko-Kore-KR" dirty="0"/>
              <a:t>, </a:t>
            </a:r>
            <a:r>
              <a:rPr lang="en-US" altLang="ko-Kore-KR" dirty="0" err="1"/>
              <a:t>kmeans</a:t>
            </a:r>
            <a:r>
              <a:rPr lang="en-US" altLang="ko-Kore-KR" dirty="0"/>
              <a:t>, </a:t>
            </a:r>
            <a:r>
              <a:rPr lang="en-US" altLang="ko-Kore-KR" dirty="0" err="1"/>
              <a:t>spmv</a:t>
            </a:r>
            <a:r>
              <a:rPr lang="en-US" altLang="ko-Kore-KR" dirty="0"/>
              <a:t>, </a:t>
            </a:r>
            <a:r>
              <a:rPr lang="en-US" altLang="ko-Kore-KR" dirty="0" err="1"/>
              <a:t>bfs</a:t>
            </a:r>
            <a:r>
              <a:rPr lang="en-US" altLang="ko-Kore-KR" dirty="0"/>
              <a:t>, </a:t>
            </a:r>
          </a:p>
          <a:p>
            <a:pPr lvl="1">
              <a:buFont typeface="Wingdings" panose="05000000000000000000" pitchFamily="2" charset="2"/>
              <a:buChar char="Ø"/>
            </a:pPr>
            <a:r>
              <a:rPr lang="en-US" altLang="ko-Kore-KR" dirty="0"/>
              <a:t>stencil, </a:t>
            </a:r>
            <a:r>
              <a:rPr lang="en-US" altLang="ko-Kore-KR" dirty="0" err="1"/>
              <a:t>lbm</a:t>
            </a:r>
            <a:r>
              <a:rPr lang="en-US" altLang="ko-Kore-KR" dirty="0"/>
              <a:t>, </a:t>
            </a:r>
            <a:r>
              <a:rPr lang="en-US" altLang="ko-Kore-KR" dirty="0" err="1"/>
              <a:t>blackscholes</a:t>
            </a:r>
            <a:r>
              <a:rPr lang="en-US" altLang="ko-Kore-KR" dirty="0"/>
              <a:t>, transpose</a:t>
            </a:r>
            <a:endParaRPr lang="en-US" altLang="ko-Kore-KR" sz="1400" dirty="0">
              <a:solidFill>
                <a:schemeClr val="tx1"/>
              </a:solidFill>
            </a:endParaRPr>
          </a:p>
          <a:p>
            <a:endParaRPr lang="ko-Kore-KR" altLang="en-US" sz="1800" dirty="0"/>
          </a:p>
        </p:txBody>
      </p:sp>
      <p:sp>
        <p:nvSpPr>
          <p:cNvPr id="5" name="슬라이드 번호 개체 틀 4">
            <a:extLst>
              <a:ext uri="{FF2B5EF4-FFF2-40B4-BE49-F238E27FC236}">
                <a16:creationId xmlns:a16="http://schemas.microsoft.com/office/drawing/2014/main" id="{F6CC0363-243D-E8CA-CBC8-1BEE20A5CF2D}"/>
              </a:ext>
            </a:extLst>
          </p:cNvPr>
          <p:cNvSpPr>
            <a:spLocks noGrp="1"/>
          </p:cNvSpPr>
          <p:nvPr>
            <p:ph type="sldNum" sz="quarter" idx="4"/>
          </p:nvPr>
        </p:nvSpPr>
        <p:spPr/>
        <p:txBody>
          <a:bodyPr/>
          <a:lstStyle/>
          <a:p>
            <a:fld id="{C5E74F64-7780-9C4F-983D-3F814FF801CD}" type="slidenum">
              <a:rPr lang="en-US" smtClean="0"/>
              <a:t>17</a:t>
            </a:fld>
            <a:endParaRPr lang="en-US"/>
          </a:p>
        </p:txBody>
      </p:sp>
    </p:spTree>
    <p:extLst>
      <p:ext uri="{BB962C8B-B14F-4D97-AF65-F5344CB8AC3E}">
        <p14:creationId xmlns:p14="http://schemas.microsoft.com/office/powerpoint/2010/main" val="323492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39ED4E-15C4-B866-F997-D82DFFF61808}"/>
              </a:ext>
            </a:extLst>
          </p:cNvPr>
          <p:cNvSpPr>
            <a:spLocks noGrp="1"/>
          </p:cNvSpPr>
          <p:nvPr>
            <p:ph type="title"/>
          </p:nvPr>
        </p:nvSpPr>
        <p:spPr/>
        <p:txBody>
          <a:bodyPr/>
          <a:lstStyle/>
          <a:p>
            <a:r>
              <a:rPr kumimoji="1" lang="en-US" altLang="ko-Kore-KR" dirty="0"/>
              <a:t>How to Install </a:t>
            </a:r>
            <a:r>
              <a:rPr kumimoji="1" lang="en-US" altLang="ko-Kore-KR" dirty="0" err="1"/>
              <a:t>PoCL</a:t>
            </a:r>
            <a:r>
              <a:rPr kumimoji="1" lang="en-US" altLang="ko-Kore-KR" dirty="0"/>
              <a:t> Pipeline </a:t>
            </a:r>
            <a:endParaRPr kumimoji="1" lang="ko-Kore-KR" altLang="en-US" dirty="0"/>
          </a:p>
        </p:txBody>
      </p:sp>
      <p:sp>
        <p:nvSpPr>
          <p:cNvPr id="3" name="내용 개체 틀 2">
            <a:extLst>
              <a:ext uri="{FF2B5EF4-FFF2-40B4-BE49-F238E27FC236}">
                <a16:creationId xmlns:a16="http://schemas.microsoft.com/office/drawing/2014/main" id="{986067AF-889A-1407-E2D7-B24639A45ADD}"/>
              </a:ext>
            </a:extLst>
          </p:cNvPr>
          <p:cNvSpPr>
            <a:spLocks noGrp="1"/>
          </p:cNvSpPr>
          <p:nvPr>
            <p:ph idx="1"/>
          </p:nvPr>
        </p:nvSpPr>
        <p:spPr/>
        <p:txBody>
          <a:bodyPr/>
          <a:lstStyle/>
          <a:p>
            <a:r>
              <a:rPr kumimoji="1" lang="en-US" altLang="ko-Kore-KR" dirty="0"/>
              <a:t>Toolchain Build Instruction </a:t>
            </a:r>
          </a:p>
          <a:p>
            <a:endParaRPr kumimoji="1" lang="ko-Kore-KR" altLang="en-US" dirty="0"/>
          </a:p>
        </p:txBody>
      </p:sp>
      <p:sp>
        <p:nvSpPr>
          <p:cNvPr id="4" name="슬라이드 번호 개체 틀 3">
            <a:extLst>
              <a:ext uri="{FF2B5EF4-FFF2-40B4-BE49-F238E27FC236}">
                <a16:creationId xmlns:a16="http://schemas.microsoft.com/office/drawing/2014/main" id="{91412029-D484-BCD9-B71E-A2E7BB5E46FA}"/>
              </a:ext>
            </a:extLst>
          </p:cNvPr>
          <p:cNvSpPr>
            <a:spLocks noGrp="1"/>
          </p:cNvSpPr>
          <p:nvPr>
            <p:ph type="sldNum" sz="quarter" idx="4"/>
          </p:nvPr>
        </p:nvSpPr>
        <p:spPr/>
        <p:txBody>
          <a:bodyPr/>
          <a:lstStyle/>
          <a:p>
            <a:fld id="{C5E74F64-7780-9C4F-983D-3F814FF801CD}" type="slidenum">
              <a:rPr lang="en-US" smtClean="0"/>
              <a:t>18</a:t>
            </a:fld>
            <a:endParaRPr lang="en-US" dirty="0"/>
          </a:p>
        </p:txBody>
      </p:sp>
      <p:pic>
        <p:nvPicPr>
          <p:cNvPr id="5" name="그림 4">
            <a:extLst>
              <a:ext uri="{FF2B5EF4-FFF2-40B4-BE49-F238E27FC236}">
                <a16:creationId xmlns:a16="http://schemas.microsoft.com/office/drawing/2014/main" id="{F3113E13-AD56-11DD-644B-F4BD0BB222D7}"/>
              </a:ext>
            </a:extLst>
          </p:cNvPr>
          <p:cNvPicPr>
            <a:picLocks noChangeAspect="1"/>
          </p:cNvPicPr>
          <p:nvPr/>
        </p:nvPicPr>
        <p:blipFill>
          <a:blip r:embed="rId2"/>
          <a:stretch>
            <a:fillRect/>
          </a:stretch>
        </p:blipFill>
        <p:spPr>
          <a:xfrm>
            <a:off x="2790825" y="1563278"/>
            <a:ext cx="2724150" cy="2706169"/>
          </a:xfrm>
          <a:prstGeom prst="rect">
            <a:avLst/>
          </a:prstGeom>
        </p:spPr>
      </p:pic>
    </p:spTree>
    <p:extLst>
      <p:ext uri="{BB962C8B-B14F-4D97-AF65-F5344CB8AC3E}">
        <p14:creationId xmlns:p14="http://schemas.microsoft.com/office/powerpoint/2010/main" val="180646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3AF0A0B-E60D-5BA3-94AC-668722416C5A}"/>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4450BD80-5D8E-265A-A67A-CDA88C6AE8AA}"/>
              </a:ext>
            </a:extLst>
          </p:cNvPr>
          <p:cNvSpPr txBox="1">
            <a:spLocks noGrp="1"/>
          </p:cNvSpPr>
          <p:nvPr>
            <p:ph type="ctrTitle"/>
          </p:nvPr>
        </p:nvSpPr>
        <p:spPr>
          <a:xfrm>
            <a:off x="607169" y="781050"/>
            <a:ext cx="7929664" cy="1790700"/>
          </a:xfrm>
          <a:prstGeom prst="rect">
            <a:avLst/>
          </a:prstGeom>
        </p:spPr>
        <p:txBody>
          <a:bodyPr spcFirstLastPara="1" vert="horz" wrap="square" lIns="91425" tIns="91425" rIns="91425" bIns="91425" rtlCol="0" anchor="b" anchorCtr="0">
            <a:normAutofit/>
          </a:bodyPr>
          <a:lstStyle/>
          <a:p>
            <a:pPr>
              <a:spcBef>
                <a:spcPts val="0"/>
              </a:spcBef>
            </a:pPr>
            <a:r>
              <a:rPr lang="en-US" altLang="ko-Kore-KR" sz="3600" dirty="0"/>
              <a:t>Thank you </a:t>
            </a:r>
            <a:r>
              <a:rPr lang="en-US" altLang="ko-Kore-KR" sz="3600" dirty="0">
                <a:sym typeface="Wingdings" pitchFamily="2" charset="2"/>
              </a:rPr>
              <a:t></a:t>
            </a:r>
            <a:endParaRPr lang="en" sz="3600" dirty="0">
              <a:latin typeface="+mn-lt"/>
              <a:sym typeface="Roboto"/>
            </a:endParaRPr>
          </a:p>
        </p:txBody>
      </p:sp>
      <p:sp>
        <p:nvSpPr>
          <p:cNvPr id="55" name="Google Shape;55;p13">
            <a:extLst>
              <a:ext uri="{FF2B5EF4-FFF2-40B4-BE49-F238E27FC236}">
                <a16:creationId xmlns:a16="http://schemas.microsoft.com/office/drawing/2014/main" id="{9713B4EF-9F9A-F214-E3CD-99E93F4ADBD8}"/>
              </a:ext>
            </a:extLst>
          </p:cNvPr>
          <p:cNvSpPr txBox="1">
            <a:spLocks noGrp="1"/>
          </p:cNvSpPr>
          <p:nvPr>
            <p:ph type="subTitle" idx="1"/>
          </p:nvPr>
        </p:nvSpPr>
        <p:spPr>
          <a:xfrm>
            <a:off x="1143000" y="2746311"/>
            <a:ext cx="6858000" cy="1043170"/>
          </a:xfrm>
          <a:prstGeom prst="rect">
            <a:avLst/>
          </a:prstGeom>
        </p:spPr>
        <p:txBody>
          <a:bodyPr spcFirstLastPara="1" vert="horz" wrap="square" lIns="91425" tIns="91425" rIns="91425" bIns="91425" rtlCol="0" anchor="t" anchorCtr="0">
            <a:normAutofit/>
          </a:bodyPr>
          <a:lstStyle/>
          <a:p>
            <a:pPr>
              <a:spcBef>
                <a:spcPts val="0"/>
              </a:spcBef>
            </a:pPr>
            <a:r>
              <a:rPr lang="en" altLang="ko-Kore-KR" dirty="0" err="1"/>
              <a:t>Shinnung</a:t>
            </a:r>
            <a:r>
              <a:rPr lang="en" altLang="ko-Kore-KR" dirty="0"/>
              <a:t> Jeong </a:t>
            </a:r>
          </a:p>
          <a:p>
            <a:pPr>
              <a:spcBef>
                <a:spcPts val="0"/>
              </a:spcBef>
            </a:pPr>
            <a:r>
              <a:rPr lang="en" altLang="ko-Kore-KR" dirty="0"/>
              <a:t>sjeong306@gatech.edu</a:t>
            </a:r>
          </a:p>
        </p:txBody>
      </p:sp>
    </p:spTree>
    <p:extLst>
      <p:ext uri="{BB962C8B-B14F-4D97-AF65-F5344CB8AC3E}">
        <p14:creationId xmlns:p14="http://schemas.microsoft.com/office/powerpoint/2010/main" val="55279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0ECB0C8-7495-F7FD-A016-EB5796ECFF3F}"/>
              </a:ext>
            </a:extLst>
          </p:cNvPr>
          <p:cNvSpPr/>
          <p:nvPr/>
        </p:nvSpPr>
        <p:spPr>
          <a:xfrm>
            <a:off x="5993340" y="1162642"/>
            <a:ext cx="2721382" cy="196460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제목 1">
            <a:extLst>
              <a:ext uri="{FF2B5EF4-FFF2-40B4-BE49-F238E27FC236}">
                <a16:creationId xmlns:a16="http://schemas.microsoft.com/office/drawing/2014/main" id="{79997134-ED0A-5B2C-0D59-FF0167708640}"/>
              </a:ext>
            </a:extLst>
          </p:cNvPr>
          <p:cNvSpPr>
            <a:spLocks noGrp="1"/>
          </p:cNvSpPr>
          <p:nvPr>
            <p:ph type="title"/>
          </p:nvPr>
        </p:nvSpPr>
        <p:spPr>
          <a:xfrm>
            <a:off x="628650" y="273844"/>
            <a:ext cx="8249010" cy="789239"/>
          </a:xfrm>
        </p:spPr>
        <p:txBody>
          <a:bodyPr>
            <a:noAutofit/>
          </a:bodyPr>
          <a:lstStyle/>
          <a:p>
            <a:r>
              <a:rPr kumimoji="1" lang="en-US" altLang="ko-Kore-KR" sz="3200" dirty="0"/>
              <a:t>What is the Open GPU Compilers’ Role?</a:t>
            </a:r>
            <a:endParaRPr kumimoji="1" lang="ko-Kore-KR" altLang="en-US" sz="3200" dirty="0"/>
          </a:p>
        </p:txBody>
      </p:sp>
      <p:sp>
        <p:nvSpPr>
          <p:cNvPr id="3" name="슬라이드 번호 개체 틀 2">
            <a:extLst>
              <a:ext uri="{FF2B5EF4-FFF2-40B4-BE49-F238E27FC236}">
                <a16:creationId xmlns:a16="http://schemas.microsoft.com/office/drawing/2014/main" id="{02FE809D-D458-5981-A011-84F6AECDEB9B}"/>
              </a:ext>
            </a:extLst>
          </p:cNvPr>
          <p:cNvSpPr>
            <a:spLocks noGrp="1"/>
          </p:cNvSpPr>
          <p:nvPr>
            <p:ph type="sldNum" sz="quarter" idx="12"/>
          </p:nvPr>
        </p:nvSpPr>
        <p:spPr/>
        <p:txBody>
          <a:bodyPr/>
          <a:lstStyle/>
          <a:p>
            <a:fld id="{C5E74F64-7780-9C4F-983D-3F814FF801CD}" type="slidenum">
              <a:rPr lang="en-US" smtClean="0"/>
              <a:t>2</a:t>
            </a:fld>
            <a:endParaRPr lang="en-US" dirty="0"/>
          </a:p>
        </p:txBody>
      </p:sp>
      <p:sp>
        <p:nvSpPr>
          <p:cNvPr id="4" name="Rectangle 30">
            <a:extLst>
              <a:ext uri="{FF2B5EF4-FFF2-40B4-BE49-F238E27FC236}">
                <a16:creationId xmlns:a16="http://schemas.microsoft.com/office/drawing/2014/main" id="{BB666556-0907-A5B3-7CB5-04D8663D888A}"/>
              </a:ext>
            </a:extLst>
          </p:cNvPr>
          <p:cNvSpPr/>
          <p:nvPr/>
        </p:nvSpPr>
        <p:spPr>
          <a:xfrm>
            <a:off x="427931" y="1162642"/>
            <a:ext cx="3385840" cy="196460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100" b="1" dirty="0"/>
              <a:t>__kernel</a:t>
            </a:r>
            <a:r>
              <a:rPr lang="en-KR" sz="1100" b="1" dirty="0"/>
              <a:t> </a:t>
            </a:r>
            <a:r>
              <a:rPr lang="en-KR" sz="1100" dirty="0"/>
              <a:t>void foo(){</a:t>
            </a:r>
          </a:p>
          <a:p>
            <a:r>
              <a:rPr lang="en-US" sz="1100" dirty="0"/>
              <a:t>    t</a:t>
            </a:r>
            <a:r>
              <a:rPr lang="en-KR" sz="1100" dirty="0"/>
              <a:t>id = </a:t>
            </a:r>
            <a:r>
              <a:rPr lang="en-KR" sz="1100" b="1" dirty="0"/>
              <a:t>get_global_id</a:t>
            </a:r>
            <a:r>
              <a:rPr lang="en-KR" sz="1100" dirty="0"/>
              <a:t>(0);</a:t>
            </a:r>
          </a:p>
          <a:p>
            <a:r>
              <a:rPr lang="en-KR" sz="1100" dirty="0"/>
              <a:t>    …</a:t>
            </a:r>
          </a:p>
          <a:p>
            <a:r>
              <a:rPr lang="en-KR" sz="1100" dirty="0"/>
              <a:t>    </a:t>
            </a:r>
            <a:r>
              <a:rPr lang="en-US" sz="1100" b="1" dirty="0"/>
              <a:t>barrier</a:t>
            </a:r>
            <a:r>
              <a:rPr lang="en-KR" sz="1100" dirty="0"/>
              <a:t>(…);</a:t>
            </a:r>
          </a:p>
          <a:p>
            <a:r>
              <a:rPr lang="en-KR" sz="1100"/>
              <a:t>}</a:t>
            </a:r>
            <a:endParaRPr lang="en-KR" sz="1100" dirty="0"/>
          </a:p>
          <a:p>
            <a:r>
              <a:rPr lang="en-US" sz="1100" b="1" dirty="0"/>
              <a:t>__host </a:t>
            </a:r>
            <a:r>
              <a:rPr lang="en-US" sz="1100" dirty="0" err="1"/>
              <a:t>i</a:t>
            </a:r>
            <a:r>
              <a:rPr lang="en-KR" sz="1100" dirty="0"/>
              <a:t>nt main(){</a:t>
            </a:r>
          </a:p>
          <a:p>
            <a:r>
              <a:rPr lang="en-KR" sz="1100" dirty="0"/>
              <a:t>    …</a:t>
            </a:r>
          </a:p>
          <a:p>
            <a:r>
              <a:rPr lang="en-KR" sz="1100" dirty="0"/>
              <a:t>    </a:t>
            </a:r>
            <a:r>
              <a:rPr lang="en-US" sz="1100" dirty="0" err="1"/>
              <a:t>cl_mem</a:t>
            </a:r>
            <a:r>
              <a:rPr lang="en-US" sz="1100" dirty="0"/>
              <a:t> </a:t>
            </a:r>
            <a:r>
              <a:rPr lang="en-US" sz="1100" dirty="0" err="1"/>
              <a:t>A_clmem</a:t>
            </a:r>
            <a:r>
              <a:rPr lang="en-US" sz="1100" dirty="0"/>
              <a:t> = </a:t>
            </a:r>
            <a:r>
              <a:rPr lang="en-US" sz="1100" b="1" dirty="0" err="1"/>
              <a:t>clCreateBuffer</a:t>
            </a:r>
            <a:r>
              <a:rPr lang="en-US" sz="1100" dirty="0"/>
              <a:t>(context, …); </a:t>
            </a:r>
            <a:br>
              <a:rPr lang="en-US" sz="1100" dirty="0"/>
            </a:br>
            <a:r>
              <a:rPr lang="en-KR" sz="1100" dirty="0"/>
              <a:t>    </a:t>
            </a:r>
            <a:r>
              <a:rPr lang="en-US" sz="1100" b="1" dirty="0" err="1"/>
              <a:t>clEnqueueNDRangeKernel</a:t>
            </a:r>
            <a:r>
              <a:rPr lang="en-US" sz="1100" dirty="0"/>
              <a:t>(</a:t>
            </a:r>
            <a:r>
              <a:rPr lang="en-US" sz="1100" dirty="0" err="1"/>
              <a:t>command_queue</a:t>
            </a:r>
            <a:r>
              <a:rPr lang="en-US" sz="1100" dirty="0"/>
              <a:t>, …);</a:t>
            </a:r>
            <a:br>
              <a:rPr lang="en-US" sz="1100" dirty="0"/>
            </a:br>
            <a:r>
              <a:rPr lang="en-US" sz="1100" dirty="0"/>
              <a:t>    …</a:t>
            </a:r>
            <a:endParaRPr lang="en-KR" sz="1100" dirty="0"/>
          </a:p>
          <a:p>
            <a:r>
              <a:rPr lang="en-KR" sz="1100" dirty="0"/>
              <a:t>}</a:t>
            </a:r>
          </a:p>
        </p:txBody>
      </p:sp>
      <p:sp>
        <p:nvSpPr>
          <p:cNvPr id="5" name="Content Placeholder 4">
            <a:extLst>
              <a:ext uri="{FF2B5EF4-FFF2-40B4-BE49-F238E27FC236}">
                <a16:creationId xmlns:a16="http://schemas.microsoft.com/office/drawing/2014/main" id="{92D40AB4-2178-C098-7BFD-1D910C8014A6}"/>
              </a:ext>
            </a:extLst>
          </p:cNvPr>
          <p:cNvSpPr txBox="1">
            <a:spLocks/>
          </p:cNvSpPr>
          <p:nvPr/>
        </p:nvSpPr>
        <p:spPr>
          <a:xfrm>
            <a:off x="132527" y="3310569"/>
            <a:ext cx="3850156" cy="1663267"/>
          </a:xfrm>
          <a:prstGeom prst="rect">
            <a:avLst/>
          </a:prstGeom>
        </p:spPr>
        <p:txBody>
          <a:bodyPr vert="horz" lIns="0" tIns="0" rIns="0" bIns="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b="1" dirty="0">
                <a:latin typeface="Calibri" panose="020F0502020204030204" pitchFamily="34" charset="0"/>
                <a:cs typeface="Calibri" panose="020F0502020204030204" pitchFamily="34" charset="0"/>
              </a:rPr>
              <a:t>SW-Side Consideration</a:t>
            </a:r>
          </a:p>
          <a:p>
            <a:pPr algn="ctr">
              <a:lnSpc>
                <a:spcPct val="120000"/>
              </a:lnSpc>
            </a:pPr>
            <a:r>
              <a:rPr lang="en-US" sz="1900" dirty="0">
                <a:latin typeface="Calibri" panose="020F0502020204030204" pitchFamily="34" charset="0"/>
                <a:cs typeface="Calibri" panose="020F0502020204030204" pitchFamily="34" charset="0"/>
              </a:rPr>
              <a:t>Diverse Programming Languages </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a:t>
            </a:r>
            <a:r>
              <a:rPr lang="en-US" sz="1900" dirty="0" err="1">
                <a:latin typeface="Calibri" panose="020F0502020204030204" pitchFamily="34" charset="0"/>
                <a:cs typeface="Calibri" panose="020F0502020204030204" pitchFamily="34" charset="0"/>
              </a:rPr>
              <a:t>e,g</a:t>
            </a:r>
            <a:r>
              <a:rPr lang="en-US" sz="1900" dirty="0">
                <a:latin typeface="Calibri" panose="020F0502020204030204" pitchFamily="34" charset="0"/>
                <a:cs typeface="Calibri" panose="020F0502020204030204" pitchFamily="34" charset="0"/>
              </a:rPr>
              <a:t> OpenCL, CUDA)</a:t>
            </a:r>
          </a:p>
          <a:p>
            <a:pPr algn="ctr"/>
            <a:r>
              <a:rPr lang="en-US" sz="1900" dirty="0">
                <a:latin typeface="Calibri" panose="020F0502020204030204" pitchFamily="34" charset="0"/>
                <a:cs typeface="Calibri" panose="020F0502020204030204" pitchFamily="34" charset="0"/>
              </a:rPr>
              <a:t>Handle Runtime info &amp; </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Special Kernel Functions &amp; Program Flow </a:t>
            </a:r>
          </a:p>
          <a:p>
            <a:pPr algn="ctr"/>
            <a:r>
              <a:rPr lang="en-US" sz="1900" dirty="0">
                <a:latin typeface="Calibri" panose="020F0502020204030204" pitchFamily="34" charset="0"/>
                <a:cs typeface="Calibri" panose="020F0502020204030204" pitchFamily="34" charset="0"/>
              </a:rPr>
              <a:t>Host Runtime Functions for communication </a:t>
            </a:r>
            <a:endParaRPr lang="en-US" sz="1600" dirty="0">
              <a:latin typeface="Calibri" panose="020F0502020204030204" pitchFamily="34" charset="0"/>
              <a:cs typeface="Calibri" panose="020F0502020204030204" pitchFamily="34" charset="0"/>
            </a:endParaRPr>
          </a:p>
        </p:txBody>
      </p:sp>
      <p:sp>
        <p:nvSpPr>
          <p:cNvPr id="7" name="Content Placeholder 4">
            <a:extLst>
              <a:ext uri="{FF2B5EF4-FFF2-40B4-BE49-F238E27FC236}">
                <a16:creationId xmlns:a16="http://schemas.microsoft.com/office/drawing/2014/main" id="{D66C06C0-095D-FE9A-2C66-148777C9FA38}"/>
              </a:ext>
            </a:extLst>
          </p:cNvPr>
          <p:cNvSpPr txBox="1">
            <a:spLocks/>
          </p:cNvSpPr>
          <p:nvPr/>
        </p:nvSpPr>
        <p:spPr>
          <a:xfrm>
            <a:off x="5824550" y="3285539"/>
            <a:ext cx="3045570" cy="1559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Calibri" panose="020F0502020204030204" pitchFamily="34" charset="0"/>
                <a:cs typeface="Calibri" panose="020F0502020204030204" pitchFamily="34" charset="0"/>
              </a:rPr>
              <a:t>HW-Side Consideration</a:t>
            </a:r>
          </a:p>
          <a:p>
            <a:pPr algn="ctr"/>
            <a:r>
              <a:rPr lang="en-US" sz="1600" dirty="0">
                <a:latin typeface="Calibri" panose="020F0502020204030204" pitchFamily="34" charset="0"/>
                <a:cs typeface="Calibri" panose="020F0502020204030204" pitchFamily="34" charset="0"/>
              </a:rPr>
              <a:t>Flexible Hardware &amp; Microarchitecture &amp;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Number of HW Component</a:t>
            </a:r>
          </a:p>
          <a:p>
            <a:pPr algn="ctr"/>
            <a:r>
              <a:rPr lang="en-US" sz="1600" dirty="0">
                <a:latin typeface="Calibri" panose="020F0502020204030204" pitchFamily="34" charset="0"/>
                <a:cs typeface="Calibri" panose="020F0502020204030204" pitchFamily="34" charset="0"/>
              </a:rPr>
              <a:t>Flexible ISA &amp; Runtime</a:t>
            </a:r>
          </a:p>
        </p:txBody>
      </p:sp>
      <p:sp>
        <p:nvSpPr>
          <p:cNvPr id="10" name="오른쪽 화살표[R] 9">
            <a:extLst>
              <a:ext uri="{FF2B5EF4-FFF2-40B4-BE49-F238E27FC236}">
                <a16:creationId xmlns:a16="http://schemas.microsoft.com/office/drawing/2014/main" id="{AF2C91A5-6AA2-70F6-3D6F-084B15FB66BF}"/>
              </a:ext>
            </a:extLst>
          </p:cNvPr>
          <p:cNvSpPr/>
          <p:nvPr/>
        </p:nvSpPr>
        <p:spPr>
          <a:xfrm>
            <a:off x="4227159" y="1815983"/>
            <a:ext cx="1366642" cy="65792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1" name="Picture 2" descr="Owner avatar">
            <a:extLst>
              <a:ext uri="{FF2B5EF4-FFF2-40B4-BE49-F238E27FC236}">
                <a16:creationId xmlns:a16="http://schemas.microsoft.com/office/drawing/2014/main" id="{18FA687C-86E6-B0AB-941C-01FB35495E1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179821" y="1320934"/>
            <a:ext cx="1072956" cy="11345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1C6BED4-BD6F-15D3-6CD2-D150B37156B2}"/>
              </a:ext>
            </a:extLst>
          </p:cNvPr>
          <p:cNvSpPr txBox="1"/>
          <p:nvPr/>
        </p:nvSpPr>
        <p:spPr>
          <a:xfrm>
            <a:off x="7354458" y="1497070"/>
            <a:ext cx="1445477" cy="369332"/>
          </a:xfrm>
          <a:prstGeom prst="rect">
            <a:avLst/>
          </a:prstGeom>
          <a:noFill/>
        </p:spPr>
        <p:txBody>
          <a:bodyPr wrap="square" rtlCol="0">
            <a:spAutoFit/>
          </a:bodyPr>
          <a:lstStyle/>
          <a:p>
            <a:r>
              <a:rPr kumimoji="1" lang="en-US" altLang="ko-Kore-KR" sz="1800" b="1" dirty="0" err="1">
                <a:latin typeface="Daytona" panose="020B0604030500040204" pitchFamily="34" charset="0"/>
              </a:rPr>
              <a:t>Vringo</a:t>
            </a:r>
            <a:endParaRPr kumimoji="1" lang="ko-Kore-KR" altLang="en-US" b="1" dirty="0">
              <a:latin typeface="Daytona" panose="020B0604030500040204" pitchFamily="34" charset="0"/>
            </a:endParaRPr>
          </a:p>
        </p:txBody>
      </p:sp>
      <p:sp>
        <p:nvSpPr>
          <p:cNvPr id="14" name="TextBox 13">
            <a:extLst>
              <a:ext uri="{FF2B5EF4-FFF2-40B4-BE49-F238E27FC236}">
                <a16:creationId xmlns:a16="http://schemas.microsoft.com/office/drawing/2014/main" id="{D163B7B3-C732-1ABE-76A9-6E2D29AEDCCD}"/>
              </a:ext>
            </a:extLst>
          </p:cNvPr>
          <p:cNvSpPr txBox="1"/>
          <p:nvPr/>
        </p:nvSpPr>
        <p:spPr>
          <a:xfrm>
            <a:off x="7560235" y="2087525"/>
            <a:ext cx="1360264" cy="400110"/>
          </a:xfrm>
          <a:prstGeom prst="rect">
            <a:avLst/>
          </a:prstGeom>
          <a:noFill/>
        </p:spPr>
        <p:txBody>
          <a:bodyPr wrap="square" rtlCol="0">
            <a:spAutoFit/>
          </a:bodyPr>
          <a:lstStyle/>
          <a:p>
            <a:r>
              <a:rPr kumimoji="1" lang="en-US" altLang="ko-Kore-KR" sz="2000" b="1" dirty="0" err="1">
                <a:latin typeface="Daytona" panose="020B0604030500040204" pitchFamily="34" charset="0"/>
              </a:rPr>
              <a:t>SkyBox</a:t>
            </a:r>
            <a:endParaRPr kumimoji="1" lang="ko-Kore-KR" altLang="en-US" sz="2000" b="1" dirty="0">
              <a:latin typeface="Daytona" panose="020B0604030500040204" pitchFamily="34" charset="0"/>
            </a:endParaRPr>
          </a:p>
        </p:txBody>
      </p:sp>
      <p:sp>
        <p:nvSpPr>
          <p:cNvPr id="15" name="TextBox 14">
            <a:extLst>
              <a:ext uri="{FF2B5EF4-FFF2-40B4-BE49-F238E27FC236}">
                <a16:creationId xmlns:a16="http://schemas.microsoft.com/office/drawing/2014/main" id="{8539E919-F3CA-2C7E-887A-43D31E10A0BF}"/>
              </a:ext>
            </a:extLst>
          </p:cNvPr>
          <p:cNvSpPr txBox="1"/>
          <p:nvPr/>
        </p:nvSpPr>
        <p:spPr>
          <a:xfrm>
            <a:off x="6406909" y="2637472"/>
            <a:ext cx="1722425" cy="307777"/>
          </a:xfrm>
          <a:prstGeom prst="rect">
            <a:avLst/>
          </a:prstGeom>
          <a:noFill/>
        </p:spPr>
        <p:txBody>
          <a:bodyPr wrap="square" rtlCol="0">
            <a:spAutoFit/>
          </a:bodyPr>
          <a:lstStyle/>
          <a:p>
            <a:r>
              <a:rPr kumimoji="1" lang="en-US" altLang="ko-Kore-KR" b="1" dirty="0" err="1">
                <a:latin typeface="Daytona" panose="020B0604030500040204" pitchFamily="34" charset="0"/>
              </a:rPr>
              <a:t>SparseWeaver</a:t>
            </a:r>
            <a:endParaRPr kumimoji="1" lang="ko-Kore-KR" altLang="en-US" b="1" dirty="0">
              <a:latin typeface="Daytona" panose="020B0604030500040204" pitchFamily="34" charset="0"/>
            </a:endParaRPr>
          </a:p>
        </p:txBody>
      </p:sp>
      <p:sp>
        <p:nvSpPr>
          <p:cNvPr id="16" name="TextBox 15">
            <a:extLst>
              <a:ext uri="{FF2B5EF4-FFF2-40B4-BE49-F238E27FC236}">
                <a16:creationId xmlns:a16="http://schemas.microsoft.com/office/drawing/2014/main" id="{A6BB282F-C0F4-D917-6ABE-2530A7EE6F14}"/>
              </a:ext>
            </a:extLst>
          </p:cNvPr>
          <p:cNvSpPr txBox="1"/>
          <p:nvPr/>
        </p:nvSpPr>
        <p:spPr>
          <a:xfrm>
            <a:off x="3982683" y="2494951"/>
            <a:ext cx="1855595" cy="1308050"/>
          </a:xfrm>
          <a:prstGeom prst="rect">
            <a:avLst/>
          </a:prstGeom>
          <a:noFill/>
        </p:spPr>
        <p:txBody>
          <a:bodyPr wrap="square" rtlCol="0">
            <a:spAutoFit/>
          </a:bodyPr>
          <a:lstStyle/>
          <a:p>
            <a:pPr algn="ctr"/>
            <a:r>
              <a:rPr lang="en-US" altLang="ko-Kore-KR" sz="2000" b="1" dirty="0">
                <a:latin typeface="Calibri" panose="020F0502020204030204" pitchFamily="34" charset="0"/>
                <a:ea typeface="Roboto" panose="02000000000000000000" pitchFamily="2" charset="0"/>
                <a:cs typeface="Calibri" panose="020F0502020204030204" pitchFamily="34" charset="0"/>
              </a:rPr>
              <a:t>GPU Compiler</a:t>
            </a:r>
          </a:p>
          <a:p>
            <a:pPr algn="ctr"/>
            <a:endParaRPr lang="en-US" altLang="ko-Kore-KR" sz="700" b="1" dirty="0">
              <a:latin typeface="Calibri" panose="020F0502020204030204" pitchFamily="34" charset="0"/>
              <a:ea typeface="Roboto" panose="02000000000000000000" pitchFamily="2" charset="0"/>
              <a:cs typeface="Calibri" panose="020F0502020204030204" pitchFamily="34" charset="0"/>
            </a:endParaRPr>
          </a:p>
          <a:p>
            <a:pPr algn="ctr"/>
            <a:r>
              <a:rPr lang="en-US" altLang="ko-Kore-KR" sz="1600" dirty="0">
                <a:latin typeface="Calibri" panose="020F0502020204030204" pitchFamily="34" charset="0"/>
                <a:ea typeface="Roboto" panose="02000000000000000000" pitchFamily="2" charset="0"/>
                <a:cs typeface="Calibri" panose="020F0502020204030204" pitchFamily="34" charset="0"/>
              </a:rPr>
              <a:t>Code </a:t>
            </a:r>
            <a:r>
              <a:rPr lang="en-US" altLang="ko-Kore-KR" sz="1600" dirty="0" err="1">
                <a:latin typeface="Calibri" panose="020F0502020204030204" pitchFamily="34" charset="0"/>
                <a:ea typeface="Roboto" panose="02000000000000000000" pitchFamily="2" charset="0"/>
                <a:cs typeface="Calibri" panose="020F0502020204030204" pitchFamily="34" charset="0"/>
              </a:rPr>
              <a:t>Opt</a:t>
            </a:r>
            <a:r>
              <a:rPr lang="en-US" altLang="ko-Kore-KR" sz="1600" dirty="0">
                <a:latin typeface="Calibri" panose="020F0502020204030204" pitchFamily="34" charset="0"/>
                <a:ea typeface="Roboto" panose="02000000000000000000" pitchFamily="2" charset="0"/>
                <a:cs typeface="Calibri" panose="020F0502020204030204" pitchFamily="34" charset="0"/>
              </a:rPr>
              <a:t> and Binary Generation</a:t>
            </a:r>
            <a:endParaRPr lang="en-US" altLang="ko-Kore-KR" sz="2000" b="1" dirty="0">
              <a:latin typeface="Calibri" panose="020F0502020204030204" pitchFamily="34" charset="0"/>
              <a:ea typeface="Roboto" panose="02000000000000000000" pitchFamily="2" charset="0"/>
              <a:cs typeface="Calibri" panose="020F0502020204030204" pitchFamily="34" charset="0"/>
            </a:endParaRPr>
          </a:p>
          <a:p>
            <a:pPr algn="ctr"/>
            <a:endParaRPr kumimoji="1" lang="ko-Kore-KR"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00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4E98B5-1590-0542-B340-3A4AF3317FB4}"/>
              </a:ext>
            </a:extLst>
          </p:cNvPr>
          <p:cNvSpPr>
            <a:spLocks noGrp="1"/>
          </p:cNvSpPr>
          <p:nvPr>
            <p:ph type="title"/>
          </p:nvPr>
        </p:nvSpPr>
        <p:spPr/>
        <p:txBody>
          <a:bodyPr>
            <a:normAutofit/>
          </a:bodyPr>
          <a:lstStyle/>
          <a:p>
            <a:r>
              <a:rPr kumimoji="1" lang="en-US" altLang="ko-Kore-KR" sz="3200" dirty="0"/>
              <a:t>Design Goal of Open GPU Compiler</a:t>
            </a:r>
            <a:endParaRPr kumimoji="1" lang="ko-Kore-KR" altLang="en-US" sz="3200" dirty="0"/>
          </a:p>
        </p:txBody>
      </p:sp>
      <p:sp>
        <p:nvSpPr>
          <p:cNvPr id="4" name="내용 개체 틀 3">
            <a:extLst>
              <a:ext uri="{FF2B5EF4-FFF2-40B4-BE49-F238E27FC236}">
                <a16:creationId xmlns:a16="http://schemas.microsoft.com/office/drawing/2014/main" id="{461089BC-E83B-14E9-7EC5-E1037C430A67}"/>
              </a:ext>
            </a:extLst>
          </p:cNvPr>
          <p:cNvSpPr>
            <a:spLocks noGrp="1"/>
          </p:cNvSpPr>
          <p:nvPr>
            <p:ph idx="1"/>
          </p:nvPr>
        </p:nvSpPr>
        <p:spPr>
          <a:xfrm>
            <a:off x="628649" y="1200004"/>
            <a:ext cx="8136209" cy="3432718"/>
          </a:xfrm>
        </p:spPr>
        <p:txBody>
          <a:bodyPr>
            <a:normAutofit fontScale="92500" lnSpcReduction="10000"/>
          </a:bodyPr>
          <a:lstStyle/>
          <a:p>
            <a:pPr>
              <a:buFont typeface="Wingdings" pitchFamily="2" charset="2"/>
              <a:buChar char="ü"/>
            </a:pPr>
            <a:r>
              <a:rPr lang="en" altLang="ko-Kore-KR" b="1" dirty="0"/>
              <a:t>Openness</a:t>
            </a:r>
          </a:p>
          <a:p>
            <a:pPr lvl="1"/>
            <a:r>
              <a:rPr lang="en" altLang="ko-Kore-KR" dirty="0"/>
              <a:t>Encourages accessibility, reproducibility, and community collaboration</a:t>
            </a:r>
          </a:p>
          <a:p>
            <a:pPr>
              <a:buFont typeface="Wingdings" pitchFamily="2" charset="2"/>
              <a:buChar char="ü"/>
            </a:pPr>
            <a:r>
              <a:rPr lang="en" altLang="ko-Kore-KR" b="1" dirty="0"/>
              <a:t>Portability</a:t>
            </a:r>
          </a:p>
          <a:p>
            <a:pPr lvl="1"/>
            <a:r>
              <a:rPr lang="en" altLang="ko-Kore-KR" dirty="0"/>
              <a:t>Ensures operability across diverse hardware and platforms</a:t>
            </a:r>
          </a:p>
          <a:p>
            <a:pPr lvl="1"/>
            <a:r>
              <a:rPr lang="en" altLang="ko-Kore-KR" dirty="0"/>
              <a:t>Enables reuse of high-level optimizations through abstractions that decouple them from backend-specific behavior</a:t>
            </a:r>
          </a:p>
          <a:p>
            <a:pPr>
              <a:buFont typeface="Wingdings" pitchFamily="2" charset="2"/>
              <a:buChar char="ü"/>
            </a:pPr>
            <a:r>
              <a:rPr lang="en" altLang="ko-Kore-KR" b="1" dirty="0"/>
              <a:t>Composability</a:t>
            </a:r>
          </a:p>
          <a:p>
            <a:pPr lvl="1"/>
            <a:r>
              <a:rPr lang="en" altLang="ko-Kore-KR" dirty="0"/>
              <a:t>Supports flexible assembly of compiler components through loose coupling and clear interfaces</a:t>
            </a:r>
          </a:p>
          <a:p>
            <a:pPr lvl="1"/>
            <a:r>
              <a:rPr lang="en" altLang="ko-Kore-KR" dirty="0"/>
              <a:t>Allows independent development and rapid prototyping in fast-evolving environments</a:t>
            </a:r>
          </a:p>
          <a:p>
            <a:pPr>
              <a:buFont typeface="Wingdings" pitchFamily="2" charset="2"/>
              <a:buChar char="ü"/>
            </a:pPr>
            <a:r>
              <a:rPr lang="en" altLang="ko-Kore-KR" b="1" dirty="0"/>
              <a:t>Maintainability</a:t>
            </a:r>
          </a:p>
          <a:p>
            <a:pPr lvl="1"/>
            <a:r>
              <a:rPr lang="en" altLang="ko-Kore-KR" dirty="0"/>
              <a:t>Facilitates easy understanding, modification, and extension over time</a:t>
            </a:r>
          </a:p>
          <a:p>
            <a:pPr lvl="1"/>
            <a:r>
              <a:rPr lang="en" altLang="ko-Kore-KR" dirty="0"/>
              <a:t>Leverages existing open-source components to ensure long-term sustainability</a:t>
            </a:r>
            <a:endParaRPr lang="ko-Kore-KR" altLang="en-US" dirty="0"/>
          </a:p>
        </p:txBody>
      </p:sp>
      <p:sp>
        <p:nvSpPr>
          <p:cNvPr id="3" name="슬라이드 번호 개체 틀 2">
            <a:extLst>
              <a:ext uri="{FF2B5EF4-FFF2-40B4-BE49-F238E27FC236}">
                <a16:creationId xmlns:a16="http://schemas.microsoft.com/office/drawing/2014/main" id="{CB48C88B-8154-39E3-61D7-E7B4D42816EB}"/>
              </a:ext>
            </a:extLst>
          </p:cNvPr>
          <p:cNvSpPr>
            <a:spLocks noGrp="1"/>
          </p:cNvSpPr>
          <p:nvPr>
            <p:ph type="sldNum" sz="quarter" idx="4"/>
          </p:nvPr>
        </p:nvSpPr>
        <p:spPr/>
        <p:txBody>
          <a:bodyPr/>
          <a:lstStyle/>
          <a:p>
            <a:fld id="{C5E74F64-7780-9C4F-983D-3F814FF801CD}" type="slidenum">
              <a:rPr lang="en-US" smtClean="0"/>
              <a:t>3</a:t>
            </a:fld>
            <a:endParaRPr lang="en-US"/>
          </a:p>
        </p:txBody>
      </p:sp>
    </p:spTree>
    <p:extLst>
      <p:ext uri="{BB962C8B-B14F-4D97-AF65-F5344CB8AC3E}">
        <p14:creationId xmlns:p14="http://schemas.microsoft.com/office/powerpoint/2010/main" val="333632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F979D2-3E7D-B15F-77AB-1BEBC4F63C41}"/>
              </a:ext>
            </a:extLst>
          </p:cNvPr>
          <p:cNvSpPr>
            <a:spLocks noGrp="1"/>
          </p:cNvSpPr>
          <p:nvPr>
            <p:ph type="title"/>
          </p:nvPr>
        </p:nvSpPr>
        <p:spPr>
          <a:xfrm>
            <a:off x="551999" y="273844"/>
            <a:ext cx="8491639" cy="789239"/>
          </a:xfrm>
        </p:spPr>
        <p:txBody>
          <a:bodyPr>
            <a:noAutofit/>
          </a:bodyPr>
          <a:lstStyle/>
          <a:p>
            <a:r>
              <a:rPr kumimoji="1" lang="en-US" altLang="ko-Kore-KR" sz="2700" dirty="0"/>
              <a:t>Vortex-Optimized Lightweight Toolchain (VOLT)</a:t>
            </a:r>
            <a:endParaRPr kumimoji="1" lang="ko-Kore-KR" altLang="en-US" sz="2700" dirty="0"/>
          </a:p>
        </p:txBody>
      </p:sp>
      <p:sp>
        <p:nvSpPr>
          <p:cNvPr id="3" name="슬라이드 번호 개체 틀 2">
            <a:extLst>
              <a:ext uri="{FF2B5EF4-FFF2-40B4-BE49-F238E27FC236}">
                <a16:creationId xmlns:a16="http://schemas.microsoft.com/office/drawing/2014/main" id="{B744106A-4CE3-B789-36E6-D0312BABD7C0}"/>
              </a:ext>
            </a:extLst>
          </p:cNvPr>
          <p:cNvSpPr>
            <a:spLocks noGrp="1"/>
          </p:cNvSpPr>
          <p:nvPr>
            <p:ph type="sldNum" sz="quarter" idx="4"/>
          </p:nvPr>
        </p:nvSpPr>
        <p:spPr/>
        <p:txBody>
          <a:bodyPr/>
          <a:lstStyle/>
          <a:p>
            <a:fld id="{C5E74F64-7780-9C4F-983D-3F814FF801CD}" type="slidenum">
              <a:rPr lang="en-US" smtClean="0"/>
              <a:t>4</a:t>
            </a:fld>
            <a:endParaRPr lang="en-US"/>
          </a:p>
        </p:txBody>
      </p:sp>
      <p:grpSp>
        <p:nvGrpSpPr>
          <p:cNvPr id="11" name="그룹 10">
            <a:extLst>
              <a:ext uri="{FF2B5EF4-FFF2-40B4-BE49-F238E27FC236}">
                <a16:creationId xmlns:a16="http://schemas.microsoft.com/office/drawing/2014/main" id="{4D99F6ED-54C4-67B8-53E7-B722A608E509}"/>
              </a:ext>
            </a:extLst>
          </p:cNvPr>
          <p:cNvGrpSpPr/>
          <p:nvPr/>
        </p:nvGrpSpPr>
        <p:grpSpPr>
          <a:xfrm>
            <a:off x="511361" y="1355280"/>
            <a:ext cx="1551654" cy="1347784"/>
            <a:chOff x="103996" y="50090"/>
            <a:chExt cx="1008030" cy="2216057"/>
          </a:xfrm>
          <a:solidFill>
            <a:schemeClr val="bg1">
              <a:lumMod val="95000"/>
            </a:schemeClr>
          </a:solidFill>
        </p:grpSpPr>
        <p:sp>
          <p:nvSpPr>
            <p:cNvPr id="12" name="Google Shape;222;p8">
              <a:extLst>
                <a:ext uri="{FF2B5EF4-FFF2-40B4-BE49-F238E27FC236}">
                  <a16:creationId xmlns:a16="http://schemas.microsoft.com/office/drawing/2014/main" id="{7C9192CE-3F8C-95DD-2BEF-F7D566BD8508}"/>
                </a:ext>
              </a:extLst>
            </p:cNvPr>
            <p:cNvSpPr/>
            <p:nvPr/>
          </p:nvSpPr>
          <p:spPr>
            <a:xfrm>
              <a:off x="174383" y="50090"/>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3" name="Google Shape;222;p8">
              <a:extLst>
                <a:ext uri="{FF2B5EF4-FFF2-40B4-BE49-F238E27FC236}">
                  <a16:creationId xmlns:a16="http://schemas.microsoft.com/office/drawing/2014/main" id="{D0D07FE7-6B9A-419C-2A01-7FA7ED88C1D3}"/>
                </a:ext>
              </a:extLst>
            </p:cNvPr>
            <p:cNvSpPr/>
            <p:nvPr/>
          </p:nvSpPr>
          <p:spPr>
            <a:xfrm>
              <a:off x="139189" y="124478"/>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lang="ko-Kore-KR" altLang="en-US"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4" name="Google Shape;222;p8">
              <a:extLst>
                <a:ext uri="{FF2B5EF4-FFF2-40B4-BE49-F238E27FC236}">
                  <a16:creationId xmlns:a16="http://schemas.microsoft.com/office/drawing/2014/main" id="{9F6423B3-4D15-E9AD-312D-44E785EC39E6}"/>
                </a:ext>
              </a:extLst>
            </p:cNvPr>
            <p:cNvSpPr/>
            <p:nvPr/>
          </p:nvSpPr>
          <p:spPr>
            <a:xfrm>
              <a:off x="103996" y="198866"/>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Existing </a:t>
              </a:r>
            </a:p>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Open-Source </a:t>
              </a:r>
            </a:p>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Compilers</a:t>
              </a:r>
              <a:endParaRPr sz="1600" dirty="0">
                <a:solidFill>
                  <a:schemeClr val="dk1"/>
                </a:solidFill>
                <a:latin typeface="Daytona" panose="020B0604030500040204" pitchFamily="34" charset="0"/>
                <a:ea typeface="Tahoma"/>
                <a:cs typeface="Times New Roman" panose="02020603050405020304" pitchFamily="18" charset="0"/>
                <a:sym typeface="Tahoma"/>
              </a:endParaRPr>
            </a:p>
          </p:txBody>
        </p:sp>
      </p:grpSp>
      <p:sp>
        <p:nvSpPr>
          <p:cNvPr id="15" name="오른쪽 화살표[R] 14">
            <a:extLst>
              <a:ext uri="{FF2B5EF4-FFF2-40B4-BE49-F238E27FC236}">
                <a16:creationId xmlns:a16="http://schemas.microsoft.com/office/drawing/2014/main" id="{BC7E701D-C789-A737-E73E-D9D7B154E64D}"/>
              </a:ext>
            </a:extLst>
          </p:cNvPr>
          <p:cNvSpPr/>
          <p:nvPr/>
        </p:nvSpPr>
        <p:spPr>
          <a:xfrm>
            <a:off x="2456985" y="1631169"/>
            <a:ext cx="1382223" cy="323557"/>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16" name="Google Shape;222;p8">
            <a:extLst>
              <a:ext uri="{FF2B5EF4-FFF2-40B4-BE49-F238E27FC236}">
                <a16:creationId xmlns:a16="http://schemas.microsoft.com/office/drawing/2014/main" id="{9A1F46CE-7B6B-7831-4970-75013E59B53B}"/>
              </a:ext>
            </a:extLst>
          </p:cNvPr>
          <p:cNvSpPr/>
          <p:nvPr/>
        </p:nvSpPr>
        <p:spPr>
          <a:xfrm>
            <a:off x="4158913" y="1375300"/>
            <a:ext cx="1778956" cy="1330261"/>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7" name="왼쪽/오른쪽 화살표[L] 16">
            <a:extLst>
              <a:ext uri="{FF2B5EF4-FFF2-40B4-BE49-F238E27FC236}">
                <a16:creationId xmlns:a16="http://schemas.microsoft.com/office/drawing/2014/main" id="{A459DED0-A308-85DA-9E84-F129E5D16E6E}"/>
              </a:ext>
            </a:extLst>
          </p:cNvPr>
          <p:cNvSpPr/>
          <p:nvPr/>
        </p:nvSpPr>
        <p:spPr>
          <a:xfrm>
            <a:off x="6072960" y="1631169"/>
            <a:ext cx="1008026" cy="323557"/>
          </a:xfrm>
          <a:prstGeom prst="lef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grpSp>
        <p:nvGrpSpPr>
          <p:cNvPr id="18" name="그룹 17">
            <a:extLst>
              <a:ext uri="{FF2B5EF4-FFF2-40B4-BE49-F238E27FC236}">
                <a16:creationId xmlns:a16="http://schemas.microsoft.com/office/drawing/2014/main" id="{EC841B7D-171B-0EA2-7CDF-B7A4D6EE1137}"/>
              </a:ext>
            </a:extLst>
          </p:cNvPr>
          <p:cNvGrpSpPr/>
          <p:nvPr/>
        </p:nvGrpSpPr>
        <p:grpSpPr>
          <a:xfrm>
            <a:off x="7244333" y="1372803"/>
            <a:ext cx="1461402" cy="1330261"/>
            <a:chOff x="5421191" y="50089"/>
            <a:chExt cx="998553" cy="2216058"/>
          </a:xfrm>
          <a:solidFill>
            <a:schemeClr val="bg1">
              <a:lumMod val="95000"/>
            </a:schemeClr>
          </a:solidFill>
        </p:grpSpPr>
        <p:sp>
          <p:nvSpPr>
            <p:cNvPr id="19" name="Google Shape;222;p8">
              <a:extLst>
                <a:ext uri="{FF2B5EF4-FFF2-40B4-BE49-F238E27FC236}">
                  <a16:creationId xmlns:a16="http://schemas.microsoft.com/office/drawing/2014/main" id="{77520CC3-D49F-8795-5AB4-FACA42808CAA}"/>
                </a:ext>
              </a:extLst>
            </p:cNvPr>
            <p:cNvSpPr/>
            <p:nvPr/>
          </p:nvSpPr>
          <p:spPr>
            <a:xfrm>
              <a:off x="5490916" y="50089"/>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20" name="Google Shape;222;p8">
              <a:extLst>
                <a:ext uri="{FF2B5EF4-FFF2-40B4-BE49-F238E27FC236}">
                  <a16:creationId xmlns:a16="http://schemas.microsoft.com/office/drawing/2014/main" id="{1E762745-84D8-BD0B-37C5-0B0776DC7826}"/>
                </a:ext>
              </a:extLst>
            </p:cNvPr>
            <p:cNvSpPr/>
            <p:nvPr/>
          </p:nvSpPr>
          <p:spPr>
            <a:xfrm>
              <a:off x="5456054" y="124477"/>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21" name="Google Shape;222;p8">
              <a:extLst>
                <a:ext uri="{FF2B5EF4-FFF2-40B4-BE49-F238E27FC236}">
                  <a16:creationId xmlns:a16="http://schemas.microsoft.com/office/drawing/2014/main" id="{E1ABD0EA-AD6E-267A-8B3A-17C837E90FE9}"/>
                </a:ext>
              </a:extLst>
            </p:cNvPr>
            <p:cNvSpPr/>
            <p:nvPr/>
          </p:nvSpPr>
          <p:spPr>
            <a:xfrm>
              <a:off x="5421191" y="198865"/>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Compilers </a:t>
              </a:r>
            </a:p>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for other </a:t>
              </a:r>
            </a:p>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Open GPUs</a:t>
              </a:r>
            </a:p>
          </p:txBody>
        </p:sp>
      </p:grpSp>
      <p:sp>
        <p:nvSpPr>
          <p:cNvPr id="22" name="TextBox 21">
            <a:extLst>
              <a:ext uri="{FF2B5EF4-FFF2-40B4-BE49-F238E27FC236}">
                <a16:creationId xmlns:a16="http://schemas.microsoft.com/office/drawing/2014/main" id="{06099CAE-0C05-9B41-9322-53A0F57C056B}"/>
              </a:ext>
            </a:extLst>
          </p:cNvPr>
          <p:cNvSpPr txBox="1"/>
          <p:nvPr/>
        </p:nvSpPr>
        <p:spPr>
          <a:xfrm>
            <a:off x="2215080" y="1949136"/>
            <a:ext cx="1967716" cy="738664"/>
          </a:xfrm>
          <a:prstGeom prst="rect">
            <a:avLst/>
          </a:prstGeom>
          <a:noFill/>
        </p:spPr>
        <p:txBody>
          <a:bodyPr wrap="square" rtlCol="0">
            <a:spAutoFit/>
          </a:bodyPr>
          <a:lstStyle/>
          <a:p>
            <a:r>
              <a:rPr kumimoji="1" lang="en-US" altLang="ko-Kore-KR" dirty="0">
                <a:latin typeface="Daytona" panose="020B0604030500040204" pitchFamily="34" charset="0"/>
                <a:cs typeface="Times New Roman" panose="02020603050405020304" pitchFamily="18" charset="0"/>
              </a:rPr>
              <a:t>+ Leverage</a:t>
            </a:r>
            <a:r>
              <a:rPr kumimoji="1" lang="ko-KR" altLang="en-US" dirty="0">
                <a:latin typeface="Daytona" panose="020B0604030500040204" pitchFamily="34" charset="0"/>
                <a:cs typeface="Times New Roman" panose="02020603050405020304" pitchFamily="18" charset="0"/>
              </a:rPr>
              <a:t> </a:t>
            </a:r>
            <a:r>
              <a:rPr kumimoji="1" lang="en-US" altLang="ko-KR" dirty="0">
                <a:latin typeface="Daytona" panose="020B0604030500040204" pitchFamily="34" charset="0"/>
                <a:cs typeface="Times New Roman" panose="02020603050405020304" pitchFamily="18" charset="0"/>
              </a:rPr>
              <a:t>existing   </a:t>
            </a:r>
          </a:p>
          <a:p>
            <a:r>
              <a:rPr kumimoji="1" lang="en-US" altLang="ko-Kore-KR" dirty="0">
                <a:latin typeface="Daytona" panose="020B0604030500040204" pitchFamily="34" charset="0"/>
                <a:cs typeface="Times New Roman" panose="02020603050405020304" pitchFamily="18" charset="0"/>
              </a:rPr>
              <a:t>   Infrastructures</a:t>
            </a:r>
          </a:p>
          <a:p>
            <a:r>
              <a:rPr kumimoji="1" lang="en-US" altLang="ko-Kore-KR" dirty="0">
                <a:latin typeface="Daytona" panose="020B0604030500040204" pitchFamily="34" charset="0"/>
                <a:cs typeface="Times New Roman" panose="02020603050405020304" pitchFamily="18" charset="0"/>
              </a:rPr>
              <a:t>+ Reuse opts</a:t>
            </a:r>
          </a:p>
        </p:txBody>
      </p:sp>
      <p:sp>
        <p:nvSpPr>
          <p:cNvPr id="23" name="TextBox 22">
            <a:extLst>
              <a:ext uri="{FF2B5EF4-FFF2-40B4-BE49-F238E27FC236}">
                <a16:creationId xmlns:a16="http://schemas.microsoft.com/office/drawing/2014/main" id="{29C05CCD-6A40-45A4-8FE7-DC723085B9FE}"/>
              </a:ext>
            </a:extLst>
          </p:cNvPr>
          <p:cNvSpPr txBox="1"/>
          <p:nvPr/>
        </p:nvSpPr>
        <p:spPr>
          <a:xfrm>
            <a:off x="4167554" y="1800248"/>
            <a:ext cx="1777500" cy="738664"/>
          </a:xfrm>
          <a:prstGeom prst="rect">
            <a:avLst/>
          </a:prstGeom>
          <a:noFill/>
        </p:spPr>
        <p:txBody>
          <a:bodyPr wrap="square" rtlCol="0">
            <a:spAutoFit/>
          </a:bodyPr>
          <a:lstStyle/>
          <a:p>
            <a:r>
              <a:rPr kumimoji="1" lang="en-US" altLang="ko-Kore-KR" dirty="0">
                <a:solidFill>
                  <a:srgbClr val="FF0000"/>
                </a:solidFill>
                <a:latin typeface="Daytona" panose="020B0604030500040204" pitchFamily="34" charset="0"/>
                <a:cs typeface="Times New Roman" panose="02020603050405020304" pitchFamily="18" charset="0"/>
              </a:rPr>
              <a:t>✓ Portability </a:t>
            </a:r>
          </a:p>
          <a:p>
            <a:r>
              <a:rPr kumimoji="1" lang="en-US" altLang="ko-Kore-KR" dirty="0">
                <a:solidFill>
                  <a:srgbClr val="FF0000"/>
                </a:solidFill>
                <a:latin typeface="Daytona" panose="020B0604030500040204" pitchFamily="34" charset="0"/>
                <a:cs typeface="Times New Roman" panose="02020603050405020304" pitchFamily="18" charset="0"/>
              </a:rPr>
              <a:t>✓ Composability</a:t>
            </a:r>
          </a:p>
          <a:p>
            <a:r>
              <a:rPr kumimoji="1" lang="en-US" altLang="ko-Kore-KR" dirty="0">
                <a:solidFill>
                  <a:srgbClr val="FF0000"/>
                </a:solidFill>
                <a:latin typeface="Daytona" panose="020B0604030500040204" pitchFamily="34" charset="0"/>
                <a:cs typeface="Times New Roman" panose="02020603050405020304" pitchFamily="18" charset="0"/>
              </a:rPr>
              <a:t>✓ Maintainability </a:t>
            </a:r>
          </a:p>
        </p:txBody>
      </p:sp>
      <p:sp>
        <p:nvSpPr>
          <p:cNvPr id="24" name="TextBox 23">
            <a:extLst>
              <a:ext uri="{FF2B5EF4-FFF2-40B4-BE49-F238E27FC236}">
                <a16:creationId xmlns:a16="http://schemas.microsoft.com/office/drawing/2014/main" id="{4135096D-5156-B68A-D7D7-72DFC4FD1DF3}"/>
              </a:ext>
            </a:extLst>
          </p:cNvPr>
          <p:cNvSpPr txBox="1"/>
          <p:nvPr/>
        </p:nvSpPr>
        <p:spPr>
          <a:xfrm>
            <a:off x="5966050" y="2028660"/>
            <a:ext cx="1339243" cy="523220"/>
          </a:xfrm>
          <a:prstGeom prst="rect">
            <a:avLst/>
          </a:prstGeom>
          <a:noFill/>
        </p:spPr>
        <p:txBody>
          <a:bodyPr wrap="square" rtlCol="0">
            <a:spAutoFit/>
          </a:bodyPr>
          <a:lstStyle/>
          <a:p>
            <a:r>
              <a:rPr kumimoji="1" lang="en-US" altLang="ko-KR" dirty="0">
                <a:latin typeface="Daytona" panose="020B0604030500040204" pitchFamily="34" charset="0"/>
                <a:cs typeface="Times New Roman" panose="02020603050405020304" pitchFamily="18" charset="0"/>
              </a:rPr>
              <a:t>+</a:t>
            </a:r>
            <a:r>
              <a:rPr kumimoji="1" lang="ko-KR" altLang="en-US" dirty="0">
                <a:latin typeface="Daytona" panose="020B0604030500040204" pitchFamily="34" charset="0"/>
                <a:cs typeface="Times New Roman" panose="02020603050405020304" pitchFamily="18" charset="0"/>
              </a:rPr>
              <a:t> </a:t>
            </a:r>
            <a:r>
              <a:rPr kumimoji="1" lang="en-US" altLang="ko-KR" dirty="0">
                <a:latin typeface="Daytona" panose="020B0604030500040204" pitchFamily="34" charset="0"/>
                <a:cs typeface="Times New Roman" panose="02020603050405020304" pitchFamily="18" charset="0"/>
              </a:rPr>
              <a:t>Port open </a:t>
            </a:r>
          </a:p>
          <a:p>
            <a:r>
              <a:rPr kumimoji="1" lang="en-US" altLang="ko-KR" dirty="0">
                <a:latin typeface="Daytona" panose="020B0604030500040204" pitchFamily="34" charset="0"/>
                <a:cs typeface="Times New Roman" panose="02020603050405020304" pitchFamily="18" charset="0"/>
              </a:rPr>
              <a:t>   GPU opts</a:t>
            </a:r>
            <a:endParaRPr kumimoji="1" lang="ko-Kore-KR" altLang="en-US" dirty="0">
              <a:latin typeface="Daytona" panose="020B060403050004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6675E04E-C464-5100-7C84-45A1B64D1EA7}"/>
              </a:ext>
            </a:extLst>
          </p:cNvPr>
          <p:cNvSpPr txBox="1"/>
          <p:nvPr/>
        </p:nvSpPr>
        <p:spPr>
          <a:xfrm>
            <a:off x="4143554" y="1433591"/>
            <a:ext cx="1778956" cy="369332"/>
          </a:xfrm>
          <a:prstGeom prst="rect">
            <a:avLst/>
          </a:prstGeom>
          <a:noFill/>
        </p:spPr>
        <p:txBody>
          <a:bodyPr wrap="square">
            <a:spAutoFit/>
          </a:bodyPr>
          <a:lstStyle/>
          <a:p>
            <a:pPr algn="ctr"/>
            <a:r>
              <a:rPr lang="en-US" altLang="ko-Kore-KR" sz="1800" b="1" dirty="0">
                <a:solidFill>
                  <a:schemeClr val="dk1"/>
                </a:solidFill>
                <a:latin typeface="Daytona" panose="020B0604030500040204" pitchFamily="34" charset="0"/>
                <a:ea typeface="Tahoma"/>
                <a:cs typeface="Times New Roman" panose="02020603050405020304" pitchFamily="18" charset="0"/>
                <a:sym typeface="Tahoma"/>
              </a:rPr>
              <a:t>VOLT</a:t>
            </a:r>
          </a:p>
        </p:txBody>
      </p:sp>
      <p:cxnSp>
        <p:nvCxnSpPr>
          <p:cNvPr id="27" name="직선 연결선[R] 26">
            <a:extLst>
              <a:ext uri="{FF2B5EF4-FFF2-40B4-BE49-F238E27FC236}">
                <a16:creationId xmlns:a16="http://schemas.microsoft.com/office/drawing/2014/main" id="{E8D2F6CB-640E-2255-C794-77341ADC07C6}"/>
              </a:ext>
            </a:extLst>
          </p:cNvPr>
          <p:cNvCxnSpPr>
            <a:cxnSpLocks/>
          </p:cNvCxnSpPr>
          <p:nvPr/>
        </p:nvCxnSpPr>
        <p:spPr>
          <a:xfrm flipH="1">
            <a:off x="791737" y="2703064"/>
            <a:ext cx="3375817" cy="74516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5" name="직선 연결선[R] 34">
            <a:extLst>
              <a:ext uri="{FF2B5EF4-FFF2-40B4-BE49-F238E27FC236}">
                <a16:creationId xmlns:a16="http://schemas.microsoft.com/office/drawing/2014/main" id="{80D8B7B1-DFFB-BA2F-71E5-CE5C37F76536}"/>
              </a:ext>
            </a:extLst>
          </p:cNvPr>
          <p:cNvCxnSpPr>
            <a:cxnSpLocks/>
          </p:cNvCxnSpPr>
          <p:nvPr/>
        </p:nvCxnSpPr>
        <p:spPr>
          <a:xfrm>
            <a:off x="5945054" y="2703064"/>
            <a:ext cx="2760681" cy="737165"/>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8" name="모서리가 둥근 직사각형 37">
            <a:extLst>
              <a:ext uri="{FF2B5EF4-FFF2-40B4-BE49-F238E27FC236}">
                <a16:creationId xmlns:a16="http://schemas.microsoft.com/office/drawing/2014/main" id="{0213BFCA-E8FE-2431-63B6-7D6F61AA7910}"/>
              </a:ext>
            </a:extLst>
          </p:cNvPr>
          <p:cNvSpPr/>
          <p:nvPr/>
        </p:nvSpPr>
        <p:spPr>
          <a:xfrm>
            <a:off x="682316" y="3242529"/>
            <a:ext cx="8104845" cy="1109299"/>
          </a:xfrm>
          <a:prstGeom prst="roundRect">
            <a:avLst>
              <a:gd name="adj" fmla="val 9630"/>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39" name="Google Shape;222;p8">
            <a:extLst>
              <a:ext uri="{FF2B5EF4-FFF2-40B4-BE49-F238E27FC236}">
                <a16:creationId xmlns:a16="http://schemas.microsoft.com/office/drawing/2014/main" id="{CFD351D7-E623-DC76-7AEC-4F38AA372CF1}"/>
              </a:ext>
            </a:extLst>
          </p:cNvPr>
          <p:cNvSpPr/>
          <p:nvPr/>
        </p:nvSpPr>
        <p:spPr>
          <a:xfrm>
            <a:off x="791737" y="3371060"/>
            <a:ext cx="2202414"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Front-end Compilers</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0" name="오른쪽 화살표[R] 39">
            <a:extLst>
              <a:ext uri="{FF2B5EF4-FFF2-40B4-BE49-F238E27FC236}">
                <a16:creationId xmlns:a16="http://schemas.microsoft.com/office/drawing/2014/main" id="{B6836166-FD8A-AFA7-BC4D-FE9BD4BA64A0}"/>
              </a:ext>
            </a:extLst>
          </p:cNvPr>
          <p:cNvSpPr/>
          <p:nvPr/>
        </p:nvSpPr>
        <p:spPr>
          <a:xfrm>
            <a:off x="3115216" y="3657477"/>
            <a:ext cx="469533" cy="323557"/>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41" name="Google Shape;222;p8">
            <a:extLst>
              <a:ext uri="{FF2B5EF4-FFF2-40B4-BE49-F238E27FC236}">
                <a16:creationId xmlns:a16="http://schemas.microsoft.com/office/drawing/2014/main" id="{85005F2D-2CB8-0A51-A747-936047B47901}"/>
              </a:ext>
            </a:extLst>
          </p:cNvPr>
          <p:cNvSpPr/>
          <p:nvPr/>
        </p:nvSpPr>
        <p:spPr>
          <a:xfrm>
            <a:off x="3664603" y="3371059"/>
            <a:ext cx="2202414"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Middle-end Compiler</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2" name="Google Shape;222;p8">
            <a:extLst>
              <a:ext uri="{FF2B5EF4-FFF2-40B4-BE49-F238E27FC236}">
                <a16:creationId xmlns:a16="http://schemas.microsoft.com/office/drawing/2014/main" id="{20E2426F-E5A7-34B6-9F5A-2D6306061FC0}"/>
              </a:ext>
            </a:extLst>
          </p:cNvPr>
          <p:cNvSpPr/>
          <p:nvPr/>
        </p:nvSpPr>
        <p:spPr>
          <a:xfrm>
            <a:off x="6503321" y="3354041"/>
            <a:ext cx="2202415"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Back-end Compiler</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3" name="오른쪽 화살표[R] 42">
            <a:extLst>
              <a:ext uri="{FF2B5EF4-FFF2-40B4-BE49-F238E27FC236}">
                <a16:creationId xmlns:a16="http://schemas.microsoft.com/office/drawing/2014/main" id="{39FB9975-822A-B4AD-11D4-B9316C6A43C9}"/>
              </a:ext>
            </a:extLst>
          </p:cNvPr>
          <p:cNvSpPr/>
          <p:nvPr/>
        </p:nvSpPr>
        <p:spPr>
          <a:xfrm>
            <a:off x="5952609" y="3657476"/>
            <a:ext cx="493937" cy="323557"/>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48" name="TextBox 47">
            <a:extLst>
              <a:ext uri="{FF2B5EF4-FFF2-40B4-BE49-F238E27FC236}">
                <a16:creationId xmlns:a16="http://schemas.microsoft.com/office/drawing/2014/main" id="{D0A07256-2670-E7D8-874E-B6D0D55D045E}"/>
              </a:ext>
            </a:extLst>
          </p:cNvPr>
          <p:cNvSpPr txBox="1"/>
          <p:nvPr/>
        </p:nvSpPr>
        <p:spPr>
          <a:xfrm>
            <a:off x="679596" y="4408446"/>
            <a:ext cx="8104845" cy="369332"/>
          </a:xfrm>
          <a:prstGeom prst="rect">
            <a:avLst/>
          </a:prstGeom>
          <a:noFill/>
        </p:spPr>
        <p:txBody>
          <a:bodyPr wrap="square">
            <a:spAutoFit/>
          </a:bodyPr>
          <a:lstStyle/>
          <a:p>
            <a:pPr algn="ctr"/>
            <a:r>
              <a:rPr lang="en-US" altLang="ko-Kore-KR" sz="1800" b="1" dirty="0">
                <a:solidFill>
                  <a:schemeClr val="dk1"/>
                </a:solidFill>
                <a:latin typeface="Daytona" panose="020B0604030500040204" pitchFamily="34" charset="0"/>
                <a:ea typeface="Tahoma"/>
                <a:cs typeface="Times New Roman" panose="02020603050405020304" pitchFamily="18" charset="0"/>
                <a:sym typeface="Tahoma"/>
              </a:rPr>
              <a:t>Hierarchical Compiler Design</a:t>
            </a:r>
          </a:p>
        </p:txBody>
      </p:sp>
      <p:pic>
        <p:nvPicPr>
          <p:cNvPr id="55" name="Google Shape;103;p18" descr="PoCL 3.0 Released - The Khronos Group Inc">
            <a:extLst>
              <a:ext uri="{FF2B5EF4-FFF2-40B4-BE49-F238E27FC236}">
                <a16:creationId xmlns:a16="http://schemas.microsoft.com/office/drawing/2014/main" id="{DA5DD0E2-532D-4952-44F1-EFC6BADB91DD}"/>
              </a:ext>
            </a:extLst>
          </p:cNvPr>
          <p:cNvPicPr preferRelativeResize="0"/>
          <p:nvPr/>
        </p:nvPicPr>
        <p:blipFill rotWithShape="1">
          <a:blip r:embed="rId3">
            <a:alphaModFix/>
          </a:blip>
          <a:srcRect/>
          <a:stretch/>
        </p:blipFill>
        <p:spPr>
          <a:xfrm>
            <a:off x="1142357" y="3859470"/>
            <a:ext cx="539912" cy="328568"/>
          </a:xfrm>
          <a:prstGeom prst="rect">
            <a:avLst/>
          </a:prstGeom>
          <a:noFill/>
          <a:ln w="12700">
            <a:noFill/>
          </a:ln>
        </p:spPr>
      </p:pic>
      <p:pic>
        <p:nvPicPr>
          <p:cNvPr id="56" name="Google Shape;113;p18" descr="GitHub Logos and Usage · GitHub">
            <a:extLst>
              <a:ext uri="{FF2B5EF4-FFF2-40B4-BE49-F238E27FC236}">
                <a16:creationId xmlns:a16="http://schemas.microsoft.com/office/drawing/2014/main" id="{0A6F658C-41EA-9C2E-55FF-F84E126909AC}"/>
              </a:ext>
            </a:extLst>
          </p:cNvPr>
          <p:cNvPicPr preferRelativeResize="0"/>
          <p:nvPr/>
        </p:nvPicPr>
        <p:blipFill rotWithShape="1">
          <a:blip r:embed="rId4">
            <a:alphaModFix/>
            <a:extLst>
              <a:ext uri="{BEBA8EAE-BF5A-486C-A8C5-ECC9F3942E4B}">
                <a14:imgProps xmlns:a14="http://schemas.microsoft.com/office/drawing/2010/main">
                  <a14:imgLayer r:embed="rId5">
                    <a14:imgEffect>
                      <a14:backgroundRemoval t="10000" b="90000" l="10000" r="90000">
                        <a14:backgroundMark x1="86607" y1="73214" x2="86607" y2="73214"/>
                        <a14:backgroundMark x1="86607" y1="73214" x2="90179" y2="97768"/>
                        <a14:backgroundMark x1="52232" y1="46429" x2="52232" y2="46429"/>
                      </a14:backgroundRemoval>
                    </a14:imgEffect>
                  </a14:imgLayer>
                </a14:imgProps>
              </a:ext>
            </a:extLst>
          </a:blip>
          <a:srcRect/>
          <a:stretch/>
        </p:blipFill>
        <p:spPr>
          <a:xfrm>
            <a:off x="2272867" y="3863340"/>
            <a:ext cx="388755" cy="315436"/>
          </a:xfrm>
          <a:prstGeom prst="rect">
            <a:avLst/>
          </a:prstGeom>
          <a:noFill/>
          <a:ln w="12700">
            <a:noFill/>
          </a:ln>
        </p:spPr>
      </p:pic>
      <p:sp>
        <p:nvSpPr>
          <p:cNvPr id="57" name="Google Shape;106;p18">
            <a:extLst>
              <a:ext uri="{FF2B5EF4-FFF2-40B4-BE49-F238E27FC236}">
                <a16:creationId xmlns:a16="http://schemas.microsoft.com/office/drawing/2014/main" id="{F38B51E8-CF5E-E6FD-6403-79DCA774A1C0}"/>
              </a:ext>
            </a:extLst>
          </p:cNvPr>
          <p:cNvSpPr txBox="1"/>
          <p:nvPr/>
        </p:nvSpPr>
        <p:spPr>
          <a:xfrm>
            <a:off x="1416608" y="3890273"/>
            <a:ext cx="1163558" cy="276959"/>
          </a:xfrm>
          <a:prstGeom prst="rect">
            <a:avLst/>
          </a:prstGeom>
          <a:noFill/>
          <a:ln w="12700">
            <a:noFill/>
          </a:ln>
        </p:spPr>
        <p:txBody>
          <a:bodyPr spcFirstLastPara="1" wrap="square" lIns="91425" tIns="45700" rIns="91425" bIns="45700" anchor="t" anchorCtr="0">
            <a:spAutoFit/>
          </a:bodyPr>
          <a:lstStyle/>
          <a:p>
            <a:pPr algn="ctr" defTabSz="685800">
              <a:buClrTx/>
            </a:pPr>
            <a:r>
              <a:rPr lang="en-US" altLang="ko" sz="1200" b="1" kern="1200" dirty="0" err="1">
                <a:latin typeface="Roboto"/>
                <a:ea typeface="Roboto"/>
                <a:cs typeface="Roboto"/>
                <a:sym typeface="Roboto"/>
              </a:rPr>
              <a:t>CuPBoP</a:t>
            </a:r>
            <a:endParaRPr sz="1200" b="1" kern="1200" dirty="0">
              <a:latin typeface="Roboto"/>
              <a:ea typeface="Roboto"/>
              <a:cs typeface="Roboto"/>
              <a:sym typeface="Roboto"/>
            </a:endParaRPr>
          </a:p>
        </p:txBody>
      </p:sp>
      <p:pic>
        <p:nvPicPr>
          <p:cNvPr id="58" name="Google Shape;114;p18" descr="The LLVM Compiler Infrastructure Project">
            <a:extLst>
              <a:ext uri="{FF2B5EF4-FFF2-40B4-BE49-F238E27FC236}">
                <a16:creationId xmlns:a16="http://schemas.microsoft.com/office/drawing/2014/main" id="{42927C48-8E74-A781-E747-0245A9C8A013}"/>
              </a:ext>
            </a:extLst>
          </p:cNvPr>
          <p:cNvPicPr preferRelativeResize="0"/>
          <p:nvPr/>
        </p:nvPicPr>
        <p:blipFill rotWithShape="1">
          <a:blip r:embed="rId6">
            <a:alphaModFix/>
          </a:blip>
          <a:srcRect/>
          <a:stretch/>
        </p:blipFill>
        <p:spPr>
          <a:xfrm>
            <a:off x="7151119" y="3844596"/>
            <a:ext cx="561361" cy="322636"/>
          </a:xfrm>
          <a:prstGeom prst="rect">
            <a:avLst/>
          </a:prstGeom>
          <a:noFill/>
          <a:ln>
            <a:noFill/>
          </a:ln>
        </p:spPr>
      </p:pic>
      <p:pic>
        <p:nvPicPr>
          <p:cNvPr id="59" name="Picture 2" descr="Risc V Logo 5fa1b8aab3304">
            <a:extLst>
              <a:ext uri="{FF2B5EF4-FFF2-40B4-BE49-F238E27FC236}">
                <a16:creationId xmlns:a16="http://schemas.microsoft.com/office/drawing/2014/main" id="{E8B6CF76-CB62-FC95-0331-C4B7FD3878D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706" t="14735" r="14552" b="21787"/>
          <a:stretch/>
        </p:blipFill>
        <p:spPr bwMode="auto">
          <a:xfrm>
            <a:off x="7800588" y="3797178"/>
            <a:ext cx="473297" cy="396674"/>
          </a:xfrm>
          <a:prstGeom prst="rect">
            <a:avLst/>
          </a:prstGeom>
          <a:noFill/>
          <a:extLst>
            <a:ext uri="{909E8E84-426E-40DD-AFC4-6F175D3DCCD1}">
              <a14:hiddenFill xmlns:a14="http://schemas.microsoft.com/office/drawing/2010/main">
                <a:solidFill>
                  <a:srgbClr val="FFFFFF"/>
                </a:solidFill>
              </a14:hiddenFill>
            </a:ext>
          </a:extLst>
        </p:spPr>
      </p:pic>
      <p:pic>
        <p:nvPicPr>
          <p:cNvPr id="60" name="Google Shape;114;p18" descr="The LLVM Compiler Infrastructure Project">
            <a:extLst>
              <a:ext uri="{FF2B5EF4-FFF2-40B4-BE49-F238E27FC236}">
                <a16:creationId xmlns:a16="http://schemas.microsoft.com/office/drawing/2014/main" id="{B74263A7-79E3-E7B8-660F-D501CE0567DF}"/>
              </a:ext>
            </a:extLst>
          </p:cNvPr>
          <p:cNvPicPr preferRelativeResize="0"/>
          <p:nvPr/>
        </p:nvPicPr>
        <p:blipFill rotWithShape="1">
          <a:blip r:embed="rId6">
            <a:alphaModFix/>
          </a:blip>
          <a:srcRect/>
          <a:stretch/>
        </p:blipFill>
        <p:spPr>
          <a:xfrm>
            <a:off x="4506685" y="3859740"/>
            <a:ext cx="561361" cy="322636"/>
          </a:xfrm>
          <a:prstGeom prst="rect">
            <a:avLst/>
          </a:prstGeom>
          <a:noFill/>
          <a:ln>
            <a:noFill/>
          </a:ln>
        </p:spPr>
      </p:pic>
    </p:spTree>
    <p:extLst>
      <p:ext uri="{BB962C8B-B14F-4D97-AF65-F5344CB8AC3E}">
        <p14:creationId xmlns:p14="http://schemas.microsoft.com/office/powerpoint/2010/main" val="356877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a:extLst>
              <a:ext uri="{FF2B5EF4-FFF2-40B4-BE49-F238E27FC236}">
                <a16:creationId xmlns:a16="http://schemas.microsoft.com/office/drawing/2014/main" id="{E5DB9AF4-63B2-34E9-2D19-E02E8A7CC1D8}"/>
              </a:ext>
            </a:extLst>
          </p:cNvPr>
          <p:cNvSpPr txBox="1"/>
          <p:nvPr/>
        </p:nvSpPr>
        <p:spPr>
          <a:xfrm>
            <a:off x="514226" y="1672100"/>
            <a:ext cx="3479885" cy="3301736"/>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Front-end Compiler</a:t>
            </a:r>
          </a:p>
        </p:txBody>
      </p:sp>
      <p:sp>
        <p:nvSpPr>
          <p:cNvPr id="2" name="제목 1">
            <a:extLst>
              <a:ext uri="{FF2B5EF4-FFF2-40B4-BE49-F238E27FC236}">
                <a16:creationId xmlns:a16="http://schemas.microsoft.com/office/drawing/2014/main" id="{E24C48BA-C3AB-068C-CB1C-9C1055386B4D}"/>
              </a:ext>
            </a:extLst>
          </p:cNvPr>
          <p:cNvSpPr>
            <a:spLocks noGrp="1"/>
          </p:cNvSpPr>
          <p:nvPr>
            <p:ph type="title"/>
          </p:nvPr>
        </p:nvSpPr>
        <p:spPr/>
        <p:txBody>
          <a:bodyPr>
            <a:normAutofit/>
          </a:bodyPr>
          <a:lstStyle/>
          <a:p>
            <a:r>
              <a:rPr kumimoji="1" lang="en-US" altLang="ko-Kore-KR" sz="3200" dirty="0"/>
              <a:t>Overview of VOLT</a:t>
            </a:r>
            <a:endParaRPr kumimoji="1" lang="ko-Kore-KR" altLang="en-US" sz="3200" dirty="0"/>
          </a:p>
        </p:txBody>
      </p:sp>
      <p:sp>
        <p:nvSpPr>
          <p:cNvPr id="4" name="슬라이드 번호 개체 틀 3">
            <a:extLst>
              <a:ext uri="{FF2B5EF4-FFF2-40B4-BE49-F238E27FC236}">
                <a16:creationId xmlns:a16="http://schemas.microsoft.com/office/drawing/2014/main" id="{685C5A01-6F04-AD9E-C427-244B4A889C74}"/>
              </a:ext>
            </a:extLst>
          </p:cNvPr>
          <p:cNvSpPr>
            <a:spLocks noGrp="1"/>
          </p:cNvSpPr>
          <p:nvPr>
            <p:ph type="sldNum" sz="quarter" idx="4"/>
          </p:nvPr>
        </p:nvSpPr>
        <p:spPr/>
        <p:txBody>
          <a:bodyPr/>
          <a:lstStyle/>
          <a:p>
            <a:fld id="{C5E74F64-7780-9C4F-983D-3F814FF801CD}" type="slidenum">
              <a:rPr lang="en-US" smtClean="0"/>
              <a:t>5</a:t>
            </a:fld>
            <a:endParaRPr lang="en-US" dirty="0"/>
          </a:p>
        </p:txBody>
      </p:sp>
      <p:sp>
        <p:nvSpPr>
          <p:cNvPr id="67" name="TextBox 66">
            <a:extLst>
              <a:ext uri="{FF2B5EF4-FFF2-40B4-BE49-F238E27FC236}">
                <a16:creationId xmlns:a16="http://schemas.microsoft.com/office/drawing/2014/main" id="{D493B103-CB8F-4A2A-0986-0988BB3F6C8B}"/>
              </a:ext>
            </a:extLst>
          </p:cNvPr>
          <p:cNvSpPr txBox="1"/>
          <p:nvPr/>
        </p:nvSpPr>
        <p:spPr>
          <a:xfrm>
            <a:off x="514226" y="1168629"/>
            <a:ext cx="3479885" cy="362653"/>
          </a:xfrm>
          <a:prstGeom prst="snip1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GPU Kernel</a:t>
            </a:r>
          </a:p>
        </p:txBody>
      </p:sp>
      <p:pic>
        <p:nvPicPr>
          <p:cNvPr id="68" name="Google Shape;104;p18" descr="OpenCL - Wikipedia">
            <a:extLst>
              <a:ext uri="{FF2B5EF4-FFF2-40B4-BE49-F238E27FC236}">
                <a16:creationId xmlns:a16="http://schemas.microsoft.com/office/drawing/2014/main" id="{2113E738-EA07-D6A5-28B1-472D42C95228}"/>
              </a:ext>
            </a:extLst>
          </p:cNvPr>
          <p:cNvPicPr preferRelativeResize="0"/>
          <p:nvPr/>
        </p:nvPicPr>
        <p:blipFill rotWithShape="1">
          <a:blip r:embed="rId3">
            <a:alphaModFix/>
          </a:blip>
          <a:srcRect/>
          <a:stretch/>
        </p:blipFill>
        <p:spPr>
          <a:xfrm>
            <a:off x="2515467" y="1243143"/>
            <a:ext cx="570676" cy="232643"/>
          </a:xfrm>
          <a:prstGeom prst="rect">
            <a:avLst/>
          </a:prstGeom>
          <a:noFill/>
          <a:ln w="12700">
            <a:noFill/>
          </a:ln>
        </p:spPr>
      </p:pic>
      <p:pic>
        <p:nvPicPr>
          <p:cNvPr id="69" name="Google Shape;112;p18" descr="CUDA - Wikipedia">
            <a:extLst>
              <a:ext uri="{FF2B5EF4-FFF2-40B4-BE49-F238E27FC236}">
                <a16:creationId xmlns:a16="http://schemas.microsoft.com/office/drawing/2014/main" id="{90337768-9C6F-C1CB-691C-DED6C2C7299C}"/>
              </a:ext>
            </a:extLst>
          </p:cNvPr>
          <p:cNvPicPr preferRelativeResize="0"/>
          <p:nvPr/>
        </p:nvPicPr>
        <p:blipFill rotWithShape="1">
          <a:blip r:embed="rId4">
            <a:alphaModFix/>
          </a:blip>
          <a:srcRect/>
          <a:stretch/>
        </p:blipFill>
        <p:spPr>
          <a:xfrm>
            <a:off x="3198862" y="1201126"/>
            <a:ext cx="545252" cy="301499"/>
          </a:xfrm>
          <a:prstGeom prst="rect">
            <a:avLst/>
          </a:prstGeom>
          <a:noFill/>
          <a:ln w="12700">
            <a:noFill/>
          </a:ln>
        </p:spPr>
      </p:pic>
      <p:sp>
        <p:nvSpPr>
          <p:cNvPr id="74" name="TextBox 73">
            <a:extLst>
              <a:ext uri="{FF2B5EF4-FFF2-40B4-BE49-F238E27FC236}">
                <a16:creationId xmlns:a16="http://schemas.microsoft.com/office/drawing/2014/main" id="{02453665-4A98-5E46-E78B-C316E5ED0CC5}"/>
              </a:ext>
            </a:extLst>
          </p:cNvPr>
          <p:cNvSpPr txBox="1"/>
          <p:nvPr/>
        </p:nvSpPr>
        <p:spPr>
          <a:xfrm>
            <a:off x="4149977" y="4563716"/>
            <a:ext cx="4379322" cy="410119"/>
          </a:xfrm>
          <a:prstGeom prst="snip1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Vortex Binary</a:t>
            </a:r>
          </a:p>
        </p:txBody>
      </p:sp>
      <p:pic>
        <p:nvPicPr>
          <p:cNvPr id="75" name="Google Shape;116;p18" descr="Owner avatar">
            <a:extLst>
              <a:ext uri="{FF2B5EF4-FFF2-40B4-BE49-F238E27FC236}">
                <a16:creationId xmlns:a16="http://schemas.microsoft.com/office/drawing/2014/main" id="{E9FBBB88-C107-362E-A8C6-51178DEFA3CD}"/>
              </a:ext>
            </a:extLst>
          </p:cNvPr>
          <p:cNvPicPr preferRelativeResize="0"/>
          <p:nvPr/>
        </p:nvPicPr>
        <p:blipFill rotWithShape="1">
          <a:blip r:embed="rId5">
            <a:alphaModFix/>
          </a:blip>
          <a:srcRect/>
          <a:stretch/>
        </p:blipFill>
        <p:spPr>
          <a:xfrm>
            <a:off x="7997291" y="4563717"/>
            <a:ext cx="347465" cy="317283"/>
          </a:xfrm>
          <a:prstGeom prst="rect">
            <a:avLst/>
          </a:prstGeom>
          <a:noFill/>
          <a:ln>
            <a:noFill/>
          </a:ln>
        </p:spPr>
      </p:pic>
      <p:sp>
        <p:nvSpPr>
          <p:cNvPr id="80" name="TextBox 79">
            <a:extLst>
              <a:ext uri="{FF2B5EF4-FFF2-40B4-BE49-F238E27FC236}">
                <a16:creationId xmlns:a16="http://schemas.microsoft.com/office/drawing/2014/main" id="{F3E1D138-7067-A4C0-E228-6E041A830BE1}"/>
              </a:ext>
            </a:extLst>
          </p:cNvPr>
          <p:cNvSpPr txBox="1"/>
          <p:nvPr/>
        </p:nvSpPr>
        <p:spPr>
          <a:xfrm>
            <a:off x="635579" y="2439339"/>
            <a:ext cx="3226453" cy="1452890"/>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Semantic-aware Code Optimization</a:t>
            </a:r>
          </a:p>
        </p:txBody>
      </p:sp>
      <p:sp>
        <p:nvSpPr>
          <p:cNvPr id="81" name="TextBox 80">
            <a:extLst>
              <a:ext uri="{FF2B5EF4-FFF2-40B4-BE49-F238E27FC236}">
                <a16:creationId xmlns:a16="http://schemas.microsoft.com/office/drawing/2014/main" id="{567A2143-BEA3-7B24-DFF3-CC525B309D55}"/>
              </a:ext>
            </a:extLst>
          </p:cNvPr>
          <p:cNvSpPr txBox="1"/>
          <p:nvPr/>
        </p:nvSpPr>
        <p:spPr>
          <a:xfrm>
            <a:off x="3064698" y="3176013"/>
            <a:ext cx="667889" cy="612362"/>
          </a:xfrm>
          <a:prstGeom prst="rect">
            <a:avLst/>
          </a:prstGeom>
          <a:solidFill>
            <a:schemeClr val="accent1">
              <a:lumMod val="20000"/>
              <a:lumOff val="80000"/>
            </a:schemeClr>
          </a:solidFill>
          <a:ln w="19050">
            <a:solidFill>
              <a:schemeClr val="tx1"/>
            </a:solidFill>
          </a:ln>
        </p:spPr>
        <p:txBody>
          <a:bodyPr wrap="square" lIns="0" tIns="0" rIns="0" bIns="0" anchor="ctr">
            <a:noAutofit/>
          </a:bodyPr>
          <a:lstStyle/>
          <a:p>
            <a:pPr marL="0" marR="0" lvl="0" indent="0" algn="ctr" rtl="0">
              <a:spcBef>
                <a:spcPts val="0"/>
              </a:spcBef>
              <a:spcAft>
                <a:spcPts val="0"/>
              </a:spcAft>
              <a:buNone/>
            </a:pPr>
            <a:r>
              <a:rPr lang="en-US" altLang="ko-Kore-KR" sz="1500" dirty="0">
                <a:solidFill>
                  <a:schemeClr val="dk1"/>
                </a:solidFill>
                <a:latin typeface="Calibri" panose="020F0502020204030204" pitchFamily="34" charset="0"/>
                <a:ea typeface="Tahoma"/>
                <a:cs typeface="Calibri" panose="020F0502020204030204" pitchFamily="34" charset="0"/>
                <a:sym typeface="Tahoma"/>
              </a:rPr>
              <a:t>Built-in library</a:t>
            </a:r>
            <a:endParaRPr lang="en-US" altLang="ko-Kore-KR" sz="1500" dirty="0">
              <a:solidFill>
                <a:srgbClr val="C00000"/>
              </a:solidFill>
              <a:latin typeface="Calibri" panose="020F0502020204030204" pitchFamily="34" charset="0"/>
              <a:ea typeface="Tahoma"/>
              <a:cs typeface="Calibri" panose="020F0502020204030204" pitchFamily="34" charset="0"/>
              <a:sym typeface="Tahoma"/>
            </a:endParaRPr>
          </a:p>
        </p:txBody>
      </p:sp>
      <p:pic>
        <p:nvPicPr>
          <p:cNvPr id="83" name="Google Shape;103;p18" descr="PoCL 3.0 Released - The Khronos Group Inc">
            <a:extLst>
              <a:ext uri="{FF2B5EF4-FFF2-40B4-BE49-F238E27FC236}">
                <a16:creationId xmlns:a16="http://schemas.microsoft.com/office/drawing/2014/main" id="{9D4F4C10-FAE0-76DE-A3FC-5EF8200D966E}"/>
              </a:ext>
            </a:extLst>
          </p:cNvPr>
          <p:cNvPicPr preferRelativeResize="0"/>
          <p:nvPr/>
        </p:nvPicPr>
        <p:blipFill rotWithShape="1">
          <a:blip r:embed="rId6">
            <a:alphaModFix/>
          </a:blip>
          <a:srcRect/>
          <a:stretch/>
        </p:blipFill>
        <p:spPr>
          <a:xfrm>
            <a:off x="2578433" y="1750671"/>
            <a:ext cx="397230" cy="272056"/>
          </a:xfrm>
          <a:prstGeom prst="rect">
            <a:avLst/>
          </a:prstGeom>
          <a:noFill/>
          <a:ln w="12700">
            <a:noFill/>
          </a:ln>
        </p:spPr>
      </p:pic>
      <p:pic>
        <p:nvPicPr>
          <p:cNvPr id="84" name="Google Shape;113;p18" descr="GitHub Logos and Usage · GitHub">
            <a:extLst>
              <a:ext uri="{FF2B5EF4-FFF2-40B4-BE49-F238E27FC236}">
                <a16:creationId xmlns:a16="http://schemas.microsoft.com/office/drawing/2014/main" id="{8FDFA459-A674-8E91-A75E-B2848CF27FBA}"/>
              </a:ext>
            </a:extLst>
          </p:cNvPr>
          <p:cNvPicPr preferRelativeResize="0"/>
          <p:nvPr/>
        </p:nvPicPr>
        <p:blipFill rotWithShape="1">
          <a:blip r:embed="rId7">
            <a:alphaModFix/>
          </a:blip>
          <a:srcRect/>
          <a:stretch/>
        </p:blipFill>
        <p:spPr>
          <a:xfrm>
            <a:off x="3591419" y="1755914"/>
            <a:ext cx="286019" cy="261182"/>
          </a:xfrm>
          <a:prstGeom prst="rect">
            <a:avLst/>
          </a:prstGeom>
          <a:noFill/>
          <a:ln w="12700">
            <a:noFill/>
          </a:ln>
        </p:spPr>
      </p:pic>
      <p:sp>
        <p:nvSpPr>
          <p:cNvPr id="85" name="Google Shape;106;p18">
            <a:extLst>
              <a:ext uri="{FF2B5EF4-FFF2-40B4-BE49-F238E27FC236}">
                <a16:creationId xmlns:a16="http://schemas.microsoft.com/office/drawing/2014/main" id="{9061D503-8DD5-0020-FBE6-A7B049F92327}"/>
              </a:ext>
            </a:extLst>
          </p:cNvPr>
          <p:cNvSpPr txBox="1"/>
          <p:nvPr/>
        </p:nvSpPr>
        <p:spPr>
          <a:xfrm>
            <a:off x="2899357" y="1755914"/>
            <a:ext cx="856065" cy="261570"/>
          </a:xfrm>
          <a:prstGeom prst="rect">
            <a:avLst/>
          </a:prstGeom>
          <a:noFill/>
          <a:ln w="12700">
            <a:noFill/>
          </a:ln>
        </p:spPr>
        <p:txBody>
          <a:bodyPr spcFirstLastPara="1" wrap="square" lIns="91425" tIns="45700" rIns="91425" bIns="45700" anchor="t" anchorCtr="0">
            <a:spAutoFit/>
          </a:bodyPr>
          <a:lstStyle/>
          <a:p>
            <a:pPr algn="ctr" defTabSz="685800">
              <a:buClrTx/>
            </a:pPr>
            <a:r>
              <a:rPr lang="en-US" altLang="ko" sz="1100" b="1" kern="1200" dirty="0" err="1">
                <a:latin typeface="Roboto"/>
                <a:ea typeface="Roboto"/>
                <a:cs typeface="Roboto"/>
                <a:sym typeface="Roboto"/>
              </a:rPr>
              <a:t>CuPBoP</a:t>
            </a:r>
            <a:endParaRPr sz="1100" b="1" kern="1200" dirty="0">
              <a:latin typeface="Roboto"/>
              <a:ea typeface="Roboto"/>
              <a:cs typeface="Roboto"/>
              <a:sym typeface="Roboto"/>
            </a:endParaRPr>
          </a:p>
        </p:txBody>
      </p:sp>
      <p:sp>
        <p:nvSpPr>
          <p:cNvPr id="88" name="Google Shape;359;p13">
            <a:extLst>
              <a:ext uri="{FF2B5EF4-FFF2-40B4-BE49-F238E27FC236}">
                <a16:creationId xmlns:a16="http://schemas.microsoft.com/office/drawing/2014/main" id="{ED8F83D2-A8B0-228A-9E15-E6D5FEC94D63}"/>
              </a:ext>
            </a:extLst>
          </p:cNvPr>
          <p:cNvSpPr/>
          <p:nvPr/>
        </p:nvSpPr>
        <p:spPr>
          <a:xfrm>
            <a:off x="747579" y="3508177"/>
            <a:ext cx="2205118" cy="280199"/>
          </a:xfrm>
          <a:prstGeom prst="rect">
            <a:avLst/>
          </a:prstGeom>
          <a:solidFill>
            <a:schemeClr val="bg1"/>
          </a:solidFill>
          <a:ln w="1270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Built-in Library Linking</a:t>
            </a:r>
            <a:endParaRPr sz="1600" dirty="0">
              <a:latin typeface="Calibri" panose="020F0502020204030204" pitchFamily="34" charset="0"/>
              <a:cs typeface="Calibri" panose="020F0502020204030204" pitchFamily="34" charset="0"/>
            </a:endParaRPr>
          </a:p>
        </p:txBody>
      </p:sp>
      <p:sp>
        <p:nvSpPr>
          <p:cNvPr id="89" name="Google Shape;359;p13">
            <a:extLst>
              <a:ext uri="{FF2B5EF4-FFF2-40B4-BE49-F238E27FC236}">
                <a16:creationId xmlns:a16="http://schemas.microsoft.com/office/drawing/2014/main" id="{DC50C774-1BFA-F03B-6620-3607C60C4D57}"/>
              </a:ext>
            </a:extLst>
          </p:cNvPr>
          <p:cNvSpPr/>
          <p:nvPr/>
        </p:nvSpPr>
        <p:spPr>
          <a:xfrm>
            <a:off x="747579" y="2823940"/>
            <a:ext cx="2986759"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Memory Structure</a:t>
            </a:r>
            <a:r>
              <a:rPr lang="en-US" altLang="ko-KR" sz="1600" dirty="0">
                <a:solidFill>
                  <a:schemeClr val="dk1"/>
                </a:solidFill>
                <a:latin typeface="Calibri" panose="020F0502020204030204" pitchFamily="34" charset="0"/>
                <a:ea typeface="Tahoma"/>
                <a:cs typeface="Calibri" panose="020F0502020204030204" pitchFamily="34" charset="0"/>
                <a:sym typeface="Tahoma"/>
              </a:rPr>
              <a:t> Handling</a:t>
            </a:r>
            <a:endParaRPr lang="en-US" sz="1600" dirty="0">
              <a:solidFill>
                <a:srgbClr val="C00000"/>
              </a:solidFill>
              <a:latin typeface="Calibri" panose="020F0502020204030204" pitchFamily="34" charset="0"/>
              <a:cs typeface="Calibri" panose="020F0502020204030204" pitchFamily="34" charset="0"/>
            </a:endParaRPr>
          </a:p>
        </p:txBody>
      </p:sp>
      <p:sp>
        <p:nvSpPr>
          <p:cNvPr id="90" name="Google Shape;359;p13">
            <a:extLst>
              <a:ext uri="{FF2B5EF4-FFF2-40B4-BE49-F238E27FC236}">
                <a16:creationId xmlns:a16="http://schemas.microsoft.com/office/drawing/2014/main" id="{0A422C50-08B6-FC1C-2B0A-064E36295AB5}"/>
              </a:ext>
            </a:extLst>
          </p:cNvPr>
          <p:cNvSpPr/>
          <p:nvPr/>
        </p:nvSpPr>
        <p:spPr>
          <a:xfrm>
            <a:off x="747579" y="3166059"/>
            <a:ext cx="2205118" cy="280199"/>
          </a:xfrm>
          <a:prstGeom prst="rect">
            <a:avLst/>
          </a:prstGeom>
          <a:solidFill>
            <a:schemeClr val="bg1"/>
          </a:solidFill>
          <a:ln w="1270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Function Call Analysis </a:t>
            </a:r>
            <a:endParaRPr sz="1600" dirty="0">
              <a:latin typeface="Calibri" panose="020F0502020204030204" pitchFamily="34" charset="0"/>
              <a:cs typeface="Calibri" panose="020F0502020204030204" pitchFamily="34" charset="0"/>
            </a:endParaRPr>
          </a:p>
        </p:txBody>
      </p:sp>
      <p:sp>
        <p:nvSpPr>
          <p:cNvPr id="94" name="TextBox 93">
            <a:extLst>
              <a:ext uri="{FF2B5EF4-FFF2-40B4-BE49-F238E27FC236}">
                <a16:creationId xmlns:a16="http://schemas.microsoft.com/office/drawing/2014/main" id="{12AAF94D-365C-8901-6084-B199F04EB164}"/>
              </a:ext>
            </a:extLst>
          </p:cNvPr>
          <p:cNvSpPr txBox="1"/>
          <p:nvPr/>
        </p:nvSpPr>
        <p:spPr>
          <a:xfrm>
            <a:off x="4156891" y="3378743"/>
            <a:ext cx="4379326" cy="1047013"/>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Back-end Compiler</a:t>
            </a:r>
          </a:p>
        </p:txBody>
      </p:sp>
      <p:sp>
        <p:nvSpPr>
          <p:cNvPr id="95" name="Google Shape;359;p13">
            <a:extLst>
              <a:ext uri="{FF2B5EF4-FFF2-40B4-BE49-F238E27FC236}">
                <a16:creationId xmlns:a16="http://schemas.microsoft.com/office/drawing/2014/main" id="{29FE0595-418F-BB64-7728-6AF6AA2752F2}"/>
              </a:ext>
            </a:extLst>
          </p:cNvPr>
          <p:cNvSpPr/>
          <p:nvPr/>
        </p:nvSpPr>
        <p:spPr>
          <a:xfrm>
            <a:off x="4255495" y="3807681"/>
            <a:ext cx="2133243" cy="525242"/>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Target Code Generation and Optimization</a:t>
            </a:r>
            <a:endParaRPr lang="en-US" altLang="ko-Kore-KR" sz="1600" dirty="0">
              <a:latin typeface="Calibri" panose="020F0502020204030204" pitchFamily="34" charset="0"/>
              <a:cs typeface="Calibri" panose="020F0502020204030204" pitchFamily="34" charset="0"/>
            </a:endParaRPr>
          </a:p>
        </p:txBody>
      </p:sp>
      <p:sp>
        <p:nvSpPr>
          <p:cNvPr id="96" name="Google Shape;359;p13">
            <a:extLst>
              <a:ext uri="{FF2B5EF4-FFF2-40B4-BE49-F238E27FC236}">
                <a16:creationId xmlns:a16="http://schemas.microsoft.com/office/drawing/2014/main" id="{8BA5EEAE-8013-60EC-07A4-C26F9FFCF86E}"/>
              </a:ext>
            </a:extLst>
          </p:cNvPr>
          <p:cNvSpPr/>
          <p:nvPr/>
        </p:nvSpPr>
        <p:spPr>
          <a:xfrm>
            <a:off x="6551517" y="3807681"/>
            <a:ext cx="1804247" cy="525242"/>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Vortex ISA Table</a:t>
            </a:r>
            <a:endParaRPr lang="en-US" altLang="ko-Kore-KR" sz="1600" dirty="0">
              <a:solidFill>
                <a:srgbClr val="C00000"/>
              </a:solidFill>
              <a:latin typeface="Calibri" panose="020F0502020204030204" pitchFamily="34" charset="0"/>
              <a:ea typeface="Tahoma"/>
              <a:cs typeface="Calibri" panose="020F0502020204030204" pitchFamily="34" charset="0"/>
              <a:sym typeface="Tahoma"/>
            </a:endParaRPr>
          </a:p>
        </p:txBody>
      </p:sp>
      <p:pic>
        <p:nvPicPr>
          <p:cNvPr id="97" name="Google Shape;114;p18" descr="The LLVM Compiler Infrastructure Project">
            <a:extLst>
              <a:ext uri="{FF2B5EF4-FFF2-40B4-BE49-F238E27FC236}">
                <a16:creationId xmlns:a16="http://schemas.microsoft.com/office/drawing/2014/main" id="{B9DFDCE8-BFA4-75C5-F661-EEB5EC237218}"/>
              </a:ext>
            </a:extLst>
          </p:cNvPr>
          <p:cNvPicPr preferRelativeResize="0"/>
          <p:nvPr/>
        </p:nvPicPr>
        <p:blipFill rotWithShape="1">
          <a:blip r:embed="rId8">
            <a:alphaModFix/>
          </a:blip>
          <a:srcRect/>
          <a:stretch/>
        </p:blipFill>
        <p:spPr>
          <a:xfrm>
            <a:off x="7505329" y="3446376"/>
            <a:ext cx="413010" cy="267144"/>
          </a:xfrm>
          <a:prstGeom prst="rect">
            <a:avLst/>
          </a:prstGeom>
          <a:noFill/>
          <a:ln>
            <a:noFill/>
          </a:ln>
        </p:spPr>
      </p:pic>
      <p:pic>
        <p:nvPicPr>
          <p:cNvPr id="98" name="Picture 2" descr="Risc V Logo 5fa1b8aab3304">
            <a:extLst>
              <a:ext uri="{FF2B5EF4-FFF2-40B4-BE49-F238E27FC236}">
                <a16:creationId xmlns:a16="http://schemas.microsoft.com/office/drawing/2014/main" id="{42D7B9F1-F4F2-82B3-7DCB-71279FE8CE7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706" t="14735" r="14552" b="21787"/>
          <a:stretch/>
        </p:blipFill>
        <p:spPr bwMode="auto">
          <a:xfrm>
            <a:off x="7973436" y="3434025"/>
            <a:ext cx="348219" cy="291845"/>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63E6E3F0-CFED-7373-FB71-F480E511C107}"/>
              </a:ext>
            </a:extLst>
          </p:cNvPr>
          <p:cNvSpPr txBox="1"/>
          <p:nvPr/>
        </p:nvSpPr>
        <p:spPr>
          <a:xfrm>
            <a:off x="4158089" y="1168629"/>
            <a:ext cx="4329771" cy="2067125"/>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Middle-end Compiler</a:t>
            </a:r>
          </a:p>
        </p:txBody>
      </p:sp>
      <p:sp>
        <p:nvSpPr>
          <p:cNvPr id="101" name="TextBox 100">
            <a:extLst>
              <a:ext uri="{FF2B5EF4-FFF2-40B4-BE49-F238E27FC236}">
                <a16:creationId xmlns:a16="http://schemas.microsoft.com/office/drawing/2014/main" id="{52B8263F-DCA8-E0FB-ABD1-7DEBF2A8EE23}"/>
              </a:ext>
            </a:extLst>
          </p:cNvPr>
          <p:cNvSpPr txBox="1"/>
          <p:nvPr/>
        </p:nvSpPr>
        <p:spPr>
          <a:xfrm>
            <a:off x="4249739" y="1956520"/>
            <a:ext cx="4111407" cy="1141275"/>
          </a:xfrm>
          <a:prstGeom prst="rect">
            <a:avLst/>
          </a:prstGeom>
          <a:solidFill>
            <a:schemeClr val="accent1">
              <a:lumMod val="20000"/>
              <a:lumOff val="80000"/>
            </a:schemeClr>
          </a:solidFill>
          <a:ln w="1905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Divergence Management</a:t>
            </a:r>
            <a:r>
              <a:rPr lang="en-US" altLang="ko-Kore-KR" sz="1500" dirty="0">
                <a:solidFill>
                  <a:srgbClr val="C00000"/>
                </a:solidFill>
                <a:latin typeface="Calibri" panose="020F0502020204030204" pitchFamily="34" charset="0"/>
                <a:ea typeface="Tahoma"/>
                <a:cs typeface="Calibri" panose="020F0502020204030204" pitchFamily="34" charset="0"/>
                <a:sym typeface="Tahoma"/>
              </a:rPr>
              <a:t> </a:t>
            </a:r>
            <a:endParaRPr lang="en-US" altLang="ko-Kore-KR" sz="1500" b="1" dirty="0">
              <a:solidFill>
                <a:srgbClr val="C00000"/>
              </a:solidFill>
              <a:latin typeface="Calibri" panose="020F0502020204030204" pitchFamily="34" charset="0"/>
              <a:ea typeface="Tahoma"/>
              <a:cs typeface="Calibri" panose="020F0502020204030204" pitchFamily="34" charset="0"/>
              <a:sym typeface="Tahoma"/>
            </a:endParaRPr>
          </a:p>
        </p:txBody>
      </p:sp>
      <p:sp>
        <p:nvSpPr>
          <p:cNvPr id="102" name="Google Shape;359;p13">
            <a:extLst>
              <a:ext uri="{FF2B5EF4-FFF2-40B4-BE49-F238E27FC236}">
                <a16:creationId xmlns:a16="http://schemas.microsoft.com/office/drawing/2014/main" id="{4D7CD235-C04B-3277-6A42-E7573B916C3A}"/>
              </a:ext>
            </a:extLst>
          </p:cNvPr>
          <p:cNvSpPr/>
          <p:nvPr/>
        </p:nvSpPr>
        <p:spPr>
          <a:xfrm>
            <a:off x="6245352" y="2356605"/>
            <a:ext cx="2007927"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err="1">
                <a:solidFill>
                  <a:schemeClr val="dk1"/>
                </a:solidFill>
                <a:latin typeface="Calibri" panose="020F0502020204030204" pitchFamily="34" charset="0"/>
                <a:ea typeface="Tahoma"/>
                <a:cs typeface="Calibri" panose="020F0502020204030204" pitchFamily="34" charset="0"/>
                <a:sym typeface="Tahoma"/>
              </a:rPr>
              <a:t>Opt</a:t>
            </a:r>
            <a:r>
              <a:rPr lang="en-US" altLang="ko-Kore-KR" sz="1600" dirty="0">
                <a:solidFill>
                  <a:schemeClr val="dk1"/>
                </a:solidFill>
                <a:latin typeface="Calibri" panose="020F0502020204030204" pitchFamily="34" charset="0"/>
                <a:ea typeface="Tahoma"/>
                <a:cs typeface="Calibri" panose="020F0502020204030204" pitchFamily="34" charset="0"/>
                <a:sym typeface="Tahoma"/>
              </a:rPr>
              <a:t> and Transformation</a:t>
            </a:r>
            <a:endParaRPr lang="en-US" altLang="ko-Kore-KR" sz="1600" dirty="0">
              <a:latin typeface="Calibri" panose="020F0502020204030204" pitchFamily="34" charset="0"/>
              <a:cs typeface="Calibri" panose="020F0502020204030204" pitchFamily="34" charset="0"/>
            </a:endParaRPr>
          </a:p>
        </p:txBody>
      </p:sp>
      <p:sp>
        <p:nvSpPr>
          <p:cNvPr id="103" name="Google Shape;359;p13">
            <a:extLst>
              <a:ext uri="{FF2B5EF4-FFF2-40B4-BE49-F238E27FC236}">
                <a16:creationId xmlns:a16="http://schemas.microsoft.com/office/drawing/2014/main" id="{3291010F-D6EA-5355-3B4E-39E7CB2571CB}"/>
              </a:ext>
            </a:extLst>
          </p:cNvPr>
          <p:cNvSpPr/>
          <p:nvPr/>
        </p:nvSpPr>
        <p:spPr>
          <a:xfrm>
            <a:off x="4349073" y="2366890"/>
            <a:ext cx="1804629"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Uniformity Analysis</a:t>
            </a:r>
            <a:endParaRPr lang="en-US" altLang="ko-Kore-KR" sz="1600" dirty="0">
              <a:latin typeface="Calibri" panose="020F0502020204030204" pitchFamily="34" charset="0"/>
              <a:cs typeface="Calibri" panose="020F0502020204030204" pitchFamily="34" charset="0"/>
            </a:endParaRPr>
          </a:p>
        </p:txBody>
      </p:sp>
      <p:sp>
        <p:nvSpPr>
          <p:cNvPr id="104" name="Google Shape;359;p13">
            <a:extLst>
              <a:ext uri="{FF2B5EF4-FFF2-40B4-BE49-F238E27FC236}">
                <a16:creationId xmlns:a16="http://schemas.microsoft.com/office/drawing/2014/main" id="{91634A49-FD38-2196-769B-CBC14A49B54D}"/>
              </a:ext>
            </a:extLst>
          </p:cNvPr>
          <p:cNvSpPr/>
          <p:nvPr/>
        </p:nvSpPr>
        <p:spPr>
          <a:xfrm>
            <a:off x="4349073" y="2721468"/>
            <a:ext cx="3909827"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Divergence Management Function Insertion</a:t>
            </a:r>
            <a:endParaRPr lang="en-US" altLang="ko-Kore-KR" sz="1600" dirty="0">
              <a:latin typeface="Calibri" panose="020F0502020204030204" pitchFamily="34" charset="0"/>
              <a:cs typeface="Calibri" panose="020F0502020204030204" pitchFamily="34" charset="0"/>
            </a:endParaRPr>
          </a:p>
        </p:txBody>
      </p:sp>
      <p:sp>
        <p:nvSpPr>
          <p:cNvPr id="105" name="TextBox 104">
            <a:extLst>
              <a:ext uri="{FF2B5EF4-FFF2-40B4-BE49-F238E27FC236}">
                <a16:creationId xmlns:a16="http://schemas.microsoft.com/office/drawing/2014/main" id="{FF11454E-E3DA-FE43-72BA-323E4568B9A3}"/>
              </a:ext>
            </a:extLst>
          </p:cNvPr>
          <p:cNvSpPr txBox="1"/>
          <p:nvPr/>
        </p:nvSpPr>
        <p:spPr>
          <a:xfrm>
            <a:off x="4249740" y="1614995"/>
            <a:ext cx="4095016" cy="267145"/>
          </a:xfrm>
          <a:prstGeom prst="rect">
            <a:avLst/>
          </a:prstGeom>
          <a:solidFill>
            <a:schemeClr val="bg1"/>
          </a:solidFill>
          <a:ln w="12700">
            <a:solidFill>
              <a:schemeClr val="tx1"/>
            </a:solidFill>
          </a:ln>
        </p:spPr>
        <p:txBody>
          <a:bodyPr wrap="square" lIns="0" tIns="0" rIns="0" bIns="0" anchor="ctr">
            <a:noAutofit/>
          </a:bodyPr>
          <a:lstStyle/>
          <a:p>
            <a:pPr marL="0" marR="0" lvl="0" indent="0" algn="ctr" rtl="0">
              <a:spcBef>
                <a:spcPts val="0"/>
              </a:spcBef>
              <a:spcAft>
                <a:spcPts val="0"/>
              </a:spcAft>
              <a:buNone/>
            </a:pPr>
            <a:r>
              <a:rPr lang="en-US" altLang="ko-Kore-KR" sz="1500" dirty="0">
                <a:solidFill>
                  <a:schemeClr val="dk1"/>
                </a:solidFill>
                <a:latin typeface="Calibri" panose="020F0502020204030204" pitchFamily="34" charset="0"/>
                <a:ea typeface="Tahoma"/>
                <a:cs typeface="Calibri" panose="020F0502020204030204" pitchFamily="34" charset="0"/>
                <a:sym typeface="Tahoma"/>
              </a:rPr>
              <a:t>General Code Optimizations</a:t>
            </a:r>
          </a:p>
        </p:txBody>
      </p:sp>
      <p:pic>
        <p:nvPicPr>
          <p:cNvPr id="106" name="Google Shape;114;p18" descr="The LLVM Compiler Infrastructure Project">
            <a:extLst>
              <a:ext uri="{FF2B5EF4-FFF2-40B4-BE49-F238E27FC236}">
                <a16:creationId xmlns:a16="http://schemas.microsoft.com/office/drawing/2014/main" id="{3CB94B77-6889-F2E0-0928-5345ABDC18D1}"/>
              </a:ext>
            </a:extLst>
          </p:cNvPr>
          <p:cNvPicPr preferRelativeResize="0"/>
          <p:nvPr/>
        </p:nvPicPr>
        <p:blipFill rotWithShape="1">
          <a:blip r:embed="rId8">
            <a:alphaModFix/>
          </a:blip>
          <a:srcRect/>
          <a:stretch/>
        </p:blipFill>
        <p:spPr>
          <a:xfrm>
            <a:off x="7905428" y="1243695"/>
            <a:ext cx="413010" cy="267144"/>
          </a:xfrm>
          <a:prstGeom prst="rect">
            <a:avLst/>
          </a:prstGeom>
          <a:noFill/>
          <a:ln>
            <a:noFill/>
          </a:ln>
        </p:spPr>
      </p:pic>
      <p:sp>
        <p:nvSpPr>
          <p:cNvPr id="107" name="Google Shape;359;p13">
            <a:extLst>
              <a:ext uri="{FF2B5EF4-FFF2-40B4-BE49-F238E27FC236}">
                <a16:creationId xmlns:a16="http://schemas.microsoft.com/office/drawing/2014/main" id="{CA50E1FC-1510-4DFB-E01B-60F1868AA9E3}"/>
              </a:ext>
            </a:extLst>
          </p:cNvPr>
          <p:cNvSpPr/>
          <p:nvPr/>
        </p:nvSpPr>
        <p:spPr>
          <a:xfrm>
            <a:off x="6462010" y="2023839"/>
            <a:ext cx="1796890" cy="268670"/>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Divergence Tracker</a:t>
            </a:r>
            <a:endParaRPr lang="en-US" altLang="ko-Kore-KR" sz="1600" dirty="0">
              <a:latin typeface="Calibri" panose="020F0502020204030204" pitchFamily="34" charset="0"/>
              <a:cs typeface="Calibri" panose="020F0502020204030204" pitchFamily="34" charset="0"/>
            </a:endParaRPr>
          </a:p>
        </p:txBody>
      </p:sp>
      <p:sp>
        <p:nvSpPr>
          <p:cNvPr id="108" name="TextBox 107">
            <a:extLst>
              <a:ext uri="{FF2B5EF4-FFF2-40B4-BE49-F238E27FC236}">
                <a16:creationId xmlns:a16="http://schemas.microsoft.com/office/drawing/2014/main" id="{1D95B763-7CEC-BBB6-DD8F-4BABED1D35F8}"/>
              </a:ext>
            </a:extLst>
          </p:cNvPr>
          <p:cNvSpPr txBox="1"/>
          <p:nvPr/>
        </p:nvSpPr>
        <p:spPr>
          <a:xfrm>
            <a:off x="605667" y="3997877"/>
            <a:ext cx="3256365" cy="871779"/>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Thread Scheduling Code Generation</a:t>
            </a:r>
          </a:p>
        </p:txBody>
      </p:sp>
      <p:sp>
        <p:nvSpPr>
          <p:cNvPr id="109" name="Google Shape;359;p13">
            <a:extLst>
              <a:ext uri="{FF2B5EF4-FFF2-40B4-BE49-F238E27FC236}">
                <a16:creationId xmlns:a16="http://schemas.microsoft.com/office/drawing/2014/main" id="{BDF47F8B-297B-3319-1C57-302228B8AB92}"/>
              </a:ext>
            </a:extLst>
          </p:cNvPr>
          <p:cNvSpPr/>
          <p:nvPr/>
        </p:nvSpPr>
        <p:spPr>
          <a:xfrm>
            <a:off x="747579" y="4340392"/>
            <a:ext cx="2985007" cy="465248"/>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500" dirty="0">
                <a:solidFill>
                  <a:schemeClr val="dk1"/>
                </a:solidFill>
                <a:latin typeface="Calibri" panose="020F0502020204030204" pitchFamily="34" charset="0"/>
                <a:ea typeface="Tahoma"/>
                <a:cs typeface="Calibri" panose="020F0502020204030204" pitchFamily="34" charset="0"/>
                <a:sym typeface="Tahoma"/>
              </a:rPr>
              <a:t>Thread Scheduling &amp; Spawn Code Insertion</a:t>
            </a:r>
          </a:p>
        </p:txBody>
      </p:sp>
      <p:sp>
        <p:nvSpPr>
          <p:cNvPr id="117" name="TextBox 116">
            <a:extLst>
              <a:ext uri="{FF2B5EF4-FFF2-40B4-BE49-F238E27FC236}">
                <a16:creationId xmlns:a16="http://schemas.microsoft.com/office/drawing/2014/main" id="{89BCAA98-81D1-D1CB-F294-F84F0AD91B2E}"/>
              </a:ext>
            </a:extLst>
          </p:cNvPr>
          <p:cNvSpPr txBox="1"/>
          <p:nvPr/>
        </p:nvSpPr>
        <p:spPr>
          <a:xfrm>
            <a:off x="5979747" y="706575"/>
            <a:ext cx="2508113" cy="430887"/>
          </a:xfrm>
          <a:prstGeom prst="rect">
            <a:avLst/>
          </a:prstGeom>
          <a:noFill/>
        </p:spPr>
        <p:txBody>
          <a:bodyPr wrap="square" rtlCol="0">
            <a:spAutoFit/>
          </a:bodyPr>
          <a:lstStyle/>
          <a:p>
            <a:pPr marL="171450" indent="-171450">
              <a:buFont typeface="Wingdings" pitchFamily="2" charset="2"/>
              <a:buChar char="ü"/>
            </a:pPr>
            <a:r>
              <a:rPr kumimoji="1" lang="en-US" altLang="ko-Kore-KR" sz="1100" dirty="0">
                <a:latin typeface="Daytona" panose="020B0604030500040204" pitchFamily="34" charset="0"/>
              </a:rPr>
              <a:t>Blue boxes introduced or extended for Open GPU support</a:t>
            </a:r>
            <a:endParaRPr kumimoji="1" lang="ko-Kore-KR" altLang="en-US" sz="1100" dirty="0">
              <a:latin typeface="Daytona" panose="020B0604030500040204" pitchFamily="34" charset="0"/>
            </a:endParaRPr>
          </a:p>
        </p:txBody>
      </p:sp>
      <p:sp>
        <p:nvSpPr>
          <p:cNvPr id="118" name="TextBox 117">
            <a:extLst>
              <a:ext uri="{FF2B5EF4-FFF2-40B4-BE49-F238E27FC236}">
                <a16:creationId xmlns:a16="http://schemas.microsoft.com/office/drawing/2014/main" id="{8127BD20-6C5A-7F4B-5202-A87365A03E3F}"/>
              </a:ext>
            </a:extLst>
          </p:cNvPr>
          <p:cNvSpPr txBox="1"/>
          <p:nvPr/>
        </p:nvSpPr>
        <p:spPr>
          <a:xfrm>
            <a:off x="635579" y="2084265"/>
            <a:ext cx="3211496" cy="283200"/>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IR Generator </a:t>
            </a:r>
          </a:p>
        </p:txBody>
      </p:sp>
    </p:spTree>
    <p:extLst>
      <p:ext uri="{BB962C8B-B14F-4D97-AF65-F5344CB8AC3E}">
        <p14:creationId xmlns:p14="http://schemas.microsoft.com/office/powerpoint/2010/main" val="97820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B912F1-D3B1-0D63-56A1-38C2E4ECF44A}"/>
              </a:ext>
            </a:extLst>
          </p:cNvPr>
          <p:cNvSpPr>
            <a:spLocks noGrp="1"/>
          </p:cNvSpPr>
          <p:nvPr>
            <p:ph type="title"/>
          </p:nvPr>
        </p:nvSpPr>
        <p:spPr/>
        <p:txBody>
          <a:bodyPr>
            <a:normAutofit/>
          </a:bodyPr>
          <a:lstStyle/>
          <a:p>
            <a:r>
              <a:rPr lang="en-KR" altLang="ko-Kore-KR" sz="3200"/>
              <a:t>PoCL: Portable OpenCL</a:t>
            </a:r>
            <a:r>
              <a:rPr lang="en-US" altLang="ko-Kore-KR" sz="3200" dirty="0"/>
              <a:t> Compiler</a:t>
            </a:r>
            <a:endParaRPr kumimoji="1" lang="ko-Kore-KR" altLang="en-US" sz="3200" dirty="0"/>
          </a:p>
        </p:txBody>
      </p:sp>
      <p:sp>
        <p:nvSpPr>
          <p:cNvPr id="3" name="내용 개체 틀 2">
            <a:extLst>
              <a:ext uri="{FF2B5EF4-FFF2-40B4-BE49-F238E27FC236}">
                <a16:creationId xmlns:a16="http://schemas.microsoft.com/office/drawing/2014/main" id="{D891A511-2163-F151-0FBF-82A883ECEA9E}"/>
              </a:ext>
            </a:extLst>
          </p:cNvPr>
          <p:cNvSpPr>
            <a:spLocks noGrp="1"/>
          </p:cNvSpPr>
          <p:nvPr>
            <p:ph idx="1"/>
          </p:nvPr>
        </p:nvSpPr>
        <p:spPr>
          <a:xfrm>
            <a:off x="628649" y="1200004"/>
            <a:ext cx="5017532" cy="3669652"/>
          </a:xfrm>
        </p:spPr>
        <p:txBody>
          <a:bodyPr>
            <a:normAutofit/>
          </a:bodyPr>
          <a:lstStyle/>
          <a:p>
            <a:pPr marL="57150" indent="0">
              <a:buNone/>
            </a:pPr>
            <a:r>
              <a:rPr lang="en-KR" altLang="ko-Kore-KR" sz="1800"/>
              <a:t>Key Insight</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Use target-specific execution model</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SIMT -&gt; GPUs</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MIMD, SIMD -&gt; CPUs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Target-specific compiler transformations</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Using LLVM</a:t>
            </a:r>
          </a:p>
          <a:p>
            <a:pPr marL="754380" lvl="2" indent="-205740">
              <a:buClr>
                <a:schemeClr val="accent4"/>
              </a:buClr>
              <a:buSzPct val="76000"/>
              <a:buFont typeface="Wingdings" panose="05000000000000000000" pitchFamily="2" charset="2"/>
              <a:buChar char="Ø"/>
            </a:pPr>
            <a:endParaRPr lang="en-US" altLang="ko-Kore-KR" sz="1600" dirty="0">
              <a:solidFill>
                <a:schemeClr val="tx2">
                  <a:lumMod val="50000"/>
                </a:schemeClr>
              </a:solidFill>
              <a:ea typeface="Tahoma"/>
            </a:endParaRPr>
          </a:p>
          <a:p>
            <a:pPr marL="57150" indent="0">
              <a:buNone/>
            </a:pPr>
            <a:r>
              <a:rPr lang="en-KR" altLang="ko-Kore-KR" sz="1800"/>
              <a:t>Key Features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A single interface with multiple target devices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Support x86, PTX, HASIL export</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Support Custom accelerator support via TCE</a:t>
            </a:r>
            <a:endParaRPr lang="en-KR" altLang="ko-Kore-KR"/>
          </a:p>
          <a:p>
            <a:endParaRPr kumimoji="1" lang="ko-Kore-KR" altLang="en-US" sz="1600" dirty="0"/>
          </a:p>
        </p:txBody>
      </p:sp>
      <p:sp>
        <p:nvSpPr>
          <p:cNvPr id="4" name="슬라이드 번호 개체 틀 3">
            <a:extLst>
              <a:ext uri="{FF2B5EF4-FFF2-40B4-BE49-F238E27FC236}">
                <a16:creationId xmlns:a16="http://schemas.microsoft.com/office/drawing/2014/main" id="{2C03580F-D750-5296-917B-A8DABEFE8945}"/>
              </a:ext>
            </a:extLst>
          </p:cNvPr>
          <p:cNvSpPr>
            <a:spLocks noGrp="1"/>
          </p:cNvSpPr>
          <p:nvPr>
            <p:ph type="sldNum" sz="quarter" idx="4"/>
          </p:nvPr>
        </p:nvSpPr>
        <p:spPr/>
        <p:txBody>
          <a:bodyPr/>
          <a:lstStyle/>
          <a:p>
            <a:fld id="{C5E74F64-7780-9C4F-983D-3F814FF801CD}" type="slidenum">
              <a:rPr lang="en-US" smtClean="0"/>
              <a:t>6</a:t>
            </a:fld>
            <a:endParaRPr lang="en-US" dirty="0"/>
          </a:p>
        </p:txBody>
      </p:sp>
      <p:sp>
        <p:nvSpPr>
          <p:cNvPr id="5" name="Rounded Rectangle 6">
            <a:extLst>
              <a:ext uri="{FF2B5EF4-FFF2-40B4-BE49-F238E27FC236}">
                <a16:creationId xmlns:a16="http://schemas.microsoft.com/office/drawing/2014/main" id="{75FB18A8-BCEF-94D4-B5D7-040B5225A9DE}"/>
              </a:ext>
            </a:extLst>
          </p:cNvPr>
          <p:cNvSpPr/>
          <p:nvPr/>
        </p:nvSpPr>
        <p:spPr>
          <a:xfrm>
            <a:off x="5435750" y="1828629"/>
            <a:ext cx="3159295" cy="184912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Calibri" panose="020F0502020204030204" pitchFamily="34" charset="0"/>
              <a:cs typeface="Calibri" panose="020F0502020204030204" pitchFamily="34" charset="0"/>
            </a:endParaRPr>
          </a:p>
        </p:txBody>
      </p:sp>
      <p:sp>
        <p:nvSpPr>
          <p:cNvPr id="6" name="Rectangle 7">
            <a:extLst>
              <a:ext uri="{FF2B5EF4-FFF2-40B4-BE49-F238E27FC236}">
                <a16:creationId xmlns:a16="http://schemas.microsoft.com/office/drawing/2014/main" id="{6F329680-6498-DA5B-393B-2F85BAD682E4}"/>
              </a:ext>
            </a:extLst>
          </p:cNvPr>
          <p:cNvSpPr/>
          <p:nvPr/>
        </p:nvSpPr>
        <p:spPr>
          <a:xfrm>
            <a:off x="5435750" y="1337013"/>
            <a:ext cx="1666090" cy="327478"/>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OpenCL Program</a:t>
            </a:r>
          </a:p>
        </p:txBody>
      </p:sp>
      <p:cxnSp>
        <p:nvCxnSpPr>
          <p:cNvPr id="7" name="Straight Arrow Connector 14">
            <a:extLst>
              <a:ext uri="{FF2B5EF4-FFF2-40B4-BE49-F238E27FC236}">
                <a16:creationId xmlns:a16="http://schemas.microsoft.com/office/drawing/2014/main" id="{CFE09344-1577-E106-EFE2-761063E29D1B}"/>
              </a:ext>
            </a:extLst>
          </p:cNvPr>
          <p:cNvCxnSpPr>
            <a:cxnSpLocks/>
            <a:stCxn id="6" idx="2"/>
          </p:cNvCxnSpPr>
          <p:nvPr/>
        </p:nvCxnSpPr>
        <p:spPr>
          <a:xfrm flipH="1">
            <a:off x="6182031" y="1664491"/>
            <a:ext cx="0" cy="3992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E79B23F9-CE6E-52EB-DFDE-DA0DD73B6674}"/>
              </a:ext>
            </a:extLst>
          </p:cNvPr>
          <p:cNvCxnSpPr>
            <a:cxnSpLocks/>
          </p:cNvCxnSpPr>
          <p:nvPr/>
        </p:nvCxnSpPr>
        <p:spPr>
          <a:xfrm flipH="1">
            <a:off x="6809129" y="2352080"/>
            <a:ext cx="476368" cy="3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33">
            <a:extLst>
              <a:ext uri="{FF2B5EF4-FFF2-40B4-BE49-F238E27FC236}">
                <a16:creationId xmlns:a16="http://schemas.microsoft.com/office/drawing/2014/main" id="{1C53905F-0322-FDAF-525D-C8C670F2F1A2}"/>
              </a:ext>
            </a:extLst>
          </p:cNvPr>
          <p:cNvSpPr/>
          <p:nvPr/>
        </p:nvSpPr>
        <p:spPr>
          <a:xfrm>
            <a:off x="5554933" y="2804565"/>
            <a:ext cx="1254196" cy="67543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PoCL</a:t>
            </a:r>
            <a:br>
              <a:rPr lang="en-KR">
                <a:solidFill>
                  <a:schemeClr val="tx1"/>
                </a:solidFill>
                <a:latin typeface="Calibri" panose="020F0502020204030204" pitchFamily="34" charset="0"/>
                <a:cs typeface="Calibri" panose="020F0502020204030204" pitchFamily="34" charset="0"/>
              </a:rPr>
            </a:br>
            <a:r>
              <a:rPr lang="en-KR">
                <a:solidFill>
                  <a:schemeClr val="tx1"/>
                </a:solidFill>
                <a:latin typeface="Calibri" panose="020F0502020204030204" pitchFamily="34" charset="0"/>
                <a:cs typeface="Calibri" panose="020F0502020204030204" pitchFamily="34" charset="0"/>
              </a:rPr>
              <a:t>Devices</a:t>
            </a:r>
          </a:p>
          <a:p>
            <a:pPr algn="ctr"/>
            <a:r>
              <a:rPr lang="en-KR">
                <a:solidFill>
                  <a:schemeClr val="tx1"/>
                </a:solidFill>
                <a:latin typeface="Calibri" panose="020F0502020204030204" pitchFamily="34" charset="0"/>
                <a:cs typeface="Calibri" panose="020F0502020204030204" pitchFamily="34" charset="0"/>
              </a:rPr>
              <a:t>(CUDA,TCE …)</a:t>
            </a:r>
          </a:p>
        </p:txBody>
      </p:sp>
      <p:cxnSp>
        <p:nvCxnSpPr>
          <p:cNvPr id="13" name="Straight Arrow Connector 34">
            <a:extLst>
              <a:ext uri="{FF2B5EF4-FFF2-40B4-BE49-F238E27FC236}">
                <a16:creationId xmlns:a16="http://schemas.microsoft.com/office/drawing/2014/main" id="{FEAA0756-22A2-D147-F0E5-D55ADF3304EC}"/>
              </a:ext>
            </a:extLst>
          </p:cNvPr>
          <p:cNvCxnSpPr>
            <a:cxnSpLocks/>
          </p:cNvCxnSpPr>
          <p:nvPr/>
        </p:nvCxnSpPr>
        <p:spPr>
          <a:xfrm flipH="1" flipV="1">
            <a:off x="6809129" y="2648084"/>
            <a:ext cx="489519" cy="215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36">
            <a:extLst>
              <a:ext uri="{FF2B5EF4-FFF2-40B4-BE49-F238E27FC236}">
                <a16:creationId xmlns:a16="http://schemas.microsoft.com/office/drawing/2014/main" id="{89DB2395-CDB9-9EE1-1363-607D2807B8B3}"/>
              </a:ext>
            </a:extLst>
          </p:cNvPr>
          <p:cNvCxnSpPr>
            <a:cxnSpLocks/>
          </p:cNvCxnSpPr>
          <p:nvPr/>
        </p:nvCxnSpPr>
        <p:spPr>
          <a:xfrm>
            <a:off x="6773464" y="2571750"/>
            <a:ext cx="512032" cy="215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39">
            <a:extLst>
              <a:ext uri="{FF2B5EF4-FFF2-40B4-BE49-F238E27FC236}">
                <a16:creationId xmlns:a16="http://schemas.microsoft.com/office/drawing/2014/main" id="{7BC3B1B7-2225-31C8-CE90-B52BE9AC5279}"/>
              </a:ext>
            </a:extLst>
          </p:cNvPr>
          <p:cNvCxnSpPr>
            <a:cxnSpLocks/>
            <a:endCxn id="12" idx="0"/>
          </p:cNvCxnSpPr>
          <p:nvPr/>
        </p:nvCxnSpPr>
        <p:spPr>
          <a:xfrm>
            <a:off x="6182031" y="2648084"/>
            <a:ext cx="0" cy="1564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4">
            <a:extLst>
              <a:ext uri="{FF2B5EF4-FFF2-40B4-BE49-F238E27FC236}">
                <a16:creationId xmlns:a16="http://schemas.microsoft.com/office/drawing/2014/main" id="{A426CB27-C4D2-CC27-1163-5982DF7B393E}"/>
              </a:ext>
            </a:extLst>
          </p:cNvPr>
          <p:cNvSpPr txBox="1">
            <a:spLocks/>
          </p:cNvSpPr>
          <p:nvPr/>
        </p:nvSpPr>
        <p:spPr>
          <a:xfrm>
            <a:off x="5435750" y="3775679"/>
            <a:ext cx="3159295" cy="55142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err="1">
                <a:latin typeface="Daytona" panose="020B0604030500040204" pitchFamily="34" charset="0"/>
                <a:cs typeface="Calibri" panose="020F0502020204030204" pitchFamily="34" charset="0"/>
              </a:rPr>
              <a:t>PoCL</a:t>
            </a:r>
            <a:r>
              <a:rPr lang="en-US" sz="1800" b="1" dirty="0">
                <a:latin typeface="Daytona" panose="020B0604030500040204" pitchFamily="34" charset="0"/>
                <a:cs typeface="Calibri" panose="020F0502020204030204" pitchFamily="34" charset="0"/>
              </a:rPr>
              <a:t> Software Stack</a:t>
            </a:r>
          </a:p>
        </p:txBody>
      </p:sp>
      <p:sp>
        <p:nvSpPr>
          <p:cNvPr id="25" name="Rectangle 22">
            <a:extLst>
              <a:ext uri="{FF2B5EF4-FFF2-40B4-BE49-F238E27FC236}">
                <a16:creationId xmlns:a16="http://schemas.microsoft.com/office/drawing/2014/main" id="{094FF437-E0B2-6B84-10C4-ED47BB4EA1EE}"/>
              </a:ext>
            </a:extLst>
          </p:cNvPr>
          <p:cNvSpPr/>
          <p:nvPr/>
        </p:nvSpPr>
        <p:spPr>
          <a:xfrm>
            <a:off x="7285497" y="2804565"/>
            <a:ext cx="1126983" cy="675432"/>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LLVM</a:t>
            </a:r>
            <a:endParaRPr lang="en-KR">
              <a:solidFill>
                <a:schemeClr val="tx1"/>
              </a:solidFill>
              <a:latin typeface="Calibri" panose="020F0502020204030204" pitchFamily="34" charset="0"/>
              <a:cs typeface="Calibri" panose="020F0502020204030204" pitchFamily="34" charset="0"/>
            </a:endParaRPr>
          </a:p>
        </p:txBody>
      </p:sp>
      <p:sp>
        <p:nvSpPr>
          <p:cNvPr id="26" name="Can 24">
            <a:extLst>
              <a:ext uri="{FF2B5EF4-FFF2-40B4-BE49-F238E27FC236}">
                <a16:creationId xmlns:a16="http://schemas.microsoft.com/office/drawing/2014/main" id="{D553DEAB-B702-28C4-6B76-DFFD17E60CC1}"/>
              </a:ext>
            </a:extLst>
          </p:cNvPr>
          <p:cNvSpPr/>
          <p:nvPr/>
        </p:nvSpPr>
        <p:spPr>
          <a:xfrm>
            <a:off x="7285497" y="2063732"/>
            <a:ext cx="1126983" cy="642910"/>
          </a:xfrm>
          <a:prstGeom prst="can">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Calibri" panose="020F0502020204030204" pitchFamily="34" charset="0"/>
                <a:cs typeface="Calibri" panose="020F0502020204030204" pitchFamily="34" charset="0"/>
              </a:rPr>
              <a:t>PoCL Built-in lib</a:t>
            </a:r>
          </a:p>
        </p:txBody>
      </p:sp>
      <p:sp>
        <p:nvSpPr>
          <p:cNvPr id="27" name="Rectangle 21">
            <a:extLst>
              <a:ext uri="{FF2B5EF4-FFF2-40B4-BE49-F238E27FC236}">
                <a16:creationId xmlns:a16="http://schemas.microsoft.com/office/drawing/2014/main" id="{597C18C5-46FD-63DC-A68C-12F434E755B7}"/>
              </a:ext>
            </a:extLst>
          </p:cNvPr>
          <p:cNvSpPr/>
          <p:nvPr/>
        </p:nvSpPr>
        <p:spPr>
          <a:xfrm>
            <a:off x="5554933" y="2063732"/>
            <a:ext cx="1254196" cy="584352"/>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PoCL</a:t>
            </a:r>
          </a:p>
        </p:txBody>
      </p:sp>
    </p:spTree>
    <p:extLst>
      <p:ext uri="{BB962C8B-B14F-4D97-AF65-F5344CB8AC3E}">
        <p14:creationId xmlns:p14="http://schemas.microsoft.com/office/powerpoint/2010/main" val="68173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600898-E9D2-BDCC-A95F-4F9C579096B6}"/>
              </a:ext>
            </a:extLst>
          </p:cNvPr>
          <p:cNvSpPr>
            <a:spLocks noGrp="1"/>
          </p:cNvSpPr>
          <p:nvPr>
            <p:ph type="title"/>
          </p:nvPr>
        </p:nvSpPr>
        <p:spPr/>
        <p:txBody>
          <a:bodyPr/>
          <a:lstStyle/>
          <a:p>
            <a:r>
              <a:rPr lang="en-KR" altLang="ko-Kore-KR"/>
              <a:t>Vortex OpenCL System Architecture</a:t>
            </a:r>
            <a:endParaRPr kumimoji="1" lang="ko-Kore-KR" altLang="en-US" dirty="0"/>
          </a:p>
        </p:txBody>
      </p:sp>
      <p:sp>
        <p:nvSpPr>
          <p:cNvPr id="3" name="내용 개체 틀 2">
            <a:extLst>
              <a:ext uri="{FF2B5EF4-FFF2-40B4-BE49-F238E27FC236}">
                <a16:creationId xmlns:a16="http://schemas.microsoft.com/office/drawing/2014/main" id="{3FA965D8-E1FB-CA87-6017-C0CA74C650E5}"/>
              </a:ext>
            </a:extLst>
          </p:cNvPr>
          <p:cNvSpPr>
            <a:spLocks noGrp="1"/>
          </p:cNvSpPr>
          <p:nvPr>
            <p:ph idx="1"/>
          </p:nvPr>
        </p:nvSpPr>
        <p:spPr/>
        <p:txBody>
          <a:bodyPr>
            <a:normAutofit/>
          </a:bodyPr>
          <a:lstStyle/>
          <a:p>
            <a:r>
              <a:rPr lang="en-KR" altLang="ko-Kore-KR" sz="1800"/>
              <a:t>Compilation</a:t>
            </a:r>
          </a:p>
          <a:p>
            <a:pPr marL="560070" lvl="1" indent="-285750">
              <a:spcBef>
                <a:spcPts val="500"/>
              </a:spcBef>
              <a:buClr>
                <a:schemeClr val="accent4"/>
              </a:buClr>
              <a:buSzPct val="76000"/>
            </a:pPr>
            <a:r>
              <a:rPr lang="en-US" altLang="ko-Kore-KR" dirty="0">
                <a:solidFill>
                  <a:schemeClr val="tx2">
                    <a:lumMod val="50000"/>
                  </a:schemeClr>
                </a:solidFill>
                <a:latin typeface="Tahoma"/>
                <a:ea typeface="Tahoma"/>
                <a:cs typeface="Tahoma"/>
              </a:rPr>
              <a:t>Vortex Kernel Library</a:t>
            </a:r>
          </a:p>
          <a:p>
            <a:pPr marL="560070" lvl="1" indent="-285750">
              <a:spcBef>
                <a:spcPts val="500"/>
              </a:spcBef>
              <a:buClr>
                <a:schemeClr val="accent4"/>
              </a:buClr>
              <a:buSzPct val="76000"/>
            </a:pPr>
            <a:r>
              <a:rPr lang="en-US" altLang="ko-Kore-KR" dirty="0" err="1">
                <a:solidFill>
                  <a:schemeClr val="tx2">
                    <a:lumMod val="50000"/>
                  </a:schemeClr>
                </a:solidFill>
                <a:latin typeface="Tahoma"/>
                <a:ea typeface="Tahoma"/>
                <a:cs typeface="Tahoma"/>
              </a:rPr>
              <a:t>PoCL</a:t>
            </a:r>
            <a:r>
              <a:rPr lang="en-US" altLang="ko-Kore-KR" dirty="0">
                <a:solidFill>
                  <a:schemeClr val="tx2">
                    <a:lumMod val="50000"/>
                  </a:schemeClr>
                </a:solidFill>
                <a:latin typeface="Tahoma"/>
                <a:ea typeface="Tahoma"/>
                <a:cs typeface="Tahoma"/>
              </a:rPr>
              <a:t> Compiler</a:t>
            </a:r>
          </a:p>
          <a:p>
            <a:pPr marL="560070" lvl="1" indent="-285750">
              <a:spcBef>
                <a:spcPts val="500"/>
              </a:spcBef>
              <a:buClr>
                <a:schemeClr val="accent4"/>
              </a:buClr>
              <a:buSzPct val="76000"/>
            </a:pPr>
            <a:endParaRPr lang="en-US" altLang="ko-Kore-KR" dirty="0">
              <a:solidFill>
                <a:schemeClr val="tx2">
                  <a:lumMod val="50000"/>
                </a:schemeClr>
              </a:solidFill>
              <a:latin typeface="Tahoma"/>
              <a:ea typeface="Tahoma"/>
              <a:cs typeface="Tahoma"/>
            </a:endParaRPr>
          </a:p>
          <a:p>
            <a:r>
              <a:rPr lang="en-KR" altLang="ko-Kore-KR" sz="1800"/>
              <a:t>Execution</a:t>
            </a:r>
            <a:endParaRPr lang="en-US" altLang="ko-Kore-KR" sz="1600" dirty="0">
              <a:solidFill>
                <a:schemeClr val="tx2">
                  <a:lumMod val="50000"/>
                </a:schemeClr>
              </a:solidFill>
              <a:latin typeface="Tahoma"/>
              <a:ea typeface="Tahoma"/>
              <a:cs typeface="Tahoma"/>
            </a:endParaRPr>
          </a:p>
          <a:p>
            <a:pPr marL="560070" lvl="1" indent="-285750">
              <a:spcBef>
                <a:spcPts val="500"/>
              </a:spcBef>
              <a:buClr>
                <a:schemeClr val="accent4"/>
              </a:buClr>
              <a:buSzPct val="76000"/>
            </a:pPr>
            <a:r>
              <a:rPr lang="en-US" altLang="ko-Kore-KR" dirty="0">
                <a:solidFill>
                  <a:schemeClr val="tx2">
                    <a:lumMod val="50000"/>
                  </a:schemeClr>
                </a:solidFill>
                <a:latin typeface="Tahoma"/>
                <a:ea typeface="Tahoma"/>
                <a:cs typeface="Tahoma"/>
              </a:rPr>
              <a:t>Vortex Runtime</a:t>
            </a:r>
          </a:p>
          <a:p>
            <a:pPr marL="560070" lvl="1" indent="-285750">
              <a:spcBef>
                <a:spcPts val="500"/>
              </a:spcBef>
              <a:buClr>
                <a:schemeClr val="accent4"/>
              </a:buClr>
              <a:buSzPct val="76000"/>
            </a:pPr>
            <a:r>
              <a:rPr lang="en-US" altLang="ko-Kore-KR" dirty="0" err="1">
                <a:solidFill>
                  <a:schemeClr val="tx2">
                    <a:lumMod val="50000"/>
                  </a:schemeClr>
                </a:solidFill>
                <a:latin typeface="Tahoma"/>
                <a:ea typeface="Tahoma"/>
                <a:cs typeface="Tahoma"/>
              </a:rPr>
              <a:t>PoCL</a:t>
            </a:r>
            <a:r>
              <a:rPr lang="en-US" altLang="ko-Kore-KR" dirty="0">
                <a:solidFill>
                  <a:schemeClr val="tx2">
                    <a:lumMod val="50000"/>
                  </a:schemeClr>
                </a:solidFill>
                <a:latin typeface="Tahoma"/>
                <a:ea typeface="Tahoma"/>
                <a:cs typeface="Tahoma"/>
              </a:rPr>
              <a:t> Runtime</a:t>
            </a:r>
          </a:p>
          <a:p>
            <a:endParaRPr kumimoji="1" lang="ko-Kore-KR" altLang="en-US" sz="1600" dirty="0"/>
          </a:p>
        </p:txBody>
      </p:sp>
      <p:sp>
        <p:nvSpPr>
          <p:cNvPr id="4" name="슬라이드 번호 개체 틀 3">
            <a:extLst>
              <a:ext uri="{FF2B5EF4-FFF2-40B4-BE49-F238E27FC236}">
                <a16:creationId xmlns:a16="http://schemas.microsoft.com/office/drawing/2014/main" id="{23B5B0AC-2468-74D8-02BB-BFA48D421B5E}"/>
              </a:ext>
            </a:extLst>
          </p:cNvPr>
          <p:cNvSpPr>
            <a:spLocks noGrp="1"/>
          </p:cNvSpPr>
          <p:nvPr>
            <p:ph type="sldNum" sz="quarter" idx="4"/>
          </p:nvPr>
        </p:nvSpPr>
        <p:spPr/>
        <p:txBody>
          <a:bodyPr/>
          <a:lstStyle/>
          <a:p>
            <a:fld id="{C5E74F64-7780-9C4F-983D-3F814FF801CD}" type="slidenum">
              <a:rPr lang="en-US" smtClean="0"/>
              <a:t>7</a:t>
            </a:fld>
            <a:endParaRPr lang="en-US" dirty="0"/>
          </a:p>
        </p:txBody>
      </p:sp>
      <p:pic>
        <p:nvPicPr>
          <p:cNvPr id="5" name="Picture 5" descr="A screenshot of a cell phone&#10;&#10;Description automatically generated">
            <a:extLst>
              <a:ext uri="{FF2B5EF4-FFF2-40B4-BE49-F238E27FC236}">
                <a16:creationId xmlns:a16="http://schemas.microsoft.com/office/drawing/2014/main" id="{70D194BE-90B1-15AC-6847-F2FA3E08236D}"/>
              </a:ext>
            </a:extLst>
          </p:cNvPr>
          <p:cNvPicPr>
            <a:picLocks noChangeAspect="1"/>
          </p:cNvPicPr>
          <p:nvPr/>
        </p:nvPicPr>
        <p:blipFill>
          <a:blip r:embed="rId3"/>
          <a:stretch>
            <a:fillRect/>
          </a:stretch>
        </p:blipFill>
        <p:spPr>
          <a:xfrm>
            <a:off x="3613518" y="1200004"/>
            <a:ext cx="4901832" cy="2084130"/>
          </a:xfrm>
          <a:prstGeom prst="rect">
            <a:avLst/>
          </a:prstGeom>
        </p:spPr>
      </p:pic>
    </p:spTree>
    <p:extLst>
      <p:ext uri="{BB962C8B-B14F-4D97-AF65-F5344CB8AC3E}">
        <p14:creationId xmlns:p14="http://schemas.microsoft.com/office/powerpoint/2010/main" val="59416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5A7506-6221-26BA-49EE-1CF600DE7D43}"/>
              </a:ext>
            </a:extLst>
          </p:cNvPr>
          <p:cNvSpPr>
            <a:spLocks noGrp="1"/>
          </p:cNvSpPr>
          <p:nvPr>
            <p:ph type="title"/>
          </p:nvPr>
        </p:nvSpPr>
        <p:spPr>
          <a:xfrm>
            <a:off x="628650" y="273844"/>
            <a:ext cx="8249010" cy="789239"/>
          </a:xfrm>
        </p:spPr>
        <p:txBody>
          <a:bodyPr>
            <a:noAutofit/>
          </a:bodyPr>
          <a:lstStyle/>
          <a:p>
            <a:r>
              <a:rPr lang="en-US" altLang="ko-Kore-KR" sz="3200" dirty="0" err="1"/>
              <a:t>PoCL</a:t>
            </a:r>
            <a:r>
              <a:rPr lang="en-US" altLang="ko-Kore-KR" sz="3200" dirty="0"/>
              <a:t>: Mapping from OpenCL to Vortex</a:t>
            </a:r>
            <a:endParaRPr kumimoji="1" lang="ko-Kore-KR" altLang="en-US" sz="3200" dirty="0"/>
          </a:p>
        </p:txBody>
      </p:sp>
      <p:sp>
        <p:nvSpPr>
          <p:cNvPr id="3" name="내용 개체 틀 2">
            <a:extLst>
              <a:ext uri="{FF2B5EF4-FFF2-40B4-BE49-F238E27FC236}">
                <a16:creationId xmlns:a16="http://schemas.microsoft.com/office/drawing/2014/main" id="{78960C5B-9940-CDD6-A28B-79E2BDC5C939}"/>
              </a:ext>
            </a:extLst>
          </p:cNvPr>
          <p:cNvSpPr>
            <a:spLocks noGrp="1"/>
          </p:cNvSpPr>
          <p:nvPr>
            <p:ph idx="1"/>
          </p:nvPr>
        </p:nvSpPr>
        <p:spPr>
          <a:xfrm>
            <a:off x="628650" y="1200004"/>
            <a:ext cx="3943350" cy="3432718"/>
          </a:xfrm>
        </p:spPr>
        <p:txBody>
          <a:bodyPr/>
          <a:lstStyle/>
          <a:p>
            <a:r>
              <a:rPr lang="en-KR" altLang="ko-Kore-KR" sz="1800"/>
              <a:t>OpenCL processing model</a:t>
            </a:r>
          </a:p>
          <a:p>
            <a:pPr lvl="1"/>
            <a:r>
              <a:rPr lang="en-US" altLang="ko-Kore-KR" sz="1500" dirty="0"/>
              <a:t>Work-Item</a:t>
            </a:r>
          </a:p>
          <a:p>
            <a:pPr lvl="1"/>
            <a:r>
              <a:rPr lang="en-US" altLang="ko-Kore-KR" sz="1500" dirty="0"/>
              <a:t>Work-Group</a:t>
            </a:r>
          </a:p>
          <a:p>
            <a:pPr lvl="1"/>
            <a:r>
              <a:rPr lang="en-US" altLang="ko-Kore-KR" sz="1500" dirty="0"/>
              <a:t>Kernel instance</a:t>
            </a:r>
          </a:p>
          <a:p>
            <a:endParaRPr lang="en-US" altLang="ko-Kore-KR" dirty="0"/>
          </a:p>
          <a:p>
            <a:r>
              <a:rPr lang="en-US" altLang="ko-Kore-KR" sz="1800" dirty="0"/>
              <a:t>Total Hardware Threads</a:t>
            </a:r>
            <a:r>
              <a:rPr lang="en-KR" altLang="ko-Kore-KR" sz="1800"/>
              <a:t> </a:t>
            </a:r>
          </a:p>
          <a:p>
            <a:pPr lvl="1"/>
            <a:r>
              <a:rPr lang="en-US" altLang="ko-Kore-KR" sz="1500" dirty="0"/>
              <a:t>Cores x Wavefronts x Threads</a:t>
            </a:r>
            <a:endParaRPr lang="en-KR" altLang="ko-Kore-KR"/>
          </a:p>
          <a:p>
            <a:endParaRPr kumimoji="1" lang="ko-Kore-KR" altLang="en-US" dirty="0"/>
          </a:p>
        </p:txBody>
      </p:sp>
      <p:sp>
        <p:nvSpPr>
          <p:cNvPr id="4" name="슬라이드 번호 개체 틀 3">
            <a:extLst>
              <a:ext uri="{FF2B5EF4-FFF2-40B4-BE49-F238E27FC236}">
                <a16:creationId xmlns:a16="http://schemas.microsoft.com/office/drawing/2014/main" id="{84055EA3-5800-B978-D9C8-DAD3705F3C34}"/>
              </a:ext>
            </a:extLst>
          </p:cNvPr>
          <p:cNvSpPr>
            <a:spLocks noGrp="1"/>
          </p:cNvSpPr>
          <p:nvPr>
            <p:ph type="sldNum" sz="quarter" idx="4"/>
          </p:nvPr>
        </p:nvSpPr>
        <p:spPr/>
        <p:txBody>
          <a:bodyPr/>
          <a:lstStyle/>
          <a:p>
            <a:fld id="{C5E74F64-7780-9C4F-983D-3F814FF801CD}" type="slidenum">
              <a:rPr lang="en-US" smtClean="0"/>
              <a:t>8</a:t>
            </a:fld>
            <a:endParaRPr lang="en-US" dirty="0"/>
          </a:p>
        </p:txBody>
      </p:sp>
      <p:grpSp>
        <p:nvGrpSpPr>
          <p:cNvPr id="5" name="Group 62">
            <a:extLst>
              <a:ext uri="{FF2B5EF4-FFF2-40B4-BE49-F238E27FC236}">
                <a16:creationId xmlns:a16="http://schemas.microsoft.com/office/drawing/2014/main" id="{34B6F2B2-3949-1E7D-6F05-A7E5F8F1BB77}"/>
              </a:ext>
            </a:extLst>
          </p:cNvPr>
          <p:cNvGrpSpPr/>
          <p:nvPr/>
        </p:nvGrpSpPr>
        <p:grpSpPr>
          <a:xfrm>
            <a:off x="3840561" y="1200004"/>
            <a:ext cx="2388789" cy="3751566"/>
            <a:chOff x="5431316" y="1215483"/>
            <a:chExt cx="3448279" cy="5415483"/>
          </a:xfrm>
        </p:grpSpPr>
        <p:sp>
          <p:nvSpPr>
            <p:cNvPr id="6" name="Freeform 24">
              <a:extLst>
                <a:ext uri="{FF2B5EF4-FFF2-40B4-BE49-F238E27FC236}">
                  <a16:creationId xmlns:a16="http://schemas.microsoft.com/office/drawing/2014/main" id="{22381647-7E61-14DC-E78A-0BE0572CAA14}"/>
                </a:ext>
              </a:extLst>
            </p:cNvPr>
            <p:cNvSpPr/>
            <p:nvPr/>
          </p:nvSpPr>
          <p:spPr>
            <a:xfrm>
              <a:off x="7104739" y="1437465"/>
              <a:ext cx="139871" cy="732268"/>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7" name="Content Placeholder 4">
              <a:extLst>
                <a:ext uri="{FF2B5EF4-FFF2-40B4-BE49-F238E27FC236}">
                  <a16:creationId xmlns:a16="http://schemas.microsoft.com/office/drawing/2014/main" id="{49B366A0-1B85-86FE-1940-6A7831CCA037}"/>
                </a:ext>
              </a:extLst>
            </p:cNvPr>
            <p:cNvSpPr txBox="1">
              <a:spLocks/>
            </p:cNvSpPr>
            <p:nvPr/>
          </p:nvSpPr>
          <p:spPr>
            <a:xfrm>
              <a:off x="6416274" y="2212155"/>
              <a:ext cx="1516800"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a:t>Work-Item</a:t>
              </a:r>
            </a:p>
          </p:txBody>
        </p:sp>
        <p:sp>
          <p:nvSpPr>
            <p:cNvPr id="8" name="Content Placeholder 4">
              <a:extLst>
                <a:ext uri="{FF2B5EF4-FFF2-40B4-BE49-F238E27FC236}">
                  <a16:creationId xmlns:a16="http://schemas.microsoft.com/office/drawing/2014/main" id="{119B9C1C-D0C5-5A09-8C10-B9CB52EA896C}"/>
                </a:ext>
              </a:extLst>
            </p:cNvPr>
            <p:cNvSpPr txBox="1">
              <a:spLocks/>
            </p:cNvSpPr>
            <p:nvPr/>
          </p:nvSpPr>
          <p:spPr>
            <a:xfrm>
              <a:off x="5431316" y="3964348"/>
              <a:ext cx="3448279"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t>Work-Group</a:t>
              </a:r>
            </a:p>
          </p:txBody>
        </p:sp>
        <p:grpSp>
          <p:nvGrpSpPr>
            <p:cNvPr id="9" name="Group 33">
              <a:extLst>
                <a:ext uri="{FF2B5EF4-FFF2-40B4-BE49-F238E27FC236}">
                  <a16:creationId xmlns:a16="http://schemas.microsoft.com/office/drawing/2014/main" id="{131674E1-B73B-AB56-596B-60B32FB3DF0C}"/>
                </a:ext>
              </a:extLst>
            </p:cNvPr>
            <p:cNvGrpSpPr/>
            <p:nvPr/>
          </p:nvGrpSpPr>
          <p:grpSpPr>
            <a:xfrm>
              <a:off x="6623831" y="2901676"/>
              <a:ext cx="1101687" cy="1020250"/>
              <a:chOff x="6477918" y="2894294"/>
              <a:chExt cx="1101687" cy="1069412"/>
            </a:xfrm>
          </p:grpSpPr>
          <p:sp>
            <p:nvSpPr>
              <p:cNvPr id="29" name="Rounded Rectangle 28">
                <a:extLst>
                  <a:ext uri="{FF2B5EF4-FFF2-40B4-BE49-F238E27FC236}">
                    <a16:creationId xmlns:a16="http://schemas.microsoft.com/office/drawing/2014/main" id="{53A57ED7-F05E-6D48-24BB-F843F4581C1A}"/>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30" name="Freeform 26">
                <a:extLst>
                  <a:ext uri="{FF2B5EF4-FFF2-40B4-BE49-F238E27FC236}">
                    <a16:creationId xmlns:a16="http://schemas.microsoft.com/office/drawing/2014/main" id="{48ED874E-22E0-CB15-B123-6D5209F208A5}"/>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1" name="Freeform 29">
                <a:extLst>
                  <a:ext uri="{FF2B5EF4-FFF2-40B4-BE49-F238E27FC236}">
                    <a16:creationId xmlns:a16="http://schemas.microsoft.com/office/drawing/2014/main" id="{4FA14702-03A9-CF48-E2EB-2458B6008CA6}"/>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2" name="Freeform 30">
                <a:extLst>
                  <a:ext uri="{FF2B5EF4-FFF2-40B4-BE49-F238E27FC236}">
                    <a16:creationId xmlns:a16="http://schemas.microsoft.com/office/drawing/2014/main" id="{C2EFDDF9-9E11-4BC2-9612-EEB1910674BD}"/>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3" name="Freeform 31">
                <a:extLst>
                  <a:ext uri="{FF2B5EF4-FFF2-40B4-BE49-F238E27FC236}">
                    <a16:creationId xmlns:a16="http://schemas.microsoft.com/office/drawing/2014/main" id="{9FB79557-D3A2-1D83-E5BD-FB2B842E5ECC}"/>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4" name="Freeform 32">
                <a:extLst>
                  <a:ext uri="{FF2B5EF4-FFF2-40B4-BE49-F238E27FC236}">
                    <a16:creationId xmlns:a16="http://schemas.microsoft.com/office/drawing/2014/main" id="{0F1C1743-7506-D568-4B24-38C64C2C772B}"/>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10" name="Content Placeholder 4">
              <a:extLst>
                <a:ext uri="{FF2B5EF4-FFF2-40B4-BE49-F238E27FC236}">
                  <a16:creationId xmlns:a16="http://schemas.microsoft.com/office/drawing/2014/main" id="{A98D1DCB-3F66-A6A1-D88C-C68F1DB8E7AA}"/>
                </a:ext>
              </a:extLst>
            </p:cNvPr>
            <p:cNvSpPr txBox="1">
              <a:spLocks/>
            </p:cNvSpPr>
            <p:nvPr/>
          </p:nvSpPr>
          <p:spPr>
            <a:xfrm>
              <a:off x="5637149" y="5895731"/>
              <a:ext cx="3075050"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a:t>Kernel Instance</a:t>
              </a:r>
            </a:p>
          </p:txBody>
        </p:sp>
        <p:grpSp>
          <p:nvGrpSpPr>
            <p:cNvPr id="11" name="Group 58">
              <a:extLst>
                <a:ext uri="{FF2B5EF4-FFF2-40B4-BE49-F238E27FC236}">
                  <a16:creationId xmlns:a16="http://schemas.microsoft.com/office/drawing/2014/main" id="{646900A5-0768-6E7A-1395-6D0744F6E824}"/>
                </a:ext>
              </a:extLst>
            </p:cNvPr>
            <p:cNvGrpSpPr/>
            <p:nvPr/>
          </p:nvGrpSpPr>
          <p:grpSpPr>
            <a:xfrm>
              <a:off x="5637149" y="4653869"/>
              <a:ext cx="3075051" cy="1199439"/>
              <a:chOff x="5637149" y="4626962"/>
              <a:chExt cx="3075051" cy="1199439"/>
            </a:xfrm>
          </p:grpSpPr>
          <p:sp>
            <p:nvSpPr>
              <p:cNvPr id="13" name="Rounded Rectangle 56">
                <a:extLst>
                  <a:ext uri="{FF2B5EF4-FFF2-40B4-BE49-F238E27FC236}">
                    <a16:creationId xmlns:a16="http://schemas.microsoft.com/office/drawing/2014/main" id="{14CC55AA-30E9-57C5-81DC-F5F0E9F4BE86}"/>
                  </a:ext>
                </a:extLst>
              </p:cNvPr>
              <p:cNvSpPr/>
              <p:nvPr/>
            </p:nvSpPr>
            <p:spPr>
              <a:xfrm>
                <a:off x="5637149" y="4626962"/>
                <a:ext cx="3075051" cy="1199439"/>
              </a:xfrm>
              <a:prstGeom prst="round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solidFill>
                    <a:schemeClr val="tx1"/>
                  </a:solidFill>
                </a:endParaRPr>
              </a:p>
            </p:txBody>
          </p:sp>
          <p:grpSp>
            <p:nvGrpSpPr>
              <p:cNvPr id="14" name="Group 35">
                <a:extLst>
                  <a:ext uri="{FF2B5EF4-FFF2-40B4-BE49-F238E27FC236}">
                    <a16:creationId xmlns:a16="http://schemas.microsoft.com/office/drawing/2014/main" id="{20D5297F-2195-98A7-38D6-9173C11AC290}"/>
                  </a:ext>
                </a:extLst>
              </p:cNvPr>
              <p:cNvGrpSpPr/>
              <p:nvPr/>
            </p:nvGrpSpPr>
            <p:grpSpPr>
              <a:xfrm>
                <a:off x="5727889" y="4729033"/>
                <a:ext cx="1101687" cy="1020250"/>
                <a:chOff x="6477918" y="2894294"/>
                <a:chExt cx="1101687" cy="1069412"/>
              </a:xfrm>
            </p:grpSpPr>
            <p:sp>
              <p:nvSpPr>
                <p:cNvPr id="23" name="Rounded Rectangle 36">
                  <a:extLst>
                    <a:ext uri="{FF2B5EF4-FFF2-40B4-BE49-F238E27FC236}">
                      <a16:creationId xmlns:a16="http://schemas.microsoft.com/office/drawing/2014/main" id="{2CF0D47C-0A71-0F40-024D-4AC0640FBBE6}"/>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24" name="Freeform 37">
                  <a:extLst>
                    <a:ext uri="{FF2B5EF4-FFF2-40B4-BE49-F238E27FC236}">
                      <a16:creationId xmlns:a16="http://schemas.microsoft.com/office/drawing/2014/main" id="{931FA39B-01D4-A602-FBD3-2DD5AB6D649B}"/>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5" name="Freeform 38">
                  <a:extLst>
                    <a:ext uri="{FF2B5EF4-FFF2-40B4-BE49-F238E27FC236}">
                      <a16:creationId xmlns:a16="http://schemas.microsoft.com/office/drawing/2014/main" id="{26661A54-D472-24F9-F975-87E42501681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6" name="Freeform 39">
                  <a:extLst>
                    <a:ext uri="{FF2B5EF4-FFF2-40B4-BE49-F238E27FC236}">
                      <a16:creationId xmlns:a16="http://schemas.microsoft.com/office/drawing/2014/main" id="{CB0CDD3E-B0F4-FF2C-9370-F0F045B1175C}"/>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7" name="Freeform 40">
                  <a:extLst>
                    <a:ext uri="{FF2B5EF4-FFF2-40B4-BE49-F238E27FC236}">
                      <a16:creationId xmlns:a16="http://schemas.microsoft.com/office/drawing/2014/main" id="{10B9DC78-BBC9-7BBC-FC2F-F1D33A5313DA}"/>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8" name="Freeform 41">
                  <a:extLst>
                    <a:ext uri="{FF2B5EF4-FFF2-40B4-BE49-F238E27FC236}">
                      <a16:creationId xmlns:a16="http://schemas.microsoft.com/office/drawing/2014/main" id="{DB17B136-0AC7-A6B0-665C-1763F238034C}"/>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grpSp>
            <p:nvGrpSpPr>
              <p:cNvPr id="15" name="Group 42">
                <a:extLst>
                  <a:ext uri="{FF2B5EF4-FFF2-40B4-BE49-F238E27FC236}">
                    <a16:creationId xmlns:a16="http://schemas.microsoft.com/office/drawing/2014/main" id="{8D18DABA-C04F-A774-72E7-C1E1724701A3}"/>
                  </a:ext>
                </a:extLst>
              </p:cNvPr>
              <p:cNvGrpSpPr/>
              <p:nvPr/>
            </p:nvGrpSpPr>
            <p:grpSpPr>
              <a:xfrm>
                <a:off x="7459758" y="4729033"/>
                <a:ext cx="1101687" cy="1020250"/>
                <a:chOff x="6477918" y="2894294"/>
                <a:chExt cx="1101687" cy="1069412"/>
              </a:xfrm>
            </p:grpSpPr>
            <p:sp>
              <p:nvSpPr>
                <p:cNvPr id="17" name="Rounded Rectangle 43">
                  <a:extLst>
                    <a:ext uri="{FF2B5EF4-FFF2-40B4-BE49-F238E27FC236}">
                      <a16:creationId xmlns:a16="http://schemas.microsoft.com/office/drawing/2014/main" id="{A4373002-4244-0471-8361-E5A640765CC0}"/>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18" name="Freeform 44">
                  <a:extLst>
                    <a:ext uri="{FF2B5EF4-FFF2-40B4-BE49-F238E27FC236}">
                      <a16:creationId xmlns:a16="http://schemas.microsoft.com/office/drawing/2014/main" id="{4620488F-CAC6-0966-4E07-22E6FBBE4262}"/>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19" name="Freeform 45">
                  <a:extLst>
                    <a:ext uri="{FF2B5EF4-FFF2-40B4-BE49-F238E27FC236}">
                      <a16:creationId xmlns:a16="http://schemas.microsoft.com/office/drawing/2014/main" id="{2F1163C4-1878-9F56-92CF-BD9728920E93}"/>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0" name="Freeform 46">
                  <a:extLst>
                    <a:ext uri="{FF2B5EF4-FFF2-40B4-BE49-F238E27FC236}">
                      <a16:creationId xmlns:a16="http://schemas.microsoft.com/office/drawing/2014/main" id="{C96254DE-E6BF-DB1A-3CC7-98ECD8224D60}"/>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1" name="Freeform 47">
                  <a:extLst>
                    <a:ext uri="{FF2B5EF4-FFF2-40B4-BE49-F238E27FC236}">
                      <a16:creationId xmlns:a16="http://schemas.microsoft.com/office/drawing/2014/main" id="{A131487E-6461-B58D-F61F-03F307F7D83E}"/>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2" name="Freeform 48">
                  <a:extLst>
                    <a:ext uri="{FF2B5EF4-FFF2-40B4-BE49-F238E27FC236}">
                      <a16:creationId xmlns:a16="http://schemas.microsoft.com/office/drawing/2014/main" id="{888F50B9-5BDB-A1D3-8CF6-3252D8C38EDE}"/>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16" name="Rectangle 57">
                <a:extLst>
                  <a:ext uri="{FF2B5EF4-FFF2-40B4-BE49-F238E27FC236}">
                    <a16:creationId xmlns:a16="http://schemas.microsoft.com/office/drawing/2014/main" id="{215D3C1A-488C-1D6C-B350-C1B5C6450F30}"/>
                  </a:ext>
                </a:extLst>
              </p:cNvPr>
              <p:cNvSpPr/>
              <p:nvPr/>
            </p:nvSpPr>
            <p:spPr>
              <a:xfrm>
                <a:off x="6920316" y="5032867"/>
                <a:ext cx="444671" cy="280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050">
                    <a:solidFill>
                      <a:schemeClr val="tx1"/>
                    </a:solidFill>
                  </a:rPr>
                  <a:t>…</a:t>
                </a:r>
              </a:p>
            </p:txBody>
          </p:sp>
        </p:grpSp>
        <p:sp>
          <p:nvSpPr>
            <p:cNvPr id="12" name="Rectangle 59">
              <a:extLst>
                <a:ext uri="{FF2B5EF4-FFF2-40B4-BE49-F238E27FC236}">
                  <a16:creationId xmlns:a16="http://schemas.microsoft.com/office/drawing/2014/main" id="{37B7D48C-D8D6-08BE-6D2C-50CD16EBA6A3}"/>
                </a:ext>
              </a:extLst>
            </p:cNvPr>
            <p:cNvSpPr/>
            <p:nvPr/>
          </p:nvSpPr>
          <p:spPr>
            <a:xfrm>
              <a:off x="5431316" y="1215483"/>
              <a:ext cx="3448279" cy="51318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35" name="Right Arrow 60">
            <a:extLst>
              <a:ext uri="{FF2B5EF4-FFF2-40B4-BE49-F238E27FC236}">
                <a16:creationId xmlns:a16="http://schemas.microsoft.com/office/drawing/2014/main" id="{A34867DF-998C-ED2F-06CF-2F5F9112D34F}"/>
              </a:ext>
            </a:extLst>
          </p:cNvPr>
          <p:cNvSpPr/>
          <p:nvPr/>
        </p:nvSpPr>
        <p:spPr>
          <a:xfrm>
            <a:off x="5871178" y="2542429"/>
            <a:ext cx="757646" cy="432708"/>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pic>
        <p:nvPicPr>
          <p:cNvPr id="36" name="Picture 61" descr="A screenshot of a cell phone&#10;&#10;Description automatically generated">
            <a:extLst>
              <a:ext uri="{FF2B5EF4-FFF2-40B4-BE49-F238E27FC236}">
                <a16:creationId xmlns:a16="http://schemas.microsoft.com/office/drawing/2014/main" id="{DDE159AA-C618-19D4-0B55-4CFE48553ED1}"/>
              </a:ext>
            </a:extLst>
          </p:cNvPr>
          <p:cNvPicPr>
            <a:picLocks noChangeAspect="1"/>
          </p:cNvPicPr>
          <p:nvPr/>
        </p:nvPicPr>
        <p:blipFill rotWithShape="1">
          <a:blip r:embed="rId3"/>
          <a:srcRect l="-1" r="43766"/>
          <a:stretch/>
        </p:blipFill>
        <p:spPr>
          <a:xfrm>
            <a:off x="6670662" y="2006043"/>
            <a:ext cx="1991214" cy="1505479"/>
          </a:xfrm>
          <a:prstGeom prst="rect">
            <a:avLst/>
          </a:prstGeom>
        </p:spPr>
      </p:pic>
    </p:spTree>
    <p:extLst>
      <p:ext uri="{BB962C8B-B14F-4D97-AF65-F5344CB8AC3E}">
        <p14:creationId xmlns:p14="http://schemas.microsoft.com/office/powerpoint/2010/main" val="28479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CB247-B66E-37A2-5FFC-815F793A994A}"/>
              </a:ext>
            </a:extLst>
          </p:cNvPr>
          <p:cNvSpPr>
            <a:spLocks noGrp="1"/>
          </p:cNvSpPr>
          <p:nvPr>
            <p:ph type="title"/>
          </p:nvPr>
        </p:nvSpPr>
        <p:spPr/>
        <p:txBody>
          <a:bodyPr>
            <a:normAutofit/>
          </a:bodyPr>
          <a:lstStyle/>
          <a:p>
            <a:r>
              <a:rPr lang="en-US" altLang="ko-Kore-KR" sz="3200" dirty="0" err="1"/>
              <a:t>PoCL</a:t>
            </a:r>
            <a:r>
              <a:rPr lang="en-US" altLang="ko-Kore-KR" sz="3200" dirty="0"/>
              <a:t>: Compilation Flow Example </a:t>
            </a:r>
            <a:endParaRPr kumimoji="1" lang="ko-Kore-KR" altLang="en-US" sz="3200" dirty="0"/>
          </a:p>
        </p:txBody>
      </p:sp>
      <p:sp>
        <p:nvSpPr>
          <p:cNvPr id="4" name="슬라이드 번호 개체 틀 3">
            <a:extLst>
              <a:ext uri="{FF2B5EF4-FFF2-40B4-BE49-F238E27FC236}">
                <a16:creationId xmlns:a16="http://schemas.microsoft.com/office/drawing/2014/main" id="{4BADE822-6445-CB2F-4980-D0E3A92C1889}"/>
              </a:ext>
            </a:extLst>
          </p:cNvPr>
          <p:cNvSpPr>
            <a:spLocks noGrp="1"/>
          </p:cNvSpPr>
          <p:nvPr>
            <p:ph type="sldNum" sz="quarter" idx="4"/>
          </p:nvPr>
        </p:nvSpPr>
        <p:spPr/>
        <p:txBody>
          <a:bodyPr/>
          <a:lstStyle/>
          <a:p>
            <a:fld id="{C5E74F64-7780-9C4F-983D-3F814FF801CD}" type="slidenum">
              <a:rPr lang="en-US" smtClean="0"/>
              <a:t>9</a:t>
            </a:fld>
            <a:endParaRPr lang="en-US" dirty="0"/>
          </a:p>
        </p:txBody>
      </p:sp>
      <p:pic>
        <p:nvPicPr>
          <p:cNvPr id="6" name="Picture 15" descr="A screenshot of a computer program&#10;&#10;Description automatically generated">
            <a:extLst>
              <a:ext uri="{FF2B5EF4-FFF2-40B4-BE49-F238E27FC236}">
                <a16:creationId xmlns:a16="http://schemas.microsoft.com/office/drawing/2014/main" id="{23736A6A-F8AA-D9C9-6DA9-32FE74FC38D1}"/>
              </a:ext>
            </a:extLst>
          </p:cNvPr>
          <p:cNvPicPr>
            <a:picLocks noChangeAspect="1"/>
          </p:cNvPicPr>
          <p:nvPr/>
        </p:nvPicPr>
        <p:blipFill>
          <a:blip r:embed="rId3"/>
          <a:stretch>
            <a:fillRect/>
          </a:stretch>
        </p:blipFill>
        <p:spPr>
          <a:xfrm>
            <a:off x="2954275" y="1486308"/>
            <a:ext cx="2664765" cy="3056843"/>
          </a:xfrm>
          <a:prstGeom prst="rect">
            <a:avLst/>
          </a:prstGeom>
          <a:effectLst>
            <a:outerShdw blurRad="50800" dist="38100" dir="2700000" algn="tl" rotWithShape="0">
              <a:prstClr val="black">
                <a:alpha val="40000"/>
              </a:prstClr>
            </a:outerShdw>
          </a:effectLst>
        </p:spPr>
      </p:pic>
      <p:sp>
        <p:nvSpPr>
          <p:cNvPr id="7" name="Rectangle 16">
            <a:extLst>
              <a:ext uri="{FF2B5EF4-FFF2-40B4-BE49-F238E27FC236}">
                <a16:creationId xmlns:a16="http://schemas.microsoft.com/office/drawing/2014/main" id="{10B2C172-76DC-A371-858A-F9F8D43602A3}"/>
              </a:ext>
            </a:extLst>
          </p:cNvPr>
          <p:cNvSpPr/>
          <p:nvPr/>
        </p:nvSpPr>
        <p:spPr>
          <a:xfrm>
            <a:off x="463389" y="2157266"/>
            <a:ext cx="2107091" cy="455798"/>
          </a:xfrm>
          <a:prstGeom prst="rect">
            <a:avLst/>
          </a:prstGeom>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Work-item coordinates Translation</a:t>
            </a:r>
          </a:p>
        </p:txBody>
      </p:sp>
      <p:sp>
        <p:nvSpPr>
          <p:cNvPr id="8" name="Rectangle 19">
            <a:extLst>
              <a:ext uri="{FF2B5EF4-FFF2-40B4-BE49-F238E27FC236}">
                <a16:creationId xmlns:a16="http://schemas.microsoft.com/office/drawing/2014/main" id="{1770C2EC-2B82-8C61-F0DD-50ED43033344}"/>
              </a:ext>
            </a:extLst>
          </p:cNvPr>
          <p:cNvSpPr/>
          <p:nvPr/>
        </p:nvSpPr>
        <p:spPr>
          <a:xfrm>
            <a:off x="463389" y="278683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Memory Structure Handling</a:t>
            </a:r>
          </a:p>
        </p:txBody>
      </p:sp>
      <p:sp>
        <p:nvSpPr>
          <p:cNvPr id="9" name="Rectangle 20">
            <a:extLst>
              <a:ext uri="{FF2B5EF4-FFF2-40B4-BE49-F238E27FC236}">
                <a16:creationId xmlns:a16="http://schemas.microsoft.com/office/drawing/2014/main" id="{74730790-9330-27E2-B347-11FBDC439B2C}"/>
              </a:ext>
            </a:extLst>
          </p:cNvPr>
          <p:cNvSpPr/>
          <p:nvPr/>
        </p:nvSpPr>
        <p:spPr>
          <a:xfrm>
            <a:off x="463389" y="341990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Built-in Library Linking</a:t>
            </a:r>
          </a:p>
          <a:p>
            <a:pPr algn="ctr"/>
            <a:r>
              <a:rPr lang="en-US" sz="1500" dirty="0"/>
              <a:t>(Barrier)</a:t>
            </a:r>
          </a:p>
        </p:txBody>
      </p:sp>
      <p:cxnSp>
        <p:nvCxnSpPr>
          <p:cNvPr id="10" name="Straight Arrow Connector 22">
            <a:extLst>
              <a:ext uri="{FF2B5EF4-FFF2-40B4-BE49-F238E27FC236}">
                <a16:creationId xmlns:a16="http://schemas.microsoft.com/office/drawing/2014/main" id="{4142A249-7492-F509-1F30-E3A0262D13D2}"/>
              </a:ext>
            </a:extLst>
          </p:cNvPr>
          <p:cNvCxnSpPr>
            <a:cxnSpLocks/>
            <a:stCxn id="7" idx="3"/>
          </p:cNvCxnSpPr>
          <p:nvPr/>
        </p:nvCxnSpPr>
        <p:spPr>
          <a:xfrm flipV="1">
            <a:off x="2570480" y="2041135"/>
            <a:ext cx="823224" cy="34403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23">
            <a:extLst>
              <a:ext uri="{FF2B5EF4-FFF2-40B4-BE49-F238E27FC236}">
                <a16:creationId xmlns:a16="http://schemas.microsoft.com/office/drawing/2014/main" id="{0B46CC93-3A13-8814-76A9-D24529989504}"/>
              </a:ext>
            </a:extLst>
          </p:cNvPr>
          <p:cNvCxnSpPr>
            <a:cxnSpLocks/>
            <a:stCxn id="8" idx="3"/>
          </p:cNvCxnSpPr>
          <p:nvPr/>
        </p:nvCxnSpPr>
        <p:spPr>
          <a:xfrm flipV="1">
            <a:off x="2570480" y="2517630"/>
            <a:ext cx="823224" cy="4971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26">
            <a:extLst>
              <a:ext uri="{FF2B5EF4-FFF2-40B4-BE49-F238E27FC236}">
                <a16:creationId xmlns:a16="http://schemas.microsoft.com/office/drawing/2014/main" id="{AE7A1662-64BD-BE5F-EA24-A8E5C9CC5C1C}"/>
              </a:ext>
            </a:extLst>
          </p:cNvPr>
          <p:cNvCxnSpPr>
            <a:cxnSpLocks/>
            <a:stCxn id="9" idx="3"/>
          </p:cNvCxnSpPr>
          <p:nvPr/>
        </p:nvCxnSpPr>
        <p:spPr>
          <a:xfrm flipV="1">
            <a:off x="2570480" y="3401725"/>
            <a:ext cx="939800" cy="24607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29">
            <a:extLst>
              <a:ext uri="{FF2B5EF4-FFF2-40B4-BE49-F238E27FC236}">
                <a16:creationId xmlns:a16="http://schemas.microsoft.com/office/drawing/2014/main" id="{7FFFBF8F-A184-7111-F6E5-AFC854634D79}"/>
              </a:ext>
            </a:extLst>
          </p:cNvPr>
          <p:cNvCxnSpPr>
            <a:cxnSpLocks/>
            <a:stCxn id="9" idx="3"/>
          </p:cNvCxnSpPr>
          <p:nvPr/>
        </p:nvCxnSpPr>
        <p:spPr>
          <a:xfrm>
            <a:off x="2570480" y="3647800"/>
            <a:ext cx="939800" cy="38699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D10E04E2-A624-CEB9-09D5-8C9754AF3C73}"/>
              </a:ext>
            </a:extLst>
          </p:cNvPr>
          <p:cNvSpPr txBox="1"/>
          <p:nvPr/>
        </p:nvSpPr>
        <p:spPr>
          <a:xfrm>
            <a:off x="2954275" y="1127383"/>
            <a:ext cx="2664765" cy="276999"/>
          </a:xfrm>
          <a:prstGeom prst="rect">
            <a:avLst/>
          </a:prstGeom>
          <a:noFill/>
        </p:spPr>
        <p:txBody>
          <a:bodyPr wrap="square" lIns="0" tIns="0" rIns="0" bIns="0" rtlCol="0">
            <a:spAutoFit/>
          </a:bodyPr>
          <a:lstStyle/>
          <a:p>
            <a:pPr algn="ctr"/>
            <a:r>
              <a:rPr lang="en-US" sz="1800" b="1" dirty="0"/>
              <a:t>OpenCL </a:t>
            </a:r>
            <a:r>
              <a:rPr lang="en-US" sz="1800" b="1" dirty="0" err="1"/>
              <a:t>Sgemm</a:t>
            </a:r>
            <a:r>
              <a:rPr lang="en-US" sz="1800" b="1" dirty="0"/>
              <a:t> Kernel</a:t>
            </a:r>
          </a:p>
        </p:txBody>
      </p:sp>
      <p:sp>
        <p:nvSpPr>
          <p:cNvPr id="15" name="Rectangle 34">
            <a:extLst>
              <a:ext uri="{FF2B5EF4-FFF2-40B4-BE49-F238E27FC236}">
                <a16:creationId xmlns:a16="http://schemas.microsoft.com/office/drawing/2014/main" id="{6199DBB0-067F-7AB0-E51A-2F41679789E9}"/>
              </a:ext>
            </a:extLst>
          </p:cNvPr>
          <p:cNvSpPr/>
          <p:nvPr/>
        </p:nvSpPr>
        <p:spPr>
          <a:xfrm>
            <a:off x="463389" y="1527700"/>
            <a:ext cx="2107091" cy="45579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Kernel Arguments Translation</a:t>
            </a:r>
          </a:p>
        </p:txBody>
      </p:sp>
      <p:sp>
        <p:nvSpPr>
          <p:cNvPr id="16" name="Rectangle 48">
            <a:extLst>
              <a:ext uri="{FF2B5EF4-FFF2-40B4-BE49-F238E27FC236}">
                <a16:creationId xmlns:a16="http://schemas.microsoft.com/office/drawing/2014/main" id="{F70541BF-B252-AF16-F0B0-6EF56165471C}"/>
              </a:ext>
            </a:extLst>
          </p:cNvPr>
          <p:cNvSpPr/>
          <p:nvPr/>
        </p:nvSpPr>
        <p:spPr>
          <a:xfrm>
            <a:off x="445992" y="405297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Thread Scheduling &amp; Spawn Code Insertion</a:t>
            </a:r>
          </a:p>
        </p:txBody>
      </p:sp>
      <p:cxnSp>
        <p:nvCxnSpPr>
          <p:cNvPr id="17" name="Straight Arrow Connector 53">
            <a:extLst>
              <a:ext uri="{FF2B5EF4-FFF2-40B4-BE49-F238E27FC236}">
                <a16:creationId xmlns:a16="http://schemas.microsoft.com/office/drawing/2014/main" id="{8FE57389-1968-4138-871C-6B2E707F3259}"/>
              </a:ext>
            </a:extLst>
          </p:cNvPr>
          <p:cNvCxnSpPr>
            <a:cxnSpLocks/>
            <a:stCxn id="15" idx="3"/>
          </p:cNvCxnSpPr>
          <p:nvPr/>
        </p:nvCxnSpPr>
        <p:spPr>
          <a:xfrm>
            <a:off x="2570480" y="1755599"/>
            <a:ext cx="1530465"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4" name="Picture 8" descr="A screen shot of a computer program&#10;&#10;Description automatically generated">
            <a:extLst>
              <a:ext uri="{FF2B5EF4-FFF2-40B4-BE49-F238E27FC236}">
                <a16:creationId xmlns:a16="http://schemas.microsoft.com/office/drawing/2014/main" id="{10073F41-45FA-1B68-0042-0DB43D19521E}"/>
              </a:ext>
            </a:extLst>
          </p:cNvPr>
          <p:cNvPicPr>
            <a:picLocks noChangeAspect="1"/>
          </p:cNvPicPr>
          <p:nvPr/>
        </p:nvPicPr>
        <p:blipFill>
          <a:blip r:embed="rId4"/>
          <a:stretch>
            <a:fillRect/>
          </a:stretch>
        </p:blipFill>
        <p:spPr>
          <a:xfrm>
            <a:off x="5946340" y="1469086"/>
            <a:ext cx="2946804" cy="3479200"/>
          </a:xfrm>
          <a:prstGeom prst="rect">
            <a:avLst/>
          </a:prstGeom>
        </p:spPr>
      </p:pic>
      <p:cxnSp>
        <p:nvCxnSpPr>
          <p:cNvPr id="25" name="Straight Arrow Connector 9">
            <a:extLst>
              <a:ext uri="{FF2B5EF4-FFF2-40B4-BE49-F238E27FC236}">
                <a16:creationId xmlns:a16="http://schemas.microsoft.com/office/drawing/2014/main" id="{F59003A9-4CF1-41F4-9C73-15046F6290AD}"/>
              </a:ext>
            </a:extLst>
          </p:cNvPr>
          <p:cNvCxnSpPr>
            <a:cxnSpLocks/>
          </p:cNvCxnSpPr>
          <p:nvPr/>
        </p:nvCxnSpPr>
        <p:spPr>
          <a:xfrm>
            <a:off x="5619040" y="1774662"/>
            <a:ext cx="32730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12">
            <a:extLst>
              <a:ext uri="{FF2B5EF4-FFF2-40B4-BE49-F238E27FC236}">
                <a16:creationId xmlns:a16="http://schemas.microsoft.com/office/drawing/2014/main" id="{8C9FE6CA-63D7-DB39-3E6B-336D6241AF58}"/>
              </a:ext>
            </a:extLst>
          </p:cNvPr>
          <p:cNvCxnSpPr>
            <a:cxnSpLocks/>
          </p:cNvCxnSpPr>
          <p:nvPr/>
        </p:nvCxnSpPr>
        <p:spPr>
          <a:xfrm>
            <a:off x="4779818" y="2041135"/>
            <a:ext cx="1166522" cy="74569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17">
            <a:extLst>
              <a:ext uri="{FF2B5EF4-FFF2-40B4-BE49-F238E27FC236}">
                <a16:creationId xmlns:a16="http://schemas.microsoft.com/office/drawing/2014/main" id="{112DDC2B-49EA-FC56-9EB9-D38C940FD473}"/>
              </a:ext>
            </a:extLst>
          </p:cNvPr>
          <p:cNvCxnSpPr>
            <a:cxnSpLocks/>
          </p:cNvCxnSpPr>
          <p:nvPr/>
        </p:nvCxnSpPr>
        <p:spPr>
          <a:xfrm flipV="1">
            <a:off x="5153891" y="2426483"/>
            <a:ext cx="792449" cy="9114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4">
            <a:extLst>
              <a:ext uri="{FF2B5EF4-FFF2-40B4-BE49-F238E27FC236}">
                <a16:creationId xmlns:a16="http://schemas.microsoft.com/office/drawing/2014/main" id="{1C93D55C-4739-1E0E-9006-A41880E7F889}"/>
              </a:ext>
            </a:extLst>
          </p:cNvPr>
          <p:cNvCxnSpPr>
            <a:cxnSpLocks/>
          </p:cNvCxnSpPr>
          <p:nvPr/>
        </p:nvCxnSpPr>
        <p:spPr>
          <a:xfrm>
            <a:off x="5029498" y="3395273"/>
            <a:ext cx="990734" cy="2319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FE7BEE8A-8A4A-CAD6-C2ED-EBE4701B7689}"/>
              </a:ext>
            </a:extLst>
          </p:cNvPr>
          <p:cNvCxnSpPr>
            <a:cxnSpLocks/>
          </p:cNvCxnSpPr>
          <p:nvPr/>
        </p:nvCxnSpPr>
        <p:spPr>
          <a:xfrm>
            <a:off x="5020320" y="4052971"/>
            <a:ext cx="999912"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33">
            <a:extLst>
              <a:ext uri="{FF2B5EF4-FFF2-40B4-BE49-F238E27FC236}">
                <a16:creationId xmlns:a16="http://schemas.microsoft.com/office/drawing/2014/main" id="{EFD5EFC9-C527-9C29-A073-49A7CF47902B}"/>
              </a:ext>
            </a:extLst>
          </p:cNvPr>
          <p:cNvCxnSpPr>
            <a:cxnSpLocks/>
            <a:stCxn id="16" idx="3"/>
          </p:cNvCxnSpPr>
          <p:nvPr/>
        </p:nvCxnSpPr>
        <p:spPr>
          <a:xfrm>
            <a:off x="2553083" y="4280870"/>
            <a:ext cx="3393257" cy="47919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2ADB7D27-1112-1218-195D-6583262EB96A}"/>
              </a:ext>
            </a:extLst>
          </p:cNvPr>
          <p:cNvSpPr txBox="1"/>
          <p:nvPr/>
        </p:nvSpPr>
        <p:spPr>
          <a:xfrm>
            <a:off x="463389" y="1127383"/>
            <a:ext cx="2131454" cy="276999"/>
          </a:xfrm>
          <a:prstGeom prst="rect">
            <a:avLst/>
          </a:prstGeom>
          <a:noFill/>
        </p:spPr>
        <p:txBody>
          <a:bodyPr wrap="square" lIns="0" tIns="0" rIns="0" bIns="0" rtlCol="0">
            <a:spAutoFit/>
          </a:bodyPr>
          <a:lstStyle/>
          <a:p>
            <a:pPr algn="ctr"/>
            <a:r>
              <a:rPr lang="en-US" sz="1800" b="1" dirty="0" err="1"/>
              <a:t>PoCL</a:t>
            </a:r>
            <a:r>
              <a:rPr lang="en-US" sz="1800" b="1" dirty="0"/>
              <a:t> Passes</a:t>
            </a:r>
          </a:p>
        </p:txBody>
      </p:sp>
      <p:sp>
        <p:nvSpPr>
          <p:cNvPr id="40" name="TextBox 39">
            <a:extLst>
              <a:ext uri="{FF2B5EF4-FFF2-40B4-BE49-F238E27FC236}">
                <a16:creationId xmlns:a16="http://schemas.microsoft.com/office/drawing/2014/main" id="{B94D68CB-74DB-AC18-F7F2-E8BEB82CEB05}"/>
              </a:ext>
            </a:extLst>
          </p:cNvPr>
          <p:cNvSpPr txBox="1"/>
          <p:nvPr/>
        </p:nvSpPr>
        <p:spPr>
          <a:xfrm>
            <a:off x="6383896" y="1127383"/>
            <a:ext cx="2131454" cy="276999"/>
          </a:xfrm>
          <a:prstGeom prst="rect">
            <a:avLst/>
          </a:prstGeom>
          <a:noFill/>
        </p:spPr>
        <p:txBody>
          <a:bodyPr wrap="square" lIns="0" tIns="0" rIns="0" bIns="0" rtlCol="0">
            <a:spAutoFit/>
          </a:bodyPr>
          <a:lstStyle/>
          <a:p>
            <a:pPr algn="ctr"/>
            <a:r>
              <a:rPr lang="en-US" sz="1800" b="1" dirty="0"/>
              <a:t>Converted Kernel</a:t>
            </a:r>
          </a:p>
        </p:txBody>
      </p:sp>
    </p:spTree>
    <p:extLst>
      <p:ext uri="{BB962C8B-B14F-4D97-AF65-F5344CB8AC3E}">
        <p14:creationId xmlns:p14="http://schemas.microsoft.com/office/powerpoint/2010/main" val="16554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1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9930</TotalTime>
  <Words>3185</Words>
  <Application>Microsoft Macintosh PowerPoint</Application>
  <PresentationFormat>화면 슬라이드 쇼(16:9)</PresentationFormat>
  <Paragraphs>381</Paragraphs>
  <Slides>19</Slides>
  <Notes>17</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vt:i4>
      </vt:variant>
    </vt:vector>
  </HeadingPairs>
  <TitlesOfParts>
    <vt:vector size="29" baseType="lpstr">
      <vt:lpstr>Daytona</vt:lpstr>
      <vt:lpstr>Calibri</vt:lpstr>
      <vt:lpstr>Cambria Math</vt:lpstr>
      <vt:lpstr>Wingdings</vt:lpstr>
      <vt:lpstr>Tahoma</vt:lpstr>
      <vt:lpstr>Aptos</vt:lpstr>
      <vt:lpstr>Arial</vt:lpstr>
      <vt:lpstr>Consolas</vt:lpstr>
      <vt:lpstr>Roboto</vt:lpstr>
      <vt:lpstr>1_Office Theme</vt:lpstr>
      <vt:lpstr>Vortex Compiler and OpenCL </vt:lpstr>
      <vt:lpstr>What is the Open GPU Compilers’ Role?</vt:lpstr>
      <vt:lpstr>Design Goal of Open GPU Compiler</vt:lpstr>
      <vt:lpstr>Vortex-Optimized Lightweight Toolchain (VOLT)</vt:lpstr>
      <vt:lpstr>Overview of VOLT</vt:lpstr>
      <vt:lpstr>PoCL: Portable OpenCL Compiler</vt:lpstr>
      <vt:lpstr>Vortex OpenCL System Architecture</vt:lpstr>
      <vt:lpstr>PoCL: Mapping from OpenCL to Vortex</vt:lpstr>
      <vt:lpstr>PoCL: Compilation Flow Example </vt:lpstr>
      <vt:lpstr>PoCL: Thread Scheduling &amp; Spawn</vt:lpstr>
      <vt:lpstr>LLVM: Compiler Extension</vt:lpstr>
      <vt:lpstr>Thread Divergence in SIMT</vt:lpstr>
      <vt:lpstr>Thread Divergence in Vortex GPU</vt:lpstr>
      <vt:lpstr>LLVM: Vortex Divergence Management</vt:lpstr>
      <vt:lpstr>LLVM: Vortex Divergence Management</vt:lpstr>
      <vt:lpstr>LLVM: Vortex Divergence Management</vt:lpstr>
      <vt:lpstr>Supported OpenCL benchmarks</vt:lpstr>
      <vt:lpstr>How to Install PoCL Pipeline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Jeong, Shinnung</cp:lastModifiedBy>
  <cp:revision>230</cp:revision>
  <dcterms:modified xsi:type="dcterms:W3CDTF">2025-10-17T22:50:40Z</dcterms:modified>
</cp:coreProperties>
</file>