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4"/>
    <p:sldMasterId id="2147483734" r:id="rId5"/>
    <p:sldMasterId id="2147483736" r:id="rId6"/>
    <p:sldMasterId id="2147483755" r:id="rId7"/>
    <p:sldMasterId id="2147483778" r:id="rId8"/>
    <p:sldMasterId id="2147483843" r:id="rId9"/>
  </p:sldMasterIdLst>
  <p:notesMasterIdLst>
    <p:notesMasterId r:id="rId35"/>
  </p:notesMasterIdLst>
  <p:sldIdLst>
    <p:sldId id="256" r:id="rId10"/>
    <p:sldId id="287" r:id="rId11"/>
    <p:sldId id="329" r:id="rId12"/>
    <p:sldId id="337" r:id="rId13"/>
    <p:sldId id="333" r:id="rId14"/>
    <p:sldId id="335" r:id="rId15"/>
    <p:sldId id="318" r:id="rId16"/>
    <p:sldId id="334" r:id="rId17"/>
    <p:sldId id="332" r:id="rId18"/>
    <p:sldId id="336" r:id="rId19"/>
    <p:sldId id="290" r:id="rId20"/>
    <p:sldId id="315" r:id="rId21"/>
    <p:sldId id="289" r:id="rId22"/>
    <p:sldId id="325" r:id="rId23"/>
    <p:sldId id="327" r:id="rId24"/>
    <p:sldId id="316" r:id="rId25"/>
    <p:sldId id="326" r:id="rId26"/>
    <p:sldId id="293" r:id="rId27"/>
    <p:sldId id="320" r:id="rId28"/>
    <p:sldId id="338" r:id="rId29"/>
    <p:sldId id="339" r:id="rId30"/>
    <p:sldId id="296" r:id="rId31"/>
    <p:sldId id="324" r:id="rId32"/>
    <p:sldId id="300" r:id="rId33"/>
    <p:sldId id="294" r:id="rId34"/>
  </p:sldIdLst>
  <p:sldSz cx="12192000" cy="6858000"/>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E06785-9E52-4144-A5C0-F8149D701AEC}">
          <p14:sldIdLst>
            <p14:sldId id="256"/>
            <p14:sldId id="287"/>
          </p14:sldIdLst>
        </p14:section>
        <p14:section name="Vortex Software Stack" id="{01755841-FEFE-1344-9A58-84D224C4042C}">
          <p14:sldIdLst>
            <p14:sldId id="329"/>
            <p14:sldId id="337"/>
            <p14:sldId id="333"/>
            <p14:sldId id="335"/>
            <p14:sldId id="318"/>
            <p14:sldId id="334"/>
            <p14:sldId id="332"/>
            <p14:sldId id="336"/>
          </p14:sldIdLst>
        </p14:section>
        <p14:section name="PoCL compiler" id="{3306D6FE-6BA3-8F4D-9C63-AAA614664A7F}">
          <p14:sldIdLst>
            <p14:sldId id="290"/>
            <p14:sldId id="315"/>
            <p14:sldId id="289"/>
            <p14:sldId id="325"/>
            <p14:sldId id="327"/>
            <p14:sldId id="316"/>
            <p14:sldId id="326"/>
            <p14:sldId id="293"/>
            <p14:sldId id="320"/>
            <p14:sldId id="338"/>
            <p14:sldId id="339"/>
            <p14:sldId id="296"/>
            <p14:sldId id="324"/>
            <p14:sldId id="300"/>
            <p14:sldId id="29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46" autoAdjust="0"/>
    <p:restoredTop sz="88338" autoAdjust="0"/>
  </p:normalViewPr>
  <p:slideViewPr>
    <p:cSldViewPr snapToGrid="0">
      <p:cViewPr>
        <p:scale>
          <a:sx n="72" d="100"/>
          <a:sy n="72" d="100"/>
        </p:scale>
        <p:origin x="886" y="3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ableStyles" Target="tableStyles.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presProps" Target="pres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notesMaster" Target="notesMasters/notesMaster1.xml"/><Relationship Id="rId8" Type="http://schemas.openxmlformats.org/officeDocument/2006/relationships/slideMaster" Target="slideMasters/slideMaster5.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EABB0-08C8-0B46-AE0A-F1546C4A3D26}"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1B570-5433-DC48-8F65-1EA474482B8E}" type="slidenum">
              <a:rPr lang="en-US" smtClean="0"/>
              <a:t>‹#›</a:t>
            </a:fld>
            <a:endParaRPr lang="en-US"/>
          </a:p>
        </p:txBody>
      </p:sp>
    </p:spTree>
    <p:extLst>
      <p:ext uri="{BB962C8B-B14F-4D97-AF65-F5344CB8AC3E}">
        <p14:creationId xmlns:p14="http://schemas.microsoft.com/office/powerpoint/2010/main" val="181042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Narration: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Clr>
                <a:schemeClr val="dk1"/>
              </a:buClr>
              <a:buSzPts val="1100"/>
              <a:buFont typeface="Arial"/>
              <a:buNone/>
            </a:pPr>
            <a:r>
              <a:rPr lang="en-US"/>
              <a:t>This poster presents Vortex, a reconfigurable and scalable RISC-V GPGPU accelerator.</a:t>
            </a:r>
            <a:endParaRPr/>
          </a:p>
          <a:p>
            <a:pPr marL="0" lvl="0" indent="0" algn="l" rtl="0">
              <a:lnSpc>
                <a:spcPct val="100000"/>
              </a:lnSpc>
              <a:spcBef>
                <a:spcPts val="0"/>
              </a:spcBef>
              <a:spcAft>
                <a:spcPts val="0"/>
              </a:spcAft>
              <a:buClr>
                <a:schemeClr val="dk1"/>
              </a:buClr>
              <a:buSzPts val="1100"/>
              <a:buFont typeface="Arial"/>
              <a:buNone/>
            </a:pPr>
            <a:r>
              <a:rPr lang="en-US">
                <a:solidFill>
                  <a:schemeClr val="accent1"/>
                </a:solidFill>
              </a:rPr>
              <a:t>Vortex’s main goal is to use RISC-V to utilize the advantages of SIMT execution model and provide a customizable design to facilitate architecture research. </a:t>
            </a:r>
            <a:endParaRPr/>
          </a:p>
          <a:p>
            <a:pPr marL="0" lvl="0" indent="0" algn="l" rtl="0">
              <a:lnSpc>
                <a:spcPct val="100000"/>
              </a:lnSpc>
              <a:spcBef>
                <a:spcPts val="0"/>
              </a:spcBef>
              <a:spcAft>
                <a:spcPts val="0"/>
              </a:spcAft>
              <a:buClr>
                <a:schemeClr val="dk1"/>
              </a:buClr>
              <a:buSzPts val="1100"/>
              <a:buFont typeface="Arial"/>
              <a:buNone/>
            </a:pPr>
            <a:r>
              <a:rPr lang="en-US">
                <a:solidFill>
                  <a:schemeClr val="accent1"/>
                </a:solidFill>
              </a:rPr>
              <a:t>In addition, we show that a minimal set of 5 instructions is enough to achieve a highly parallel execution model on RISC-V.</a:t>
            </a:r>
            <a:endParaRPr>
              <a:solidFill>
                <a:schemeClr val="accent1"/>
              </a:solidFill>
            </a:endParaRPr>
          </a:p>
          <a:p>
            <a:pPr marL="0" lvl="0" indent="0" algn="l" rtl="0">
              <a:lnSpc>
                <a:spcPct val="100000"/>
              </a:lnSpc>
              <a:spcBef>
                <a:spcPts val="0"/>
              </a:spcBef>
              <a:spcAft>
                <a:spcPts val="0"/>
              </a:spcAft>
              <a:buClr>
                <a:schemeClr val="dk1"/>
              </a:buClr>
              <a:buSzPts val="1100"/>
              <a:buFont typeface="Arial"/>
              <a:buNone/>
            </a:pPr>
            <a:r>
              <a:rPr lang="en-US"/>
              <a:t>Single Instruction Multiple Threads execution model, or SIMT, has the advantage of having a scalar based programming model, which makes it easier to program on.</a:t>
            </a:r>
            <a:endParaRPr/>
          </a:p>
          <a:p>
            <a:pPr marL="0" lvl="0" indent="0" algn="l" rtl="0">
              <a:lnSpc>
                <a:spcPct val="100000"/>
              </a:lnSpc>
              <a:spcBef>
                <a:spcPts val="0"/>
              </a:spcBef>
              <a:spcAft>
                <a:spcPts val="0"/>
              </a:spcAft>
              <a:buClr>
                <a:schemeClr val="dk1"/>
              </a:buClr>
              <a:buSzPts val="1100"/>
              <a:buFont typeface="Arial"/>
              <a:buNone/>
            </a:pPr>
            <a:r>
              <a:rPr lang="en-US"/>
              <a:t>Through POCL, an open-source framework to implement the compiler and runtime software for OpenCL, we were able to execute unmodified OpenCL kernels on Vortex. </a:t>
            </a:r>
            <a:endParaRPr/>
          </a:p>
          <a:p>
            <a:pPr marL="0" lvl="0" indent="0" algn="l" rtl="0">
              <a:lnSpc>
                <a:spcPct val="100000"/>
              </a:lnSpc>
              <a:spcBef>
                <a:spcPts val="0"/>
              </a:spcBef>
              <a:spcAft>
                <a:spcPts val="0"/>
              </a:spcAft>
              <a:buClr>
                <a:schemeClr val="dk1"/>
              </a:buClr>
              <a:buSzPts val="1100"/>
              <a:buFont typeface="Arial"/>
              <a:buNone/>
            </a:pPr>
            <a:r>
              <a:rPr lang="en-US"/>
              <a:t>We achieved that by linking POCL with Vortex's runtime kernel, which provides warp and thread creation, warp barriers, and control divergence.</a:t>
            </a:r>
            <a:endParaRPr/>
          </a:p>
          <a:p>
            <a:pPr marL="0" lvl="0" indent="0" algn="l" rtl="0">
              <a:lnSpc>
                <a:spcPct val="100000"/>
              </a:lnSpc>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r>
              <a:rPr lang="en-US"/>
              <a:t>Vortex microarchitecture has two main configuration methods to scale for various application domains: increasing the number of parallel work-items and configuring the cache system. Each one of these methods has its own unique trade-offs, both in terms of performance for different applications and hardware and energy cost. The first method is to increase the parallel work-items in the design by either increasing the number of threads per warp, number of warps per core, number of cores per clusters, and the number of clusters. The second method is by configuring the cache system. Our L1, shared memory, L2, and L3 are all based on the same high-throughput banked design that supports a snoop protocol and prefetching.</a:t>
            </a:r>
            <a:endParaRPr sz="850">
              <a:solidFill>
                <a:srgbClr val="FECEA0"/>
              </a:solidFill>
              <a:highlight>
                <a:srgbClr val="1D1D1D"/>
              </a:highlight>
              <a:latin typeface="Arial"/>
              <a:ea typeface="Arial"/>
              <a:cs typeface="Arial"/>
              <a:sym typeface="Aria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r>
              <a:rPr lang="en-US"/>
              <a:t>We have evaluated our design both 15 nm educational library and Arria 10 Intel FPGA on a subset of Rhodina benchmarks and were able to achieve frequencies of 300 MHz and 192 MHz respectively.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In addition, we were able to fit a 2 cluster 8 core configuration with a total of 256 work units on Arria 10 Intel FPGA. </a:t>
            </a:r>
            <a:endParaRPr/>
          </a:p>
          <a:p>
            <a:pPr marL="0" lvl="0" indent="0" algn="l" rtl="0">
              <a:lnSpc>
                <a:spcPct val="100000"/>
              </a:lnSpc>
              <a:spcBef>
                <a:spcPts val="0"/>
              </a:spcBef>
              <a:spcAft>
                <a:spcPts val="0"/>
              </a:spcAft>
              <a:buClr>
                <a:schemeClr val="dk1"/>
              </a:buClr>
              <a:buSzPts val="1100"/>
              <a:buFont typeface="Arial"/>
              <a:buNone/>
            </a:pPr>
            <a:r>
              <a:rPr lang="en-US"/>
              <a:t>We also used the OPAE open-source accelerator API to be able to execute OpenCL kernels on the FPGA.</a:t>
            </a:r>
            <a:endParaRPr sz="850">
              <a:solidFill>
                <a:srgbClr val="FECEA0"/>
              </a:solidFill>
              <a:highlight>
                <a:srgbClr val="1D1D1D"/>
              </a:highlight>
              <a:latin typeface="Arial"/>
              <a:ea typeface="Arial"/>
              <a:cs typeface="Arial"/>
              <a:sym typeface="Arial"/>
            </a:endParaRPr>
          </a:p>
          <a:p>
            <a:pPr marL="0" lvl="0" indent="0" algn="l" rtl="0">
              <a:lnSpc>
                <a:spcPct val="100000"/>
              </a:lnSpc>
              <a:spcBef>
                <a:spcPts val="0"/>
              </a:spcBef>
              <a:spcAft>
                <a:spcPts val="0"/>
              </a:spcAft>
              <a:buSzPts val="1100"/>
              <a:buNone/>
            </a:pPr>
            <a:r>
              <a:rPr lang="en-US"/>
              <a:t> </a:t>
            </a:r>
            <a:endParaRPr sz="850">
              <a:solidFill>
                <a:srgbClr val="FECEA0"/>
              </a:solidFill>
              <a:highlight>
                <a:srgbClr val="1D1D1D"/>
              </a:highlight>
              <a:latin typeface="Arial"/>
              <a:ea typeface="Arial"/>
              <a:cs typeface="Arial"/>
              <a:sym typeface="Arial"/>
            </a:endParaRPr>
          </a:p>
          <a:p>
            <a:pPr marL="0" lvl="0" indent="0" algn="l" rtl="0">
              <a:lnSpc>
                <a:spcPct val="115000"/>
              </a:lnSpc>
              <a:spcBef>
                <a:spcPts val="0"/>
              </a:spcBef>
              <a:spcAft>
                <a:spcPts val="0"/>
              </a:spcAft>
              <a:buSzPts val="1100"/>
              <a:buNone/>
            </a:pPr>
            <a:endParaRPr sz="900">
              <a:latin typeface="Arial"/>
              <a:ea typeface="Arial"/>
              <a:cs typeface="Arial"/>
              <a:sym typeface="Arial"/>
            </a:endParaRPr>
          </a:p>
          <a:p>
            <a:pPr marL="0" lvl="0" indent="0" algn="l" rtl="0">
              <a:lnSpc>
                <a:spcPct val="115000"/>
              </a:lnSpc>
              <a:spcBef>
                <a:spcPts val="0"/>
              </a:spcBef>
              <a:spcAft>
                <a:spcPts val="0"/>
              </a:spcAft>
              <a:buSzPts val="1100"/>
              <a:buNone/>
            </a:pPr>
            <a:endParaRPr sz="900">
              <a:latin typeface="Arial"/>
              <a:ea typeface="Arial"/>
              <a:cs typeface="Arial"/>
              <a:sym typeface="Arial"/>
            </a:endParaRPr>
          </a:p>
        </p:txBody>
      </p:sp>
      <p:sp>
        <p:nvSpPr>
          <p:cNvPr id="188" name="Google Shape;18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t>1</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 I will introduce the Vortex execution flow. </a:t>
            </a:r>
          </a:p>
          <a:p>
            <a:pPr algn="l"/>
            <a:r>
              <a:rPr lang="en-US" b="0" i="0" dirty="0">
                <a:solidFill>
                  <a:srgbClr val="374151"/>
                </a:solidFill>
                <a:effectLst/>
                <a:latin typeface="Söhne"/>
              </a:rPr>
              <a:t>The commands required for device communication, as outlined in the host code, adhere to the following execution sequence:</a:t>
            </a:r>
          </a:p>
          <a:p>
            <a:pPr algn="l"/>
            <a:endParaRPr lang="en-US" b="0" i="0" dirty="0">
              <a:solidFill>
                <a:srgbClr val="374151"/>
              </a:solidFill>
              <a:effectLst/>
              <a:latin typeface="Söhne"/>
            </a:endParaRPr>
          </a:p>
          <a:p>
            <a:pPr algn="l"/>
            <a:r>
              <a:rPr lang="en-US" b="0" i="0" dirty="0">
                <a:solidFill>
                  <a:srgbClr val="374151"/>
                </a:solidFill>
                <a:effectLst/>
                <a:latin typeface="Söhne"/>
              </a:rPr>
              <a:t>First, they are linked with the frontend runtime library. </a:t>
            </a:r>
          </a:p>
          <a:p>
            <a:pPr algn="l"/>
            <a:r>
              <a:rPr lang="en-US" b="0" i="0" dirty="0">
                <a:solidFill>
                  <a:srgbClr val="374151"/>
                </a:solidFill>
                <a:effectLst/>
                <a:latin typeface="Söhne"/>
              </a:rPr>
              <a:t>The frontend runtime library outlines how frontend methods can be executed using the Vortex runtime library.</a:t>
            </a:r>
          </a:p>
          <a:p>
            <a:pPr algn="l"/>
            <a:r>
              <a:rPr lang="en-US" b="0" i="0" dirty="0">
                <a:solidFill>
                  <a:srgbClr val="374151"/>
                </a:solidFill>
                <a:effectLst/>
                <a:latin typeface="Söhne"/>
              </a:rPr>
              <a:t>The Vortex library carries out the operation using the Vortex host interface. </a:t>
            </a:r>
          </a:p>
          <a:p>
            <a:pPr algn="l"/>
            <a:r>
              <a:rPr lang="en-US" b="0" i="0" dirty="0">
                <a:solidFill>
                  <a:srgbClr val="374151"/>
                </a:solidFill>
                <a:effectLst/>
                <a:latin typeface="Söhne"/>
              </a:rPr>
              <a:t>Vortex host interface, in turn, performs the operation on the Vortex processor, which is connected to the external bus via the Vortex host interface.</a:t>
            </a:r>
          </a:p>
        </p:txBody>
      </p:sp>
      <p:sp>
        <p:nvSpPr>
          <p:cNvPr id="4" name="Slide Number Placeholder 3"/>
          <p:cNvSpPr>
            <a:spLocks noGrp="1"/>
          </p:cNvSpPr>
          <p:nvPr>
            <p:ph type="sldNum" sz="quarter" idx="5"/>
          </p:nvPr>
        </p:nvSpPr>
        <p:spPr/>
        <p:txBody>
          <a:bodyPr/>
          <a:lstStyle/>
          <a:p>
            <a:fld id="{DDB1B570-5433-DC48-8F65-1EA474482B8E}" type="slidenum">
              <a:rPr lang="en-US" smtClean="0"/>
              <a:t>10</a:t>
            </a:fld>
            <a:endParaRPr lang="en-US"/>
          </a:p>
        </p:txBody>
      </p:sp>
    </p:spTree>
    <p:extLst>
      <p:ext uri="{BB962C8B-B14F-4D97-AF65-F5344CB8AC3E}">
        <p14:creationId xmlns:p14="http://schemas.microsoft.com/office/powerpoint/2010/main" val="1892488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introduce </a:t>
            </a:r>
            <a:r>
              <a:rPr lang="en-US" b="0" i="0" dirty="0">
                <a:solidFill>
                  <a:srgbClr val="374151"/>
                </a:solidFill>
                <a:effectLst/>
                <a:latin typeface="Söhne"/>
              </a:rPr>
              <a:t>the Vortex </a:t>
            </a:r>
            <a:r>
              <a:rPr lang="en-US" b="0" i="0" dirty="0" err="1">
                <a:solidFill>
                  <a:srgbClr val="374151"/>
                </a:solidFill>
                <a:effectLst/>
                <a:latin typeface="Söhne"/>
              </a:rPr>
              <a:t>PoCL</a:t>
            </a:r>
            <a:r>
              <a:rPr lang="en-US" b="0" i="0" dirty="0">
                <a:solidFill>
                  <a:srgbClr val="374151"/>
                </a:solidFill>
                <a:effectLst/>
                <a:latin typeface="Söhne"/>
              </a:rPr>
              <a:t> extension, which is designed to enable support for OpenCL programs on the Vortex platform.</a:t>
            </a:r>
          </a:p>
          <a:p>
            <a:endParaRPr lang="en-KR" dirty="0"/>
          </a:p>
          <a:p>
            <a:r>
              <a:rPr lang="en-KR" dirty="0"/>
              <a:t>PoCL </a:t>
            </a:r>
            <a:r>
              <a:rPr lang="en-US" dirty="0"/>
              <a:t>is a project to support executing OpenCL programs on different hardware device.</a:t>
            </a:r>
          </a:p>
          <a:p>
            <a:endParaRPr lang="en-US" dirty="0"/>
          </a:p>
          <a:p>
            <a:r>
              <a:rPr lang="en-US" b="0" i="0" dirty="0">
                <a:solidFill>
                  <a:srgbClr val="374151"/>
                </a:solidFill>
                <a:effectLst/>
                <a:latin typeface="Söhne"/>
              </a:rPr>
              <a:t>It is built upon two fundamental insights: the adoption of a target-specific execution model and the implementation of target-specific compiler transformations using LLVM. </a:t>
            </a:r>
          </a:p>
          <a:p>
            <a:r>
              <a:rPr lang="en-KR" dirty="0"/>
              <a:t>Based on key insight, they can support different execution model per device such as GPU and CPU, also they can optimize and generate binary code for specific target. </a:t>
            </a:r>
          </a:p>
          <a:p>
            <a:endParaRPr lang="en-KR" dirty="0"/>
          </a:p>
          <a:p>
            <a:r>
              <a:rPr lang="en-US" b="0" i="0" dirty="0" err="1">
                <a:solidFill>
                  <a:srgbClr val="374151"/>
                </a:solidFill>
                <a:effectLst/>
                <a:latin typeface="Söhne"/>
              </a:rPr>
              <a:t>PoCL</a:t>
            </a:r>
            <a:r>
              <a:rPr lang="en-US" b="0" i="0" dirty="0">
                <a:solidFill>
                  <a:srgbClr val="374151"/>
                </a:solidFill>
                <a:effectLst/>
                <a:latin typeface="Söhne"/>
              </a:rPr>
              <a:t> extends its support to several backend devices, including x86, NVIDIA GPUs, and custom accelerators.</a:t>
            </a:r>
          </a:p>
          <a:p>
            <a:endParaRPr lang="en-KR" dirty="0"/>
          </a:p>
          <a:p>
            <a:r>
              <a:rPr lang="en-US" dirty="0"/>
              <a:t>To execute an </a:t>
            </a:r>
            <a:r>
              <a:rPr lang="en-US" dirty="0" err="1"/>
              <a:t>opencl</a:t>
            </a:r>
            <a:r>
              <a:rPr lang="en-US" dirty="0"/>
              <a:t> programs on a backend device. </a:t>
            </a:r>
          </a:p>
          <a:p>
            <a:r>
              <a:rPr lang="en-US" dirty="0"/>
              <a:t>First, POCL compiles the program, and link it with </a:t>
            </a:r>
            <a:r>
              <a:rPr lang="en-US" dirty="0" err="1"/>
              <a:t>hardward</a:t>
            </a:r>
            <a:r>
              <a:rPr lang="en-US" dirty="0"/>
              <a:t> dependent runtime library </a:t>
            </a:r>
          </a:p>
          <a:p>
            <a:r>
              <a:rPr lang="en-US" dirty="0"/>
              <a:t>and also </a:t>
            </a:r>
            <a:r>
              <a:rPr lang="en-US" dirty="0" err="1"/>
              <a:t>PoCL’s</a:t>
            </a:r>
            <a:r>
              <a:rPr lang="en-US" dirty="0"/>
              <a:t> </a:t>
            </a:r>
            <a:r>
              <a:rPr lang="en-US" dirty="0" err="1"/>
              <a:t>builtin</a:t>
            </a:r>
            <a:r>
              <a:rPr lang="en-US" dirty="0"/>
              <a:t> library such as math functions. </a:t>
            </a:r>
          </a:p>
          <a:p>
            <a:r>
              <a:rPr lang="en-US" dirty="0"/>
              <a:t>Then, the POCL runtime will use the devices runtime functions to control the devices. </a:t>
            </a:r>
          </a:p>
        </p:txBody>
      </p:sp>
      <p:sp>
        <p:nvSpPr>
          <p:cNvPr id="4" name="Slide Number Placeholder 3"/>
          <p:cNvSpPr>
            <a:spLocks noGrp="1"/>
          </p:cNvSpPr>
          <p:nvPr>
            <p:ph type="sldNum" sz="quarter" idx="5"/>
          </p:nvPr>
        </p:nvSpPr>
        <p:spPr/>
        <p:txBody>
          <a:bodyPr/>
          <a:lstStyle/>
          <a:p>
            <a:fld id="{1FA5A30A-6D83-C940-BB25-2408F9EAD54F}" type="slidenum">
              <a:rPr lang="en-US" smtClean="0"/>
              <a:t>11</a:t>
            </a:fld>
            <a:endParaRPr lang="en-US"/>
          </a:p>
        </p:txBody>
      </p:sp>
    </p:spTree>
    <p:extLst>
      <p:ext uri="{BB962C8B-B14F-4D97-AF65-F5344CB8AC3E}">
        <p14:creationId xmlns:p14="http://schemas.microsoft.com/office/powerpoint/2010/main" val="2280889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vortex </a:t>
            </a:r>
            <a:r>
              <a:rPr lang="en-US" dirty="0" err="1"/>
              <a:t>PoCL</a:t>
            </a:r>
            <a:r>
              <a:rPr lang="en-US" dirty="0"/>
              <a:t> extension make available compile OpenCL kernel and execute them in the vortex GPU. </a:t>
            </a:r>
          </a:p>
          <a:p>
            <a:endParaRPr lang="en-US" dirty="0">
              <a:cs typeface="Calibri"/>
            </a:endParaRPr>
          </a:p>
          <a:p>
            <a:r>
              <a:rPr lang="en-US" dirty="0">
                <a:cs typeface="Calibri"/>
              </a:rPr>
              <a:t>we need to care about the following parts: for compilation, we need to modify the POCL Compiler and provide a Vortex Runtime library. </a:t>
            </a:r>
          </a:p>
          <a:p>
            <a:r>
              <a:rPr lang="en-US" dirty="0">
                <a:cs typeface="Calibri"/>
              </a:rPr>
              <a:t>For the Compilation, vortex have different interface as other devices. </a:t>
            </a:r>
          </a:p>
          <a:p>
            <a:r>
              <a:rPr lang="en-US" dirty="0">
                <a:cs typeface="Calibri"/>
              </a:rPr>
              <a:t>thus, we have to modify the original </a:t>
            </a:r>
            <a:r>
              <a:rPr lang="en-US" dirty="0" err="1">
                <a:cs typeface="Calibri"/>
              </a:rPr>
              <a:t>pocl</a:t>
            </a:r>
            <a:r>
              <a:rPr lang="en-US" dirty="0">
                <a:cs typeface="Calibri"/>
              </a:rPr>
              <a:t> compiler to generate the programs with Vortex ISA. </a:t>
            </a:r>
          </a:p>
          <a:p>
            <a:r>
              <a:rPr lang="en-US" dirty="0">
                <a:cs typeface="Calibri"/>
              </a:rPr>
              <a:t>We also use vortex kernel library in lowering process.</a:t>
            </a:r>
          </a:p>
          <a:p>
            <a:endParaRPr lang="en-US" dirty="0">
              <a:cs typeface="Calibri"/>
            </a:endParaRPr>
          </a:p>
          <a:p>
            <a:r>
              <a:rPr lang="en-US" dirty="0">
                <a:cs typeface="Calibri"/>
              </a:rPr>
              <a:t>For execution, we need to provide a Vortex runtime for POCL runtime. To integrate a new device into POCL, we have to implement some basic operations, like memory copy, memory allocation and kernel launch and put all these functions into Vortex Runtime. POCL framework will use the Vortex </a:t>
            </a:r>
            <a:r>
              <a:rPr lang="en-US" dirty="0" err="1">
                <a:cs typeface="Calibri"/>
              </a:rPr>
              <a:t>Runitme</a:t>
            </a:r>
            <a:r>
              <a:rPr lang="en-US" dirty="0">
                <a:cs typeface="Calibri"/>
              </a:rPr>
              <a:t> to control and communicate with Vortex.</a:t>
            </a:r>
            <a:endParaRPr lang="en-US" dirty="0"/>
          </a:p>
        </p:txBody>
      </p:sp>
      <p:sp>
        <p:nvSpPr>
          <p:cNvPr id="4" name="Slide Number Placeholder 3"/>
          <p:cNvSpPr>
            <a:spLocks noGrp="1"/>
          </p:cNvSpPr>
          <p:nvPr>
            <p:ph type="sldNum" sz="quarter" idx="5"/>
          </p:nvPr>
        </p:nvSpPr>
        <p:spPr/>
        <p:txBody>
          <a:bodyPr/>
          <a:lstStyle/>
          <a:p>
            <a:fld id="{1FA5A30A-6D83-C940-BB25-2408F9EAD54F}" type="slidenum">
              <a:rPr lang="en-US" smtClean="0"/>
              <a:t>12</a:t>
            </a:fld>
            <a:endParaRPr lang="en-US"/>
          </a:p>
        </p:txBody>
      </p:sp>
    </p:spTree>
    <p:extLst>
      <p:ext uri="{BB962C8B-B14F-4D97-AF65-F5344CB8AC3E}">
        <p14:creationId xmlns:p14="http://schemas.microsoft.com/office/powerpoint/2010/main" val="1084435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vortex software stack need to be integrated into </a:t>
            </a:r>
            <a:r>
              <a:rPr lang="en-US" dirty="0" err="1"/>
              <a:t>PoCL</a:t>
            </a:r>
            <a:r>
              <a:rPr lang="en-US" dirty="0"/>
              <a:t>.</a:t>
            </a:r>
          </a:p>
          <a:p>
            <a:endParaRPr lang="en-US" dirty="0"/>
          </a:p>
          <a:p>
            <a:r>
              <a:rPr lang="en-US" dirty="0"/>
              <a:t>In the right figure, we marked Vortex extension as a orange box. </a:t>
            </a:r>
          </a:p>
          <a:p>
            <a:endParaRPr lang="en-US" dirty="0"/>
          </a:p>
          <a:p>
            <a:r>
              <a:rPr lang="en-US" dirty="0"/>
              <a:t>First, </a:t>
            </a:r>
            <a:r>
              <a:rPr lang="en-US" dirty="0" err="1"/>
              <a:t>PoCL</a:t>
            </a:r>
            <a:r>
              <a:rPr lang="en-US" dirty="0"/>
              <a:t> compiler receive OpenCL kernel and generate program context for target execution model. </a:t>
            </a:r>
          </a:p>
          <a:p>
            <a:r>
              <a:rPr lang="en-US" dirty="0"/>
              <a:t>Based on the execution model, we insert kernel scheduling code to program context.</a:t>
            </a:r>
          </a:p>
          <a:p>
            <a:r>
              <a:rPr lang="en-US" dirty="0"/>
              <a:t>we link the vortex kernel library during the device kernel translation </a:t>
            </a:r>
          </a:p>
          <a:p>
            <a:r>
              <a:rPr lang="en-US" dirty="0"/>
              <a:t>And translate kernel to generate vortex binary. </a:t>
            </a:r>
          </a:p>
          <a:p>
            <a:endParaRPr lang="en-US" dirty="0"/>
          </a:p>
          <a:p>
            <a:r>
              <a:rPr lang="en-US" dirty="0"/>
              <a:t>After got the generated program binary, </a:t>
            </a:r>
            <a:r>
              <a:rPr lang="en-US" dirty="0" err="1"/>
              <a:t>pocl</a:t>
            </a:r>
            <a:r>
              <a:rPr lang="en-US" dirty="0"/>
              <a:t> Runtime uses vortex runtime to offload the kernel to vortex and launch it.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A5A30A-6D83-C940-BB25-2408F9EAD5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1699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Then, we </a:t>
            </a:r>
            <a:r>
              <a:rPr lang="en-US" sz="1200" dirty="0">
                <a:cs typeface="Tahoma"/>
              </a:rPr>
              <a:t>Manually edit the host OpenCL programs, to load </a:t>
            </a:r>
            <a:r>
              <a:rPr lang="en-US" sz="1200" dirty="0" err="1">
                <a:cs typeface="Tahoma"/>
              </a:rPr>
              <a:t>risc</a:t>
            </a:r>
            <a:r>
              <a:rPr lang="en-US" sz="1200" dirty="0">
                <a:cs typeface="Tahoma"/>
              </a:rPr>
              <a:t>-v binary as kernel.</a:t>
            </a:r>
            <a:endParaRPr lang="en-US" sz="1000" dirty="0">
              <a:cs typeface="Tahoma"/>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A5A30A-6D83-C940-BB25-2408F9EAD5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6949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Finally, we just execute the compiled host programs. It will load the </a:t>
            </a:r>
            <a:r>
              <a:rPr lang="en-US" dirty="0" err="1">
                <a:cs typeface="Calibri"/>
              </a:rPr>
              <a:t>risc</a:t>
            </a:r>
            <a:r>
              <a:rPr lang="en-US" dirty="0">
                <a:cs typeface="Calibri"/>
              </a:rPr>
              <a:t>-v binary kernel and execute it on Vortex devices by communicating with Vortex driver.</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A5A30A-6D83-C940-BB25-2408F9EAD5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512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is the steps to execute OpenCL. </a:t>
            </a:r>
          </a:p>
          <a:p>
            <a:endParaRPr lang="en-US" dirty="0">
              <a:cs typeface="Calibri"/>
            </a:endParaRPr>
          </a:p>
          <a:p>
            <a:r>
              <a:rPr lang="en-US" dirty="0">
                <a:cs typeface="Calibri"/>
              </a:rPr>
              <a:t>In this first step, we have to compile the kernel part into </a:t>
            </a:r>
            <a:r>
              <a:rPr lang="en-US" dirty="0" err="1">
                <a:cs typeface="Calibri"/>
              </a:rPr>
              <a:t>risc</a:t>
            </a:r>
            <a:r>
              <a:rPr lang="en-US" dirty="0">
                <a:cs typeface="Calibri"/>
              </a:rPr>
              <a:t>-v binary. We will use </a:t>
            </a:r>
            <a:r>
              <a:rPr lang="en-US" dirty="0" err="1">
                <a:cs typeface="Calibri"/>
              </a:rPr>
              <a:t>modied</a:t>
            </a:r>
            <a:r>
              <a:rPr lang="en-US" dirty="0">
                <a:cs typeface="Calibri"/>
              </a:rPr>
              <a:t> POCL compiler in this step.</a:t>
            </a:r>
          </a:p>
          <a:p>
            <a:r>
              <a:rPr lang="en-US" dirty="0">
                <a:cs typeface="Calibri"/>
              </a:rPr>
              <a:t>Since </a:t>
            </a:r>
            <a:r>
              <a:rPr lang="en-US" dirty="0" err="1">
                <a:cs typeface="Calibri"/>
              </a:rPr>
              <a:t>PoCL</a:t>
            </a:r>
            <a:r>
              <a:rPr lang="en-US" dirty="0">
                <a:cs typeface="Calibri"/>
              </a:rPr>
              <a:t> does not support </a:t>
            </a:r>
            <a:r>
              <a:rPr lang="en-US" dirty="0" err="1">
                <a:cs typeface="Calibri"/>
              </a:rPr>
              <a:t>riscv</a:t>
            </a:r>
            <a:r>
              <a:rPr lang="en-US" dirty="0">
                <a:cs typeface="Calibri"/>
              </a:rPr>
              <a:t> structure we need to modify </a:t>
            </a:r>
            <a:r>
              <a:rPr lang="en-US" dirty="0" err="1">
                <a:cs typeface="Calibri"/>
              </a:rPr>
              <a:t>pocl</a:t>
            </a:r>
            <a:r>
              <a:rPr lang="en-US" dirty="0">
                <a:cs typeface="Calibri"/>
              </a:rPr>
              <a:t> compiler to generate binary. </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A5A30A-6D83-C940-BB25-2408F9EAD5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8372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we generated the binary kernel for our host program. Host code is compiled with the </a:t>
            </a:r>
            <a:r>
              <a:rPr lang="en-US" dirty="0" err="1">
                <a:cs typeface="Calibri"/>
              </a:rPr>
              <a:t>PoCL</a:t>
            </a:r>
            <a:r>
              <a:rPr lang="en-US" dirty="0">
                <a:cs typeface="Calibri"/>
              </a:rPr>
              <a:t> runtime library which is used for host programs to communicate with Vortex devices.</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A5A30A-6D83-C940-BB25-2408F9EAD5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927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While compile program for the vortex, one the most important parts is scheduler. </a:t>
            </a:r>
          </a:p>
          <a:p>
            <a:r>
              <a:rPr lang="en-US" dirty="0">
                <a:cs typeface="Calibri"/>
              </a:rPr>
              <a:t>How to map computation to hardware is critical for achieving high performance. </a:t>
            </a:r>
          </a:p>
          <a:p>
            <a:endParaRPr lang="en-US" dirty="0">
              <a:cs typeface="Calibri"/>
            </a:endParaRPr>
          </a:p>
          <a:p>
            <a:r>
              <a:rPr lang="en-US" dirty="0">
                <a:cs typeface="Calibri"/>
              </a:rPr>
              <a:t>The OpenCL processing model using three terms for specifying processing model, work-item, work-group, and kernel instance. </a:t>
            </a:r>
          </a:p>
          <a:p>
            <a:r>
              <a:rPr lang="en-US" dirty="0">
                <a:cs typeface="Calibri"/>
              </a:rPr>
              <a:t>The work-item specifying the minimal unit of program. The work-group specifying the minimal group of program that processing in the one processing unit. </a:t>
            </a:r>
          </a:p>
          <a:p>
            <a:endParaRPr lang="en-US" dirty="0">
              <a:cs typeface="Calibri"/>
            </a:endParaRPr>
          </a:p>
          <a:p>
            <a:r>
              <a:rPr lang="en-US" dirty="0">
                <a:cs typeface="Calibri"/>
              </a:rPr>
              <a:t>Instead of work-item and work-group, vortex use wavefront and thread to schedule. </a:t>
            </a:r>
          </a:p>
          <a:p>
            <a:r>
              <a:rPr lang="en-US" dirty="0"/>
              <a:t>A wavefront is a group of thread and threads within one wavefront are executed in parallel and in lock steps. </a:t>
            </a:r>
          </a:p>
          <a:p>
            <a:r>
              <a:rPr lang="en-US" dirty="0"/>
              <a:t>In Vortex, we use wavefront as. the unit for scheduling. </a:t>
            </a:r>
          </a:p>
          <a:p>
            <a:endParaRPr lang="en-US" dirty="0">
              <a:cs typeface="Calibri"/>
            </a:endParaRPr>
          </a:p>
          <a:p>
            <a:r>
              <a:rPr lang="en-US" dirty="0">
                <a:cs typeface="Calibri"/>
              </a:rPr>
              <a:t>The goal of the scheduling is that</a:t>
            </a:r>
            <a:r>
              <a:rPr lang="en-US" dirty="0"/>
              <a:t> high-level users can directly execute Vortex without worry about scheduling.</a:t>
            </a:r>
          </a:p>
          <a:p>
            <a:r>
              <a:rPr lang="en-US" dirty="0">
                <a:cs typeface="Calibri"/>
              </a:rPr>
              <a:t>So, we generate scheduling in the compilation process. </a:t>
            </a:r>
          </a:p>
        </p:txBody>
      </p:sp>
      <p:sp>
        <p:nvSpPr>
          <p:cNvPr id="4" name="Slide Number Placeholder 3"/>
          <p:cNvSpPr>
            <a:spLocks noGrp="1"/>
          </p:cNvSpPr>
          <p:nvPr>
            <p:ph type="sldNum" sz="quarter" idx="5"/>
          </p:nvPr>
        </p:nvSpPr>
        <p:spPr/>
        <p:txBody>
          <a:bodyPr/>
          <a:lstStyle/>
          <a:p>
            <a:fld id="{1FA5A30A-6D83-C940-BB25-2408F9EAD54F}" type="slidenum">
              <a:rPr lang="en-US" smtClean="0"/>
              <a:t>18</a:t>
            </a:fld>
            <a:endParaRPr lang="en-US"/>
          </a:p>
        </p:txBody>
      </p:sp>
    </p:spTree>
    <p:extLst>
      <p:ext uri="{BB962C8B-B14F-4D97-AF65-F5344CB8AC3E}">
        <p14:creationId xmlns:p14="http://schemas.microsoft.com/office/powerpoint/2010/main" val="2688835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KR" dirty="0"/>
              <a:t>With this work-group function, we can simply execute program on the vortex</a:t>
            </a:r>
            <a:r>
              <a:rPr lang="en-US" altLang="ko-KR" dirty="0"/>
              <a:t>, called thread mapping. </a:t>
            </a:r>
            <a:endParaRPr lang="en-KR" dirty="0"/>
          </a:p>
          <a:p>
            <a:r>
              <a:rPr lang="en-US" dirty="0"/>
              <a:t>Every thread e</a:t>
            </a:r>
            <a:r>
              <a:rPr lang="en-KR" dirty="0"/>
              <a:t>xecute workgroup function, which means mapping one work-group to one hw thread.</a:t>
            </a:r>
          </a:p>
          <a:p>
            <a:r>
              <a:rPr lang="en-KR" dirty="0"/>
              <a:t>The workgroup is distribute among all threads.</a:t>
            </a:r>
          </a:p>
          <a:p>
            <a:endParaRPr lang="en-US" dirty="0"/>
          </a:p>
          <a:p>
            <a:r>
              <a:rPr lang="en-US" b="0" i="0" dirty="0">
                <a:solidFill>
                  <a:srgbClr val="374151"/>
                </a:solidFill>
                <a:effectLst/>
                <a:latin typeface="Söhne"/>
              </a:rPr>
              <a:t>Using the given mapping, it is possible that the number of work-groups is not a multiple of the number of threads in a wavefront. </a:t>
            </a:r>
          </a:p>
          <a:p>
            <a:r>
              <a:rPr lang="en-US" b="0" i="0" dirty="0">
                <a:solidFill>
                  <a:srgbClr val="374151"/>
                </a:solidFill>
                <a:effectLst/>
                <a:latin typeface="Söhne"/>
              </a:rPr>
              <a:t>To execute the remaining work-groups, we make the program flow as shown in the right figure, add additional wavefront for dealing remaining work-group.</a:t>
            </a:r>
            <a:endParaRPr lang="en-KR" dirty="0"/>
          </a:p>
        </p:txBody>
      </p:sp>
      <p:sp>
        <p:nvSpPr>
          <p:cNvPr id="4" name="Slide Number Placeholder 3"/>
          <p:cNvSpPr>
            <a:spLocks noGrp="1"/>
          </p:cNvSpPr>
          <p:nvPr>
            <p:ph type="sldNum" sz="quarter" idx="5"/>
          </p:nvPr>
        </p:nvSpPr>
        <p:spPr/>
        <p:txBody>
          <a:bodyPr/>
          <a:lstStyle/>
          <a:p>
            <a:fld id="{1FA5A30A-6D83-C940-BB25-2408F9EAD54F}" type="slidenum">
              <a:rPr lang="en-US" smtClean="0"/>
              <a:t>19</a:t>
            </a:fld>
            <a:endParaRPr lang="en-US"/>
          </a:p>
        </p:txBody>
      </p:sp>
    </p:spTree>
    <p:extLst>
      <p:ext uri="{BB962C8B-B14F-4D97-AF65-F5344CB8AC3E}">
        <p14:creationId xmlns:p14="http://schemas.microsoft.com/office/powerpoint/2010/main" val="967266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KR" dirty="0"/>
              <a:t>he agenda looks like this. </a:t>
            </a:r>
          </a:p>
        </p:txBody>
      </p:sp>
      <p:sp>
        <p:nvSpPr>
          <p:cNvPr id="4" name="Slide Number Placeholder 3"/>
          <p:cNvSpPr>
            <a:spLocks noGrp="1"/>
          </p:cNvSpPr>
          <p:nvPr>
            <p:ph type="sldNum" sz="quarter" idx="5"/>
          </p:nvPr>
        </p:nvSpPr>
        <p:spPr/>
        <p:txBody>
          <a:bodyPr/>
          <a:lstStyle/>
          <a:p>
            <a:fld id="{DDB1B570-5433-DC48-8F65-1EA474482B8E}" type="slidenum">
              <a:rPr lang="en-US" smtClean="0"/>
              <a:t>2</a:t>
            </a:fld>
            <a:endParaRPr lang="en-US"/>
          </a:p>
        </p:txBody>
      </p:sp>
    </p:spTree>
    <p:extLst>
      <p:ext uri="{BB962C8B-B14F-4D97-AF65-F5344CB8AC3E}">
        <p14:creationId xmlns:p14="http://schemas.microsoft.com/office/powerpoint/2010/main" val="2548099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5D924-EE2C-20CC-528E-8628FD363F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9275B6-A660-5E05-1F38-8564E0EFA0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CDC018-A1E0-B9B8-1514-8A05387D9536}"/>
              </a:ext>
            </a:extLst>
          </p:cNvPr>
          <p:cNvSpPr>
            <a:spLocks noGrp="1"/>
          </p:cNvSpPr>
          <p:nvPr>
            <p:ph type="body" idx="1"/>
          </p:nvPr>
        </p:nvSpPr>
        <p:spPr/>
        <p:txBody>
          <a:bodyPr/>
          <a:lstStyle/>
          <a:p>
            <a:r>
              <a:rPr lang="en-KR" dirty="0"/>
              <a:t>With this work-group function, we can simply execute program on the vortex</a:t>
            </a:r>
            <a:r>
              <a:rPr lang="en-US" altLang="ko-KR" dirty="0"/>
              <a:t>, called thread mapping. </a:t>
            </a:r>
            <a:endParaRPr lang="en-KR" dirty="0"/>
          </a:p>
          <a:p>
            <a:r>
              <a:rPr lang="en-US" dirty="0"/>
              <a:t>Every thread e</a:t>
            </a:r>
            <a:r>
              <a:rPr lang="en-KR" dirty="0"/>
              <a:t>xecute workgroup function, which means mapping one work-group to one hw thread.</a:t>
            </a:r>
          </a:p>
          <a:p>
            <a:r>
              <a:rPr lang="en-KR" dirty="0"/>
              <a:t>The workgroup is distribute among all threads.</a:t>
            </a:r>
          </a:p>
          <a:p>
            <a:endParaRPr lang="en-US" dirty="0"/>
          </a:p>
          <a:p>
            <a:r>
              <a:rPr lang="en-US" b="0" i="0" dirty="0">
                <a:solidFill>
                  <a:srgbClr val="374151"/>
                </a:solidFill>
                <a:effectLst/>
                <a:latin typeface="Söhne"/>
              </a:rPr>
              <a:t>Using the given mapping, it is possible that the number of work-groups is not a multiple of the number of threads in a wavefront. </a:t>
            </a:r>
          </a:p>
          <a:p>
            <a:r>
              <a:rPr lang="en-US" b="0" i="0">
                <a:solidFill>
                  <a:srgbClr val="374151"/>
                </a:solidFill>
                <a:effectLst/>
                <a:latin typeface="Söhne"/>
              </a:rPr>
              <a:t>To execute the remaining work-groups, we make the program flow as shown in the right figure, add additional wavefront for dealing remaining work-group.</a:t>
            </a:r>
            <a:endParaRPr lang="en-KR" dirty="0"/>
          </a:p>
        </p:txBody>
      </p:sp>
      <p:sp>
        <p:nvSpPr>
          <p:cNvPr id="4" name="Slide Number Placeholder 3">
            <a:extLst>
              <a:ext uri="{FF2B5EF4-FFF2-40B4-BE49-F238E27FC236}">
                <a16:creationId xmlns:a16="http://schemas.microsoft.com/office/drawing/2014/main" id="{A517B369-BE33-8FD5-15D5-DE8FC3D645B1}"/>
              </a:ext>
            </a:extLst>
          </p:cNvPr>
          <p:cNvSpPr>
            <a:spLocks noGrp="1"/>
          </p:cNvSpPr>
          <p:nvPr>
            <p:ph type="sldNum" sz="quarter" idx="5"/>
          </p:nvPr>
        </p:nvSpPr>
        <p:spPr/>
        <p:txBody>
          <a:bodyPr/>
          <a:lstStyle/>
          <a:p>
            <a:fld id="{1FA5A30A-6D83-C940-BB25-2408F9EAD54F}" type="slidenum">
              <a:rPr lang="en-US" smtClean="0"/>
              <a:t>20</a:t>
            </a:fld>
            <a:endParaRPr lang="en-US"/>
          </a:p>
        </p:txBody>
      </p:sp>
    </p:spTree>
    <p:extLst>
      <p:ext uri="{BB962C8B-B14F-4D97-AF65-F5344CB8AC3E}">
        <p14:creationId xmlns:p14="http://schemas.microsoft.com/office/powerpoint/2010/main" val="731980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C9D8E-A924-9F2A-FD86-F9C36D41A1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77AD84-805C-7072-5709-A4CEB25003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95398A-0CA4-94D3-5A72-60E55655DD3C}"/>
              </a:ext>
            </a:extLst>
          </p:cNvPr>
          <p:cNvSpPr>
            <a:spLocks noGrp="1"/>
          </p:cNvSpPr>
          <p:nvPr>
            <p:ph type="body" idx="1"/>
          </p:nvPr>
        </p:nvSpPr>
        <p:spPr/>
        <p:txBody>
          <a:bodyPr/>
          <a:lstStyle/>
          <a:p>
            <a:r>
              <a:rPr lang="en-KR" dirty="0"/>
              <a:t>With this work-group function, we can simply execute program on the vortex</a:t>
            </a:r>
            <a:r>
              <a:rPr lang="en-US" altLang="ko-KR" dirty="0"/>
              <a:t>, called thread mapping. </a:t>
            </a:r>
            <a:endParaRPr lang="en-KR" dirty="0"/>
          </a:p>
          <a:p>
            <a:r>
              <a:rPr lang="en-US" dirty="0"/>
              <a:t>Every thread e</a:t>
            </a:r>
            <a:r>
              <a:rPr lang="en-KR" dirty="0"/>
              <a:t>xecute workgroup function, which means mapping one work-group to one hw thread.</a:t>
            </a:r>
          </a:p>
          <a:p>
            <a:r>
              <a:rPr lang="en-KR" dirty="0"/>
              <a:t>The workgroup is distribute among all threads.</a:t>
            </a:r>
          </a:p>
          <a:p>
            <a:endParaRPr lang="en-US" dirty="0"/>
          </a:p>
          <a:p>
            <a:r>
              <a:rPr lang="en-US" b="0" i="0" dirty="0">
                <a:solidFill>
                  <a:srgbClr val="374151"/>
                </a:solidFill>
                <a:effectLst/>
                <a:latin typeface="Söhne"/>
              </a:rPr>
              <a:t>Using the given mapping, it is possible that the number of work-groups is not a multiple of the number of threads in a wavefront. </a:t>
            </a:r>
          </a:p>
          <a:p>
            <a:r>
              <a:rPr lang="en-US" b="0" i="0">
                <a:solidFill>
                  <a:srgbClr val="374151"/>
                </a:solidFill>
                <a:effectLst/>
                <a:latin typeface="Söhne"/>
              </a:rPr>
              <a:t>To execute the remaining work-groups, we make the program flow as shown in the right figure, add additional wavefront for dealing remaining work-group.</a:t>
            </a:r>
            <a:endParaRPr lang="en-KR" dirty="0"/>
          </a:p>
        </p:txBody>
      </p:sp>
      <p:sp>
        <p:nvSpPr>
          <p:cNvPr id="4" name="Slide Number Placeholder 3">
            <a:extLst>
              <a:ext uri="{FF2B5EF4-FFF2-40B4-BE49-F238E27FC236}">
                <a16:creationId xmlns:a16="http://schemas.microsoft.com/office/drawing/2014/main" id="{AFD8B5EB-012F-27FF-BC5E-B3C1A9EA8967}"/>
              </a:ext>
            </a:extLst>
          </p:cNvPr>
          <p:cNvSpPr>
            <a:spLocks noGrp="1"/>
          </p:cNvSpPr>
          <p:nvPr>
            <p:ph type="sldNum" sz="quarter" idx="5"/>
          </p:nvPr>
        </p:nvSpPr>
        <p:spPr/>
        <p:txBody>
          <a:bodyPr/>
          <a:lstStyle/>
          <a:p>
            <a:fld id="{1FA5A30A-6D83-C940-BB25-2408F9EAD54F}" type="slidenum">
              <a:rPr lang="en-US" smtClean="0"/>
              <a:t>21</a:t>
            </a:fld>
            <a:endParaRPr lang="en-US"/>
          </a:p>
        </p:txBody>
      </p:sp>
    </p:spTree>
    <p:extLst>
      <p:ext uri="{BB962C8B-B14F-4D97-AF65-F5344CB8AC3E}">
        <p14:creationId xmlns:p14="http://schemas.microsoft.com/office/powerpoint/2010/main" val="2698451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374151"/>
                </a:solidFill>
                <a:effectLst/>
                <a:latin typeface="Söhne"/>
              </a:rPr>
            </a:br>
            <a:r>
              <a:rPr lang="en-US" b="0" i="0" dirty="0">
                <a:solidFill>
                  <a:srgbClr val="374151"/>
                </a:solidFill>
                <a:effectLst/>
                <a:latin typeface="Söhne"/>
              </a:rPr>
              <a:t>Furthermore, we have extended the LLVM compiler to generate Vortex ISA code.</a:t>
            </a:r>
          </a:p>
          <a:p>
            <a:pPr algn="l"/>
            <a:r>
              <a:rPr lang="en-US" b="0" i="0" dirty="0">
                <a:solidFill>
                  <a:srgbClr val="374151"/>
                </a:solidFill>
                <a:effectLst/>
                <a:latin typeface="Söhne"/>
              </a:rPr>
              <a:t>Additionally, we integrated the GCC toolchain and kernel runtime into LLVM, and we have enhanced the assembler and disassembler to provide full support for Vortex ISA.</a:t>
            </a:r>
          </a:p>
          <a:p>
            <a:pPr algn="l"/>
            <a:endParaRPr lang="en-US" b="0" i="0" dirty="0">
              <a:solidFill>
                <a:srgbClr val="374151"/>
              </a:solidFill>
              <a:effectLst/>
              <a:latin typeface="Söhne"/>
            </a:endParaRPr>
          </a:p>
          <a:p>
            <a:pPr algn="l"/>
            <a:r>
              <a:rPr lang="en-US" b="0" i="0" dirty="0">
                <a:solidFill>
                  <a:srgbClr val="374151"/>
                </a:solidFill>
                <a:effectLst/>
                <a:latin typeface="Söhne"/>
              </a:rPr>
              <a:t>Moreover, we have introduced an optimization pass to manage thread divergence. This pass effectively inserts split and join instructions into regions where divergence occurs.</a:t>
            </a:r>
          </a:p>
        </p:txBody>
      </p:sp>
      <p:sp>
        <p:nvSpPr>
          <p:cNvPr id="4" name="Slide Number Placeholder 3"/>
          <p:cNvSpPr>
            <a:spLocks noGrp="1"/>
          </p:cNvSpPr>
          <p:nvPr>
            <p:ph type="sldNum" sz="quarter" idx="5"/>
          </p:nvPr>
        </p:nvSpPr>
        <p:spPr/>
        <p:txBody>
          <a:bodyPr/>
          <a:lstStyle/>
          <a:p>
            <a:fld id="{1FA5A30A-6D83-C940-BB25-2408F9EAD54F}" type="slidenum">
              <a:rPr lang="en-US" smtClean="0"/>
              <a:t>22</a:t>
            </a:fld>
            <a:endParaRPr lang="en-US"/>
          </a:p>
        </p:txBody>
      </p:sp>
    </p:spTree>
    <p:extLst>
      <p:ext uri="{BB962C8B-B14F-4D97-AF65-F5344CB8AC3E}">
        <p14:creationId xmlns:p14="http://schemas.microsoft.com/office/powerpoint/2010/main" val="968392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To effectively manage divergence, we have introduced both a divergence analysis pass and a management pass.</a:t>
            </a:r>
          </a:p>
          <a:p>
            <a:pPr algn="l"/>
            <a:endParaRPr lang="en-US" b="0" i="0" dirty="0">
              <a:solidFill>
                <a:srgbClr val="374151"/>
              </a:solidFill>
              <a:effectLst/>
              <a:latin typeface="Söhne"/>
            </a:endParaRPr>
          </a:p>
          <a:p>
            <a:pPr algn="l"/>
            <a:r>
              <a:rPr lang="en-US" b="0" i="0" dirty="0">
                <a:solidFill>
                  <a:srgbClr val="374151"/>
                </a:solidFill>
                <a:effectLst/>
                <a:latin typeface="Söhne"/>
              </a:rPr>
              <a:t>Through the analysis pass, the optimization pass identify and mark divergent instructions and regions. </a:t>
            </a:r>
          </a:p>
          <a:p>
            <a:pPr algn="l"/>
            <a:r>
              <a:rPr lang="en-US" b="0" i="0" dirty="0">
                <a:solidFill>
                  <a:srgbClr val="374151"/>
                </a:solidFill>
                <a:effectLst/>
                <a:latin typeface="Söhne"/>
              </a:rPr>
              <a:t>Subsequently, the pass strategically insert split and join instructions to handle divergence.</a:t>
            </a:r>
          </a:p>
          <a:p>
            <a:pPr algn="l"/>
            <a:endParaRPr lang="en-US" b="0" i="0" dirty="0">
              <a:solidFill>
                <a:srgbClr val="374151"/>
              </a:solidFill>
              <a:effectLst/>
              <a:latin typeface="Söhne"/>
            </a:endParaRPr>
          </a:p>
          <a:p>
            <a:pPr algn="l"/>
            <a:r>
              <a:rPr lang="en-US" b="0" i="0" dirty="0">
                <a:solidFill>
                  <a:srgbClr val="374151"/>
                </a:solidFill>
                <a:effectLst/>
                <a:latin typeface="Söhne"/>
              </a:rPr>
              <a:t>Handling loops bring more complexity when compared to managing divergences compare to other divergence such as if/else constructs. </a:t>
            </a:r>
          </a:p>
          <a:p>
            <a:pPr algn="l"/>
            <a:r>
              <a:rPr lang="en-US" b="0" i="0" dirty="0">
                <a:solidFill>
                  <a:srgbClr val="374151"/>
                </a:solidFill>
                <a:effectLst/>
                <a:latin typeface="Söhne"/>
              </a:rPr>
              <a:t>To address this challenge, we have introduced the </a:t>
            </a:r>
            <a:r>
              <a:rPr lang="en-US" b="0" i="0" dirty="0" err="1">
                <a:solidFill>
                  <a:srgbClr val="374151"/>
                </a:solidFill>
                <a:effectLst/>
                <a:latin typeface="Söhne"/>
              </a:rPr>
              <a:t>vx_pred</a:t>
            </a:r>
            <a:r>
              <a:rPr lang="en-US" b="0" i="0" dirty="0">
                <a:solidFill>
                  <a:srgbClr val="374151"/>
                </a:solidFill>
                <a:effectLst/>
                <a:latin typeface="Söhne"/>
              </a:rPr>
              <a:t>, allowing us to modify the thread mask based on specified conditions.</a:t>
            </a:r>
          </a:p>
          <a:p>
            <a:pPr algn="l"/>
            <a:endParaRPr lang="en-US" b="0" i="0" dirty="0">
              <a:solidFill>
                <a:srgbClr val="374151"/>
              </a:solidFill>
              <a:effectLst/>
              <a:latin typeface="Söhne"/>
            </a:endParaRPr>
          </a:p>
          <a:p>
            <a:pPr algn="l"/>
            <a:r>
              <a:rPr lang="en-US" b="0" i="0" dirty="0">
                <a:solidFill>
                  <a:srgbClr val="374151"/>
                </a:solidFill>
                <a:effectLst/>
                <a:latin typeface="Söhne"/>
              </a:rPr>
              <a:t>The figure in the lower-right corner, it demonstrate how if/else statements can be transformed into split and join instructions based on conditions. </a:t>
            </a:r>
          </a:p>
          <a:p>
            <a:pPr algn="l"/>
            <a:r>
              <a:rPr lang="en-US" b="0" i="0" dirty="0">
                <a:solidFill>
                  <a:srgbClr val="374151"/>
                </a:solidFill>
                <a:effectLst/>
                <a:latin typeface="Söhne"/>
              </a:rPr>
              <a:t>Similarly, when dealing with loops, optimization pass insert split and join instructions at the start and end of the loop while adding </a:t>
            </a:r>
            <a:r>
              <a:rPr lang="en-US" b="0" i="0" dirty="0" err="1">
                <a:solidFill>
                  <a:srgbClr val="374151"/>
                </a:solidFill>
                <a:effectLst/>
                <a:latin typeface="Söhne"/>
              </a:rPr>
              <a:t>vx_pred</a:t>
            </a:r>
            <a:r>
              <a:rPr lang="en-US" b="0" i="0" dirty="0">
                <a:solidFill>
                  <a:srgbClr val="374151"/>
                </a:solidFill>
                <a:effectLst/>
                <a:latin typeface="Söhne"/>
              </a:rPr>
              <a:t> for condition changes within the loop body.</a:t>
            </a:r>
          </a:p>
        </p:txBody>
      </p:sp>
      <p:sp>
        <p:nvSpPr>
          <p:cNvPr id="4" name="Slide Number Placeholder 3"/>
          <p:cNvSpPr>
            <a:spLocks noGrp="1"/>
          </p:cNvSpPr>
          <p:nvPr>
            <p:ph type="sldNum" sz="quarter" idx="5"/>
          </p:nvPr>
        </p:nvSpPr>
        <p:spPr/>
        <p:txBody>
          <a:bodyPr/>
          <a:lstStyle/>
          <a:p>
            <a:fld id="{1FA5A30A-6D83-C940-BB25-2408F9EAD54F}" type="slidenum">
              <a:rPr lang="en-US" smtClean="0"/>
              <a:t>23</a:t>
            </a:fld>
            <a:endParaRPr lang="en-US"/>
          </a:p>
        </p:txBody>
      </p:sp>
    </p:spTree>
    <p:extLst>
      <p:ext uri="{BB962C8B-B14F-4D97-AF65-F5344CB8AC3E}">
        <p14:creationId xmlns:p14="http://schemas.microsoft.com/office/powerpoint/2010/main" val="13950894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ko-KR" b="0" i="0" dirty="0">
                <a:effectLst/>
                <a:latin typeface="Söhne"/>
              </a:rPr>
              <a:t>Using this entire </a:t>
            </a:r>
            <a:r>
              <a:rPr lang="en-US" altLang="ko-KR" b="0" i="0" dirty="0" err="1">
                <a:effectLst/>
                <a:latin typeface="Söhne"/>
              </a:rPr>
              <a:t>opencl</a:t>
            </a:r>
            <a:r>
              <a:rPr lang="en-US" altLang="ko-KR" b="0" i="0" dirty="0">
                <a:effectLst/>
                <a:latin typeface="Söhne"/>
              </a:rPr>
              <a:t> pipeline, we can support 17 benchmarks in the </a:t>
            </a:r>
            <a:r>
              <a:rPr lang="en-US" altLang="ko-KR" b="0" i="0" dirty="0" err="1">
                <a:effectLst/>
                <a:latin typeface="Söhne"/>
              </a:rPr>
              <a:t>rodinia</a:t>
            </a:r>
            <a:r>
              <a:rPr lang="en-US" altLang="ko-KR" b="0" i="0" dirty="0">
                <a:effectLst/>
                <a:latin typeface="Söhne"/>
              </a:rPr>
              <a:t> benchmark set.</a:t>
            </a:r>
          </a:p>
          <a:p>
            <a:pPr algn="l"/>
            <a:endParaRPr lang="en-US" altLang="ko-KR" b="0" i="0" dirty="0">
              <a:effectLst/>
              <a:latin typeface="Söhne"/>
            </a:endParaRPr>
          </a:p>
          <a:p>
            <a:pPr algn="l"/>
            <a:r>
              <a:rPr lang="en-US" altLang="ko-KR" b="0" i="0" dirty="0">
                <a:effectLst/>
                <a:latin typeface="Söhne"/>
              </a:rPr>
              <a:t>Currently we use </a:t>
            </a:r>
            <a:r>
              <a:rPr lang="en-US" altLang="ko-KR" b="0" i="0" dirty="0" err="1">
                <a:effectLst/>
                <a:latin typeface="Söhne"/>
              </a:rPr>
              <a:t>pocl</a:t>
            </a:r>
            <a:r>
              <a:rPr lang="en-US" altLang="ko-KR" b="0" i="0" dirty="0">
                <a:effectLst/>
                <a:latin typeface="Söhne"/>
              </a:rPr>
              <a:t> 4.0 with </a:t>
            </a:r>
            <a:r>
              <a:rPr lang="en-US" altLang="ko-KR" b="0" i="0" dirty="0" err="1">
                <a:effectLst/>
                <a:latin typeface="Söhne"/>
              </a:rPr>
              <a:t>opencl</a:t>
            </a:r>
            <a:r>
              <a:rPr lang="en-US" altLang="ko-KR" b="0" i="0" dirty="0">
                <a:effectLst/>
                <a:latin typeface="Söhne"/>
              </a:rPr>
              <a:t> version 3.0 and </a:t>
            </a:r>
            <a:r>
              <a:rPr lang="en-US" altLang="ko-KR" b="0" i="0" dirty="0" err="1">
                <a:effectLst/>
                <a:latin typeface="Söhne"/>
              </a:rPr>
              <a:t>llvm</a:t>
            </a:r>
            <a:r>
              <a:rPr lang="en-US" altLang="ko-KR" b="0" i="0" dirty="0">
                <a:effectLst/>
                <a:latin typeface="Söhne"/>
              </a:rPr>
              <a:t> 16 vortex extension. </a:t>
            </a:r>
          </a:p>
          <a:p>
            <a:pPr algn="l"/>
            <a:endParaRPr lang="en-US" altLang="ko-KR" b="0" i="0" dirty="0">
              <a:effectLst/>
              <a:latin typeface="Söhne"/>
            </a:endParaRPr>
          </a:p>
          <a:p>
            <a:pPr algn="l"/>
            <a:endParaRPr lang="en-US" altLang="ko-KR" b="0" i="0" dirty="0">
              <a:effectLst/>
              <a:latin typeface="Söhne"/>
            </a:endParaRPr>
          </a:p>
        </p:txBody>
      </p:sp>
      <p:sp>
        <p:nvSpPr>
          <p:cNvPr id="4" name="Slide Number Placeholder 3"/>
          <p:cNvSpPr>
            <a:spLocks noGrp="1"/>
          </p:cNvSpPr>
          <p:nvPr>
            <p:ph type="sldNum" sz="quarter" idx="5"/>
          </p:nvPr>
        </p:nvSpPr>
        <p:spPr/>
        <p:txBody>
          <a:bodyPr/>
          <a:lstStyle/>
          <a:p>
            <a:fld id="{1FA5A30A-6D83-C940-BB25-2408F9EAD54F}" type="slidenum">
              <a:rPr lang="en-US" smtClean="0"/>
              <a:t>24</a:t>
            </a:fld>
            <a:endParaRPr lang="en-US"/>
          </a:p>
        </p:txBody>
      </p:sp>
    </p:spTree>
    <p:extLst>
      <p:ext uri="{BB962C8B-B14F-4D97-AF65-F5344CB8AC3E}">
        <p14:creationId xmlns:p14="http://schemas.microsoft.com/office/powerpoint/2010/main" val="593108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2630436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People use GPU programming languages to develop GPU applications. </a:t>
            </a:r>
          </a:p>
          <a:p>
            <a:pPr algn="l"/>
            <a:r>
              <a:rPr lang="en-US" b="0" i="0" dirty="0">
                <a:solidFill>
                  <a:srgbClr val="374151"/>
                </a:solidFill>
                <a:effectLst/>
                <a:latin typeface="Söhne"/>
              </a:rPr>
              <a:t>Many individuals employ languages like OpenCL and CUDA for writing their applications, and numerous applications have already been developed using these languages.</a:t>
            </a:r>
          </a:p>
          <a:p>
            <a:pPr algn="l"/>
            <a:endParaRPr lang="en-US" b="0" i="0" dirty="0">
              <a:solidFill>
                <a:srgbClr val="374151"/>
              </a:solidFill>
              <a:effectLst/>
              <a:latin typeface="Söhne"/>
            </a:endParaRPr>
          </a:p>
          <a:p>
            <a:pPr algn="l"/>
            <a:r>
              <a:rPr lang="en-US" b="0" i="0" dirty="0">
                <a:solidFill>
                  <a:srgbClr val="374151"/>
                </a:solidFill>
                <a:effectLst/>
                <a:latin typeface="Söhne"/>
              </a:rPr>
              <a:t>These two languages divide the program into two parts: code for the kernel and code for the host. </a:t>
            </a:r>
          </a:p>
          <a:p>
            <a:pPr algn="l"/>
            <a:r>
              <a:rPr lang="en-US" b="0" i="0" dirty="0">
                <a:solidFill>
                  <a:srgbClr val="374151"/>
                </a:solidFill>
                <a:effectLst/>
                <a:latin typeface="Söhne"/>
              </a:rPr>
              <a:t>Kernel code requires access to runtime information, such as global IDs in OpenCL or thread IDs in CUDA. </a:t>
            </a:r>
          </a:p>
          <a:p>
            <a:pPr algn="l"/>
            <a:r>
              <a:rPr lang="en-US" b="0" i="0" dirty="0">
                <a:solidFill>
                  <a:srgbClr val="374151"/>
                </a:solidFill>
                <a:effectLst/>
                <a:latin typeface="Söhne"/>
              </a:rPr>
              <a:t>kernel code also requires controlling program flow, including barriers and terminating executions. </a:t>
            </a:r>
          </a:p>
          <a:p>
            <a:pPr algn="l"/>
            <a:endParaRPr lang="en-US" b="0" i="0" dirty="0">
              <a:solidFill>
                <a:srgbClr val="374151"/>
              </a:solidFill>
              <a:effectLst/>
              <a:latin typeface="Söhne"/>
            </a:endParaRPr>
          </a:p>
          <a:p>
            <a:pPr algn="l"/>
            <a:r>
              <a:rPr lang="en-US" b="0" i="0" dirty="0">
                <a:solidFill>
                  <a:srgbClr val="374151"/>
                </a:solidFill>
                <a:effectLst/>
                <a:latin typeface="Söhne"/>
              </a:rPr>
              <a:t>On the other hand, host code needs to establish communication with the Vortex GPU, specifying commands for actions such as kernel launches and memory allocation. </a:t>
            </a:r>
          </a:p>
          <a:p>
            <a:pPr algn="l"/>
            <a:endParaRPr lang="en-US" b="0" i="0" dirty="0">
              <a:solidFill>
                <a:srgbClr val="374151"/>
              </a:solidFill>
              <a:effectLst/>
              <a:latin typeface="Söhne"/>
            </a:endParaRPr>
          </a:p>
          <a:p>
            <a:pPr algn="l"/>
            <a:r>
              <a:rPr lang="en-US" b="0" i="0" dirty="0">
                <a:solidFill>
                  <a:srgbClr val="374151"/>
                </a:solidFill>
                <a:effectLst/>
                <a:latin typeface="Söhne"/>
              </a:rPr>
              <a:t>Therefore, we require two types of methods: the first for accessing runtime information and controlling program flow, and the second for communication with the device.</a:t>
            </a:r>
          </a:p>
          <a:p>
            <a:pPr algn="l"/>
            <a:endParaRPr lang="en-US" b="0" i="0" dirty="0">
              <a:solidFill>
                <a:srgbClr val="374151"/>
              </a:solidFill>
              <a:effectLst/>
              <a:latin typeface="Söhne"/>
            </a:endParaRPr>
          </a:p>
          <a:p>
            <a:pPr algn="l"/>
            <a:r>
              <a:rPr lang="en-US" b="0" i="0" dirty="0">
                <a:solidFill>
                  <a:srgbClr val="374151"/>
                </a:solidFill>
                <a:effectLst/>
                <a:latin typeface="Söhne"/>
              </a:rPr>
              <a:t>On the Vortex side, programs must be written in Vortex ISA, not RISCV or any other instruction set.</a:t>
            </a:r>
          </a:p>
          <a:p>
            <a:pPr algn="l"/>
            <a:r>
              <a:rPr lang="en-US" b="0" i="0" dirty="0">
                <a:solidFill>
                  <a:srgbClr val="374151"/>
                </a:solidFill>
                <a:effectLst/>
                <a:latin typeface="Söhne"/>
              </a:rPr>
              <a:t>Runtime information is stored in their local control and status registers.</a:t>
            </a:r>
          </a:p>
          <a:p>
            <a:pPr algn="l"/>
            <a:r>
              <a:rPr lang="en-US" b="0" i="0" dirty="0">
                <a:solidFill>
                  <a:srgbClr val="374151"/>
                </a:solidFill>
                <a:effectLst/>
                <a:latin typeface="Söhne"/>
              </a:rPr>
              <a:t>Vortex uses the </a:t>
            </a:r>
            <a:r>
              <a:rPr lang="en-US" b="0" i="0" dirty="0" err="1">
                <a:solidFill>
                  <a:srgbClr val="374151"/>
                </a:solidFill>
                <a:effectLst/>
                <a:latin typeface="Söhne"/>
              </a:rPr>
              <a:t>opae</a:t>
            </a:r>
            <a:r>
              <a:rPr lang="en-US" b="0" i="0" dirty="0">
                <a:solidFill>
                  <a:srgbClr val="374151"/>
                </a:solidFill>
                <a:effectLst/>
                <a:latin typeface="Söhne"/>
              </a:rPr>
              <a:t> driver to configure, enumerate, open, and access FPGA accelerators. </a:t>
            </a:r>
          </a:p>
          <a:p>
            <a:pPr algn="l"/>
            <a:r>
              <a:rPr lang="en-US" b="0" i="0" dirty="0">
                <a:solidFill>
                  <a:srgbClr val="374151"/>
                </a:solidFill>
                <a:effectLst/>
                <a:latin typeface="Söhne"/>
              </a:rPr>
              <a:t>However, there remains a significant gap between the programmer's code and the access to runtime information and communication.</a:t>
            </a:r>
          </a:p>
        </p:txBody>
      </p:sp>
      <p:sp>
        <p:nvSpPr>
          <p:cNvPr id="4" name="Slide Number Placeholder 3"/>
          <p:cNvSpPr>
            <a:spLocks noGrp="1"/>
          </p:cNvSpPr>
          <p:nvPr>
            <p:ph type="sldNum" sz="quarter" idx="5"/>
          </p:nvPr>
        </p:nvSpPr>
        <p:spPr/>
        <p:txBody>
          <a:bodyPr/>
          <a:lstStyle/>
          <a:p>
            <a:fld id="{DDB1B570-5433-DC48-8F65-1EA474482B8E}" type="slidenum">
              <a:rPr lang="en-US" smtClean="0"/>
              <a:t>3</a:t>
            </a:fld>
            <a:endParaRPr lang="en-US"/>
          </a:p>
        </p:txBody>
      </p:sp>
    </p:spTree>
    <p:extLst>
      <p:ext uri="{BB962C8B-B14F-4D97-AF65-F5344CB8AC3E}">
        <p14:creationId xmlns:p14="http://schemas.microsoft.com/office/powerpoint/2010/main" val="314934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Vortex software stack provides support for two different programming languages: OpenCL and CUDA. Currently, we offer support for OpenCL 3.0 and CUDA 10.1.</a:t>
            </a:r>
          </a:p>
          <a:p>
            <a:pPr algn="l"/>
            <a:endParaRPr lang="en-US" b="0" i="0" dirty="0">
              <a:solidFill>
                <a:srgbClr val="374151"/>
              </a:solidFill>
              <a:effectLst/>
              <a:latin typeface="Söhne"/>
            </a:endParaRPr>
          </a:p>
          <a:p>
            <a:pPr algn="l"/>
            <a:r>
              <a:rPr lang="en-US" b="0" i="0" dirty="0">
                <a:solidFill>
                  <a:srgbClr val="374151"/>
                </a:solidFill>
                <a:effectLst/>
                <a:latin typeface="Söhne"/>
              </a:rPr>
              <a:t>To enable support for these two languages, we use the Portable Computing Language (</a:t>
            </a:r>
            <a:r>
              <a:rPr lang="en-US" b="0" i="0" dirty="0" err="1">
                <a:solidFill>
                  <a:srgbClr val="374151"/>
                </a:solidFill>
                <a:effectLst/>
                <a:latin typeface="Söhne"/>
              </a:rPr>
              <a:t>PoCL</a:t>
            </a:r>
            <a:r>
              <a:rPr lang="en-US" b="0" i="0" dirty="0">
                <a:solidFill>
                  <a:srgbClr val="374151"/>
                </a:solidFill>
                <a:effectLst/>
                <a:latin typeface="Söhne"/>
              </a:rPr>
              <a:t>) and CUDA for Parallelized and Broad-range Processors</a:t>
            </a:r>
            <a:r>
              <a:rPr lang="en-US" b="0" i="0">
                <a:solidFill>
                  <a:srgbClr val="374151"/>
                </a:solidFill>
                <a:effectLst/>
                <a:latin typeface="Söhne"/>
              </a:rPr>
              <a:t>. </a:t>
            </a:r>
          </a:p>
          <a:p>
            <a:pPr algn="l"/>
            <a:endParaRPr lang="en-US" b="0" i="0">
              <a:solidFill>
                <a:srgbClr val="374151"/>
              </a:solidFill>
              <a:effectLst/>
              <a:latin typeface="Söhne"/>
            </a:endParaRPr>
          </a:p>
          <a:p>
            <a:pPr algn="l"/>
            <a:r>
              <a:rPr lang="en-US" b="0" i="0">
                <a:solidFill>
                  <a:srgbClr val="374151"/>
                </a:solidFill>
                <a:effectLst/>
                <a:latin typeface="Söhne"/>
              </a:rPr>
              <a:t>We </a:t>
            </a:r>
            <a:r>
              <a:rPr lang="en-US" b="0" i="0" dirty="0">
                <a:solidFill>
                  <a:srgbClr val="374151"/>
                </a:solidFill>
                <a:effectLst/>
                <a:latin typeface="Söhne"/>
              </a:rPr>
              <a:t>have extended the </a:t>
            </a:r>
            <a:r>
              <a:rPr lang="en-US" b="0" i="0" dirty="0" err="1">
                <a:solidFill>
                  <a:srgbClr val="374151"/>
                </a:solidFill>
                <a:effectLst/>
                <a:latin typeface="Söhne"/>
              </a:rPr>
              <a:t>PoCL</a:t>
            </a:r>
            <a:r>
              <a:rPr lang="en-US" b="0" i="0" dirty="0">
                <a:solidFill>
                  <a:srgbClr val="374151"/>
                </a:solidFill>
                <a:effectLst/>
                <a:latin typeface="Söhne"/>
              </a:rPr>
              <a:t> open-source repositories to ensure compatibility with Vortex and have implemented our own project called </a:t>
            </a:r>
            <a:r>
              <a:rPr lang="en-US" b="0" i="0" err="1">
                <a:solidFill>
                  <a:srgbClr val="374151"/>
                </a:solidFill>
                <a:effectLst/>
                <a:latin typeface="Söhne"/>
              </a:rPr>
              <a:t>CupBoP</a:t>
            </a:r>
            <a:r>
              <a:rPr lang="en-US" b="0" i="0">
                <a:solidFill>
                  <a:srgbClr val="374151"/>
                </a:solidFill>
                <a:effectLst/>
                <a:latin typeface="Söhne"/>
              </a:rPr>
              <a:t>.</a:t>
            </a:r>
            <a:endParaRPr lang="en-US" b="0" i="0" dirty="0">
              <a:solidFill>
                <a:srgbClr val="374151"/>
              </a:solidFill>
              <a:effectLst/>
              <a:latin typeface="Söhne"/>
            </a:endParaRPr>
          </a:p>
          <a:p>
            <a:pPr algn="l"/>
            <a:r>
              <a:rPr lang="en-US" b="0" i="0" dirty="0">
                <a:solidFill>
                  <a:srgbClr val="374151"/>
                </a:solidFill>
                <a:effectLst/>
                <a:latin typeface="Söhne"/>
              </a:rPr>
              <a:t>As our backend compiler, we utilize LLVM, specifically an extended version 16</a:t>
            </a:r>
            <a:r>
              <a:rPr lang="en-US" b="0" i="0">
                <a:solidFill>
                  <a:srgbClr val="374151"/>
                </a:solidFill>
                <a:effectLst/>
                <a:latin typeface="Söhne"/>
              </a:rPr>
              <a:t>. To </a:t>
            </a:r>
            <a:r>
              <a:rPr lang="en-US" b="0" i="0" dirty="0">
                <a:solidFill>
                  <a:srgbClr val="374151"/>
                </a:solidFill>
                <a:effectLst/>
                <a:latin typeface="Söhne"/>
              </a:rPr>
              <a:t>fully support the entire software stack, we also require the RISC-V toolchain, which includes essential components such as GCC and various build utilities</a:t>
            </a:r>
            <a:r>
              <a:rPr lang="en-US" b="0" i="0">
                <a:solidFill>
                  <a:srgbClr val="374151"/>
                </a:solidFill>
                <a:effectLst/>
                <a:latin typeface="Söhne"/>
              </a:rPr>
              <a:t>. These </a:t>
            </a:r>
            <a:r>
              <a:rPr lang="en-US" b="0" i="0" dirty="0">
                <a:solidFill>
                  <a:srgbClr val="374151"/>
                </a:solidFill>
                <a:effectLst/>
                <a:latin typeface="Söhne"/>
              </a:rPr>
              <a:t>components are integral to our comprehensive software stack.</a:t>
            </a:r>
          </a:p>
        </p:txBody>
      </p:sp>
      <p:sp>
        <p:nvSpPr>
          <p:cNvPr id="4" name="Slide Number Placeholder 3"/>
          <p:cNvSpPr>
            <a:spLocks noGrp="1"/>
          </p:cNvSpPr>
          <p:nvPr>
            <p:ph type="sldNum" sz="quarter" idx="5"/>
          </p:nvPr>
        </p:nvSpPr>
        <p:spPr/>
        <p:txBody>
          <a:bodyPr/>
          <a:lstStyle/>
          <a:p>
            <a:fld id="{DDB1B570-5433-DC48-8F65-1EA474482B8E}" type="slidenum">
              <a:rPr lang="en-US" smtClean="0"/>
              <a:t>4</a:t>
            </a:fld>
            <a:endParaRPr lang="en-US"/>
          </a:p>
        </p:txBody>
      </p:sp>
    </p:spTree>
    <p:extLst>
      <p:ext uri="{BB962C8B-B14F-4D97-AF65-F5344CB8AC3E}">
        <p14:creationId xmlns:p14="http://schemas.microsoft.com/office/powerpoint/2010/main" val="404522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To bridge the gap between the GPU and the code, we have implemented a software stack.</a:t>
            </a:r>
          </a:p>
          <a:p>
            <a:pPr algn="l"/>
            <a:r>
              <a:rPr lang="en-US" b="0" i="0" dirty="0">
                <a:solidFill>
                  <a:srgbClr val="343541"/>
                </a:solidFill>
                <a:effectLst/>
                <a:latin typeface="Söhne"/>
              </a:rPr>
              <a:t>This is the Overview of the vortex software stack</a:t>
            </a:r>
            <a:r>
              <a:rPr lang="en-US" altLang="ko-KR" b="0" i="0" dirty="0">
                <a:solidFill>
                  <a:srgbClr val="343541"/>
                </a:solidFill>
                <a:effectLst/>
                <a:latin typeface="Söhne"/>
              </a:rPr>
              <a:t>,</a:t>
            </a:r>
            <a:r>
              <a:rPr lang="en-US" b="0" i="0" dirty="0">
                <a:solidFill>
                  <a:srgbClr val="374151"/>
                </a:solidFill>
                <a:effectLst/>
                <a:latin typeface="Söhne"/>
              </a:rPr>
              <a:t> which comprises two distinct components: kernel compilation into the Vortex binary and program execution.</a:t>
            </a:r>
          </a:p>
          <a:p>
            <a:pPr algn="l"/>
            <a:endParaRPr lang="en-US" b="0" i="0" dirty="0">
              <a:solidFill>
                <a:srgbClr val="374151"/>
              </a:solidFill>
              <a:effectLst/>
              <a:latin typeface="Söhne"/>
            </a:endParaRPr>
          </a:p>
          <a:p>
            <a:pPr algn="l"/>
            <a:r>
              <a:rPr lang="en-US" b="0" i="0" dirty="0">
                <a:solidFill>
                  <a:srgbClr val="374151"/>
                </a:solidFill>
                <a:effectLst/>
                <a:latin typeface="Söhne"/>
              </a:rPr>
              <a:t>The GPU kernel is defined using languages such as OpenCL or CUDA. </a:t>
            </a:r>
          </a:p>
          <a:p>
            <a:pPr algn="l"/>
            <a:r>
              <a:rPr lang="en-US" b="0" i="0" dirty="0">
                <a:solidFill>
                  <a:srgbClr val="374151"/>
                </a:solidFill>
                <a:effectLst/>
                <a:latin typeface="Söhne"/>
              </a:rPr>
              <a:t>Our process begins with the analysis of program semantics and the generation of intermediate representation (IR) for the program. </a:t>
            </a:r>
          </a:p>
          <a:p>
            <a:pPr algn="l"/>
            <a:r>
              <a:rPr lang="en-US" b="0" i="0" dirty="0">
                <a:solidFill>
                  <a:srgbClr val="374151"/>
                </a:solidFill>
                <a:effectLst/>
                <a:latin typeface="Söhne"/>
              </a:rPr>
              <a:t>Subsequently, we link with libraries that contain pre-built kernels for accessing runtime information and controlling program flow. </a:t>
            </a:r>
          </a:p>
          <a:p>
            <a:pPr algn="l"/>
            <a:r>
              <a:rPr lang="en-US" b="0" i="0" dirty="0">
                <a:solidFill>
                  <a:srgbClr val="374151"/>
                </a:solidFill>
                <a:effectLst/>
                <a:latin typeface="Söhne"/>
              </a:rPr>
              <a:t>Lastly, we generate target code that consists of Vortex ISA instructions.</a:t>
            </a:r>
          </a:p>
          <a:p>
            <a:pPr algn="l"/>
            <a:endParaRPr lang="en-US" b="0" i="0" dirty="0">
              <a:solidFill>
                <a:srgbClr val="374151"/>
              </a:solidFill>
              <a:effectLst/>
              <a:latin typeface="Söhne"/>
            </a:endParaRPr>
          </a:p>
          <a:p>
            <a:pPr algn="l"/>
            <a:r>
              <a:rPr lang="en-US" b="0" i="0" dirty="0">
                <a:solidFill>
                  <a:srgbClr val="374151"/>
                </a:solidFill>
                <a:effectLst/>
                <a:latin typeface="Söhne"/>
              </a:rPr>
              <a:t>The program execution stack is also defined by specific programming languages. </a:t>
            </a:r>
          </a:p>
          <a:p>
            <a:pPr algn="l"/>
            <a:r>
              <a:rPr lang="en-US" b="0" i="0" dirty="0">
                <a:solidFill>
                  <a:srgbClr val="374151"/>
                </a:solidFill>
                <a:effectLst/>
                <a:latin typeface="Söhne"/>
              </a:rPr>
              <a:t>In this case, we link function calls to methods that align with Vortex operations, such as Vortex memory allocation. </a:t>
            </a:r>
          </a:p>
          <a:p>
            <a:pPr algn="l"/>
            <a:r>
              <a:rPr lang="en-US" b="0" i="0" dirty="0">
                <a:solidFill>
                  <a:srgbClr val="374151"/>
                </a:solidFill>
                <a:effectLst/>
                <a:latin typeface="Söhne"/>
              </a:rPr>
              <a:t>The Vortex runtime library contains essential information for communicating with the Vortex hardware.</a:t>
            </a:r>
          </a:p>
        </p:txBody>
      </p:sp>
      <p:sp>
        <p:nvSpPr>
          <p:cNvPr id="4" name="Slide Number Placeholder 3"/>
          <p:cNvSpPr>
            <a:spLocks noGrp="1"/>
          </p:cNvSpPr>
          <p:nvPr>
            <p:ph type="sldNum" sz="quarter" idx="5"/>
          </p:nvPr>
        </p:nvSpPr>
        <p:spPr/>
        <p:txBody>
          <a:bodyPr/>
          <a:lstStyle/>
          <a:p>
            <a:fld id="{DDB1B570-5433-DC48-8F65-1EA474482B8E}" type="slidenum">
              <a:rPr lang="en-US" smtClean="0"/>
              <a:t>5</a:t>
            </a:fld>
            <a:endParaRPr lang="en-US"/>
          </a:p>
        </p:txBody>
      </p:sp>
    </p:spTree>
    <p:extLst>
      <p:ext uri="{BB962C8B-B14F-4D97-AF65-F5344CB8AC3E}">
        <p14:creationId xmlns:p14="http://schemas.microsoft.com/office/powerpoint/2010/main" val="3025573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 I will provide a more detailed introduction to the libraries and ISA extensions of the Vortex.</a:t>
            </a:r>
          </a:p>
          <a:p>
            <a:pPr algn="l"/>
            <a:r>
              <a:rPr lang="en-US" b="0" i="0" dirty="0">
                <a:solidFill>
                  <a:srgbClr val="374151"/>
                </a:solidFill>
                <a:effectLst/>
                <a:latin typeface="Söhne"/>
              </a:rPr>
              <a:t>In order to support GPU operations, we have extended the RISCV ISA.</a:t>
            </a:r>
          </a:p>
          <a:p>
            <a:pPr algn="l"/>
            <a:r>
              <a:rPr lang="en-US" b="0" i="0" dirty="0">
                <a:solidFill>
                  <a:srgbClr val="374151"/>
                </a:solidFill>
                <a:effectLst/>
                <a:latin typeface="Söhne"/>
              </a:rPr>
              <a:t>Since GPUs follow a SIMT (Single Instruction, Multiple Threads) architecture, it is important to have an ISA that can effectively control operations in SIMT architecture.</a:t>
            </a:r>
          </a:p>
          <a:p>
            <a:pPr algn="l"/>
            <a:endParaRPr lang="en-US" dirty="0">
              <a:cs typeface="Calibri"/>
            </a:endParaRPr>
          </a:p>
          <a:p>
            <a:pPr algn="l"/>
            <a:r>
              <a:rPr lang="en-US" dirty="0">
                <a:cs typeface="Calibri"/>
              </a:rPr>
              <a:t>vortex use terminology wavefront and thread. </a:t>
            </a:r>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wavefront is a group of thread and threads within one wavefront are executed in parallel and in lock steps.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algn="l"/>
            <a:r>
              <a:rPr lang="en-US" b="0" i="0" dirty="0">
                <a:solidFill>
                  <a:srgbClr val="374151"/>
                </a:solidFill>
                <a:effectLst/>
                <a:latin typeface="Söhne"/>
              </a:rPr>
              <a:t>The Vortex ISA introduces instructions for wavefront activation, allowing the launch of a kernel across a specified number of warps with a function pointer. </a:t>
            </a:r>
          </a:p>
          <a:p>
            <a:pPr algn="l"/>
            <a:r>
              <a:rPr lang="en-US" b="0" i="0" dirty="0">
                <a:solidFill>
                  <a:srgbClr val="374151"/>
                </a:solidFill>
                <a:effectLst/>
                <a:latin typeface="Söhne"/>
              </a:rPr>
              <a:t>To manage threads within a warp, we introduce two ISAs, namely </a:t>
            </a:r>
            <a:r>
              <a:rPr lang="en-US" b="0" i="0" dirty="0" err="1">
                <a:solidFill>
                  <a:srgbClr val="374151"/>
                </a:solidFill>
                <a:effectLst/>
                <a:latin typeface="Söhne"/>
              </a:rPr>
              <a:t>vx_tmc</a:t>
            </a:r>
            <a:r>
              <a:rPr lang="en-US" b="0" i="0" dirty="0">
                <a:solidFill>
                  <a:srgbClr val="374151"/>
                </a:solidFill>
                <a:effectLst/>
                <a:latin typeface="Söhne"/>
              </a:rPr>
              <a:t> and </a:t>
            </a:r>
            <a:r>
              <a:rPr lang="en-US" b="0" i="0" dirty="0" err="1">
                <a:solidFill>
                  <a:srgbClr val="374151"/>
                </a:solidFill>
                <a:effectLst/>
                <a:latin typeface="Söhne"/>
              </a:rPr>
              <a:t>vx_thread</a:t>
            </a:r>
            <a:r>
              <a:rPr lang="en-US" b="0" i="0" dirty="0">
                <a:solidFill>
                  <a:srgbClr val="374151"/>
                </a:solidFill>
                <a:effectLst/>
                <a:latin typeface="Söhne"/>
              </a:rPr>
              <a:t>. These ISAs are responsible for activating and altering the active threads.</a:t>
            </a:r>
          </a:p>
          <a:p>
            <a:pPr algn="l"/>
            <a:endParaRPr lang="en-US" b="0" i="0" dirty="0">
              <a:solidFill>
                <a:srgbClr val="374151"/>
              </a:solidFill>
              <a:effectLst/>
              <a:latin typeface="Söhne"/>
            </a:endParaRPr>
          </a:p>
          <a:p>
            <a:pPr algn="l"/>
            <a:r>
              <a:rPr lang="en-US" b="0" i="0" dirty="0">
                <a:solidFill>
                  <a:srgbClr val="374151"/>
                </a:solidFill>
                <a:effectLst/>
                <a:latin typeface="Söhne"/>
              </a:rPr>
              <a:t>One of the most important aspects of the Vortex ISA is the introduction of split and join instructions to handle control divergence. </a:t>
            </a:r>
          </a:p>
          <a:p>
            <a:pPr algn="l"/>
            <a:r>
              <a:rPr lang="en-US" b="0" i="0" dirty="0">
                <a:solidFill>
                  <a:srgbClr val="374151"/>
                </a:solidFill>
                <a:effectLst/>
                <a:latin typeface="Söhne"/>
              </a:rPr>
              <a:t>For instance, consider the code snippet in the top-right corner, which executes "work b" when the thread ID is greater than 2, otherwise, it runs "work c." </a:t>
            </a:r>
          </a:p>
          <a:p>
            <a:pPr algn="l"/>
            <a:r>
              <a:rPr lang="en-US" b="0" i="0" dirty="0">
                <a:solidFill>
                  <a:srgbClr val="374151"/>
                </a:solidFill>
                <a:effectLst/>
                <a:latin typeface="Söhne"/>
              </a:rPr>
              <a:t>This code can lead to control flow divergence like bottom right figure. </a:t>
            </a:r>
          </a:p>
          <a:p>
            <a:pPr algn="l"/>
            <a:r>
              <a:rPr lang="en-US" b="0" i="0" dirty="0">
                <a:solidFill>
                  <a:srgbClr val="374151"/>
                </a:solidFill>
                <a:effectLst/>
                <a:latin typeface="Söhne"/>
              </a:rPr>
              <a:t>To address control flow divergence in vortex, the split instruction pushes information about the current state of the thread mask into a hardware-immediate post-dominator (IPDOM) stack. </a:t>
            </a:r>
          </a:p>
          <a:p>
            <a:pPr algn="l"/>
            <a:r>
              <a:rPr lang="en-US" b="0" i="0" dirty="0">
                <a:solidFill>
                  <a:srgbClr val="374151"/>
                </a:solidFill>
                <a:effectLst/>
                <a:latin typeface="Söhne"/>
              </a:rPr>
              <a:t>Subsequently, the join instruction retrieves this information during reconvergence.</a:t>
            </a:r>
          </a:p>
          <a:p>
            <a:pPr algn="l"/>
            <a:endParaRPr lang="en-US" b="0" i="0" dirty="0">
              <a:solidFill>
                <a:srgbClr val="374151"/>
              </a:solidFill>
              <a:effectLst/>
              <a:latin typeface="Söhne"/>
            </a:endParaRPr>
          </a:p>
          <a:p>
            <a:pPr algn="l"/>
            <a:r>
              <a:rPr lang="en-US" b="0" i="0" dirty="0">
                <a:solidFill>
                  <a:srgbClr val="374151"/>
                </a:solidFill>
                <a:effectLst/>
                <a:latin typeface="Söhne"/>
              </a:rPr>
              <a:t>Additionally, we have incorporated instructions for synchronization purposes.</a:t>
            </a:r>
          </a:p>
        </p:txBody>
      </p:sp>
      <p:sp>
        <p:nvSpPr>
          <p:cNvPr id="4" name="Slide Number Placeholder 3"/>
          <p:cNvSpPr>
            <a:spLocks noGrp="1"/>
          </p:cNvSpPr>
          <p:nvPr>
            <p:ph type="sldNum" sz="quarter" idx="5"/>
          </p:nvPr>
        </p:nvSpPr>
        <p:spPr/>
        <p:txBody>
          <a:bodyPr/>
          <a:lstStyle/>
          <a:p>
            <a:fld id="{DDB1B570-5433-DC48-8F65-1EA474482B8E}" type="slidenum">
              <a:rPr lang="en-US" smtClean="0"/>
              <a:t>6</a:t>
            </a:fld>
            <a:endParaRPr lang="en-US"/>
          </a:p>
        </p:txBody>
      </p:sp>
    </p:spTree>
    <p:extLst>
      <p:ext uri="{BB962C8B-B14F-4D97-AF65-F5344CB8AC3E}">
        <p14:creationId xmlns:p14="http://schemas.microsoft.com/office/powerpoint/2010/main" val="2302595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Vortex kernel libraries consist of a set of kernels designed for running applications on the Vortex hardware.</a:t>
            </a:r>
          </a:p>
          <a:p>
            <a:pPr algn="l"/>
            <a:r>
              <a:rPr lang="en-US" b="0" i="0" dirty="0">
                <a:solidFill>
                  <a:srgbClr val="374151"/>
                </a:solidFill>
                <a:effectLst/>
                <a:latin typeface="Söhne"/>
              </a:rPr>
              <a:t>In order to retrieve information and query hardware status, we require an interface</a:t>
            </a:r>
            <a:r>
              <a:rPr lang="en-US" altLang="ko-KR" b="0" i="0" dirty="0">
                <a:solidFill>
                  <a:srgbClr val="374151"/>
                </a:solidFill>
                <a:effectLst/>
                <a:latin typeface="Söhne"/>
              </a:rPr>
              <a:t>,</a:t>
            </a:r>
            <a:r>
              <a:rPr lang="ko-KR" altLang="en-US" b="0" i="0" dirty="0">
                <a:solidFill>
                  <a:srgbClr val="374151"/>
                </a:solidFill>
                <a:effectLst/>
                <a:latin typeface="Söhne"/>
              </a:rPr>
              <a:t> </a:t>
            </a:r>
            <a:r>
              <a:rPr lang="en-US" altLang="ko-KR" b="0" i="0" dirty="0">
                <a:solidFill>
                  <a:srgbClr val="374151"/>
                </a:solidFill>
                <a:effectLst/>
                <a:latin typeface="Söhne"/>
              </a:rPr>
              <a:t>called vortex kernel library.</a:t>
            </a:r>
            <a:endParaRPr lang="en-US" b="0" i="0" dirty="0">
              <a:solidFill>
                <a:srgbClr val="374151"/>
              </a:solidFill>
              <a:effectLst/>
              <a:latin typeface="Söhne"/>
            </a:endParaRPr>
          </a:p>
          <a:p>
            <a:pPr algn="l"/>
            <a:r>
              <a:rPr lang="en-US" b="0" i="0" dirty="0">
                <a:solidFill>
                  <a:srgbClr val="374151"/>
                </a:solidFill>
                <a:effectLst/>
                <a:latin typeface="Söhne"/>
              </a:rPr>
              <a:t>This vortex kernel library needs to be provided during kernel compilation.</a:t>
            </a:r>
          </a:p>
        </p:txBody>
      </p:sp>
      <p:sp>
        <p:nvSpPr>
          <p:cNvPr id="4" name="Slide Number Placeholder 3"/>
          <p:cNvSpPr>
            <a:spLocks noGrp="1"/>
          </p:cNvSpPr>
          <p:nvPr>
            <p:ph type="sldNum" sz="quarter" idx="5"/>
          </p:nvPr>
        </p:nvSpPr>
        <p:spPr/>
        <p:txBody>
          <a:bodyPr/>
          <a:lstStyle/>
          <a:p>
            <a:fld id="{1FA5A30A-6D83-C940-BB25-2408F9EAD54F}" type="slidenum">
              <a:rPr lang="en-US" smtClean="0"/>
              <a:t>7</a:t>
            </a:fld>
            <a:endParaRPr lang="en-US"/>
          </a:p>
        </p:txBody>
      </p:sp>
    </p:spTree>
    <p:extLst>
      <p:ext uri="{BB962C8B-B14F-4D97-AF65-F5344CB8AC3E}">
        <p14:creationId xmlns:p14="http://schemas.microsoft.com/office/powerpoint/2010/main" val="1733929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For host code, certain fundamental operations must be implemented for communicating vortex and host CPU.</a:t>
            </a:r>
          </a:p>
          <a:p>
            <a:pPr algn="l"/>
            <a:r>
              <a:rPr lang="en-US" b="0" i="0" dirty="0">
                <a:solidFill>
                  <a:srgbClr val="374151"/>
                </a:solidFill>
                <a:effectLst/>
                <a:latin typeface="Söhne"/>
              </a:rPr>
              <a:t>These operations include memory copying, memory allocation, and kernel launching, and all of these functions should be incorporated into the Vortex Runtime library.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KR" sz="1200" dirty="0"/>
          </a:p>
        </p:txBody>
      </p:sp>
      <p:sp>
        <p:nvSpPr>
          <p:cNvPr id="4" name="Slide Number Placeholder 3"/>
          <p:cNvSpPr>
            <a:spLocks noGrp="1"/>
          </p:cNvSpPr>
          <p:nvPr>
            <p:ph type="sldNum" sz="quarter" idx="5"/>
          </p:nvPr>
        </p:nvSpPr>
        <p:spPr/>
        <p:txBody>
          <a:bodyPr/>
          <a:lstStyle/>
          <a:p>
            <a:fld id="{1FA5A30A-6D83-C940-BB25-2408F9EAD54F}" type="slidenum">
              <a:rPr lang="en-US" smtClean="0"/>
              <a:t>8</a:t>
            </a:fld>
            <a:endParaRPr lang="en-US"/>
          </a:p>
        </p:txBody>
      </p:sp>
    </p:spTree>
    <p:extLst>
      <p:ext uri="{BB962C8B-B14F-4D97-AF65-F5344CB8AC3E}">
        <p14:creationId xmlns:p14="http://schemas.microsoft.com/office/powerpoint/2010/main" val="3435662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 I would like to provide a more detailed explanation of the Vortex compilation flow. </a:t>
            </a:r>
          </a:p>
          <a:p>
            <a:pPr algn="l"/>
            <a:r>
              <a:rPr lang="en-US" b="0" i="0" dirty="0">
                <a:solidFill>
                  <a:srgbClr val="374151"/>
                </a:solidFill>
                <a:effectLst/>
                <a:latin typeface="Söhne"/>
              </a:rPr>
              <a:t>Compiler receive kernel code and host code as a input of compiler pipeline. </a:t>
            </a:r>
          </a:p>
          <a:p>
            <a:pPr algn="l"/>
            <a:r>
              <a:rPr lang="en-US" b="0" i="0" dirty="0">
                <a:solidFill>
                  <a:srgbClr val="374151"/>
                </a:solidFill>
                <a:effectLst/>
                <a:latin typeface="Söhne"/>
              </a:rPr>
              <a:t>The kernel code undergoes initial analysis of program semantics through the front-end compiler, resulting in the generation of intermediate representation (IR). During this process, some functions are lowered using built-in libraries is performed.</a:t>
            </a:r>
          </a:p>
          <a:p>
            <a:pPr algn="l"/>
            <a:endParaRPr lang="en-US" b="0" i="0" dirty="0">
              <a:solidFill>
                <a:srgbClr val="374151"/>
              </a:solidFill>
              <a:effectLst/>
              <a:latin typeface="Söhne"/>
            </a:endParaRPr>
          </a:p>
          <a:p>
            <a:pPr algn="l"/>
            <a:r>
              <a:rPr lang="en-US" b="0" i="0" dirty="0">
                <a:solidFill>
                  <a:srgbClr val="374151"/>
                </a:solidFill>
                <a:effectLst/>
                <a:latin typeface="Söhne"/>
              </a:rPr>
              <a:t>Subsequently, the generated IR is transformed into a kernel executable by the backend compiler. </a:t>
            </a:r>
          </a:p>
          <a:p>
            <a:pPr algn="l"/>
            <a:r>
              <a:rPr lang="en-US" b="0" i="0" dirty="0">
                <a:solidFill>
                  <a:srgbClr val="374151"/>
                </a:solidFill>
                <a:effectLst/>
                <a:latin typeface="Söhne"/>
              </a:rPr>
              <a:t>In this phase, the Vortex ISA is employed, and the Vortex Kernel library is linked.</a:t>
            </a:r>
          </a:p>
          <a:p>
            <a:pPr algn="l"/>
            <a:endParaRPr lang="en-US" b="0" i="0" dirty="0">
              <a:solidFill>
                <a:srgbClr val="374151"/>
              </a:solidFill>
              <a:effectLst/>
              <a:latin typeface="Söhne"/>
            </a:endParaRPr>
          </a:p>
          <a:p>
            <a:pPr algn="l"/>
            <a:r>
              <a:rPr lang="en-US" b="0" i="0" dirty="0">
                <a:solidFill>
                  <a:srgbClr val="374151"/>
                </a:solidFill>
                <a:effectLst/>
                <a:latin typeface="Söhne"/>
              </a:rPr>
              <a:t>On the other hand, the host code is responsible for creating the host executable through linkage with the runtime library.</a:t>
            </a:r>
          </a:p>
          <a:p>
            <a:endParaRPr lang="en-KR" dirty="0"/>
          </a:p>
        </p:txBody>
      </p:sp>
      <p:sp>
        <p:nvSpPr>
          <p:cNvPr id="4" name="Slide Number Placeholder 3"/>
          <p:cNvSpPr>
            <a:spLocks noGrp="1"/>
          </p:cNvSpPr>
          <p:nvPr>
            <p:ph type="sldNum" sz="quarter" idx="5"/>
          </p:nvPr>
        </p:nvSpPr>
        <p:spPr/>
        <p:txBody>
          <a:bodyPr/>
          <a:lstStyle/>
          <a:p>
            <a:fld id="{DDB1B570-5433-DC48-8F65-1EA474482B8E}" type="slidenum">
              <a:rPr lang="en-US" smtClean="0"/>
              <a:t>9</a:t>
            </a:fld>
            <a:endParaRPr lang="en-US"/>
          </a:p>
        </p:txBody>
      </p:sp>
    </p:spTree>
    <p:extLst>
      <p:ext uri="{BB962C8B-B14F-4D97-AF65-F5344CB8AC3E}">
        <p14:creationId xmlns:p14="http://schemas.microsoft.com/office/powerpoint/2010/main" val="3914834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9876712" y="6339840"/>
            <a:ext cx="1255776" cy="487680"/>
          </a:xfrm>
          <a:prstGeom prst="rect">
            <a:avLst/>
          </a:prstGeom>
        </p:spPr>
        <p:txBody>
          <a:bodyPr/>
          <a:lstStyle/>
          <a:p>
            <a:endParaRPr lang="en-US">
              <a:solidFill>
                <a:srgbClr val="465E9C"/>
              </a:solidFill>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1"/>
            <a:ext cx="12192000" cy="6868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853440" y="6219032"/>
            <a:ext cx="2180084"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853440" y="5975192"/>
            <a:ext cx="1503232"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853440" y="402336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853440" y="243840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853440" y="631500"/>
            <a:ext cx="4572000" cy="508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863598" y="635002"/>
            <a:ext cx="7419517" cy="1375519"/>
          </a:xfrm>
          <a:prstGeom prst="rect">
            <a:avLst/>
          </a:prstGeom>
        </p:spPr>
        <p:txBody>
          <a:bodyPr wrap="square" lIns="0" tIns="0" rIns="0" anchor="t" anchorCtr="0">
            <a:noAutofit/>
          </a:bodyPr>
          <a:lstStyle>
            <a:lvl1pPr marL="0" indent="0" algn="l">
              <a:buNone/>
              <a:defRPr sz="1333"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865632" y="633984"/>
            <a:ext cx="1066800" cy="499872"/>
          </a:xfrm>
          <a:prstGeom prst="rect">
            <a:avLst/>
          </a:prstGeom>
          <a:solidFill>
            <a:srgbClr val="FF00FF"/>
          </a:solidFill>
          <a:ln w="6350">
            <a:noFill/>
          </a:ln>
        </p:spPr>
        <p:txBody>
          <a:bodyPr wrap="square" lIns="24384" tIns="12192" rIns="24384" bIns="0" rtlCol="0" anchor="ctr" anchorCtr="1">
            <a:normAutofit fontScale="92500" lnSpcReduction="20000"/>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67"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8793019" y="406400"/>
            <a:ext cx="1902691" cy="379656"/>
          </a:xfrm>
          <a:prstGeom prst="rect">
            <a:avLst/>
          </a:prstGeom>
          <a:noFill/>
        </p:spPr>
        <p:txBody>
          <a:bodyPr wrap="square" rtlCol="0">
            <a:spAutoFit/>
          </a:bodyPr>
          <a:lstStyle/>
          <a:p>
            <a:endParaRPr lang="en-US" sz="1867"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853440" y="2523744"/>
            <a:ext cx="10363200" cy="1470061"/>
          </a:xfrm>
          <a:prstGeom prst="rect">
            <a:avLst/>
          </a:prstGeom>
        </p:spPr>
        <p:txBody>
          <a:bodyPr wrap="square" anchor="ctr" anchorCtr="0">
            <a:spAutoFit/>
          </a:bodyPr>
          <a:lstStyle>
            <a:lvl1pPr marL="0" indent="0">
              <a:buNone/>
              <a:defRPr sz="4800" b="1">
                <a:latin typeface="+mj-lt"/>
              </a:defRPr>
            </a:lvl1pPr>
            <a:lvl2pPr marL="0" indent="0">
              <a:buFont typeface="Arial" panose="020B0604020202020204" pitchFamily="34" charset="0"/>
              <a:buNone/>
              <a:defRPr sz="4800" b="1">
                <a:latin typeface="+mj-lt"/>
              </a:defRPr>
            </a:lvl2pPr>
            <a:lvl3pPr marL="484620" indent="0">
              <a:buNone/>
              <a:defRPr sz="4800" b="1">
                <a:latin typeface="+mj-lt"/>
              </a:defRPr>
            </a:lvl3pPr>
            <a:lvl4pPr marL="0" indent="0">
              <a:buNone/>
              <a:defRPr sz="4800" b="1">
                <a:latin typeface="+mj-lt"/>
              </a:defRPr>
            </a:lvl4pPr>
            <a:lvl5pPr marL="0" indent="0">
              <a:buNone/>
              <a:defRPr sz="48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865632" y="633984"/>
            <a:ext cx="1066800" cy="499872"/>
          </a:xfrm>
          <a:prstGeom prst="rect">
            <a:avLst/>
          </a:prstGeom>
          <a:solidFill>
            <a:srgbClr val="FF00FF"/>
          </a:solidFill>
          <a:ln w="6350">
            <a:noFill/>
          </a:ln>
        </p:spPr>
        <p:txBody>
          <a:bodyPr wrap="square" lIns="24384" tIns="12192" rIns="24384" bIns="0" rtlCol="0" anchor="ctr" anchorCtr="1">
            <a:normAutofit fontScale="92500" lnSpcReduction="20000"/>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67"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8793019" y="406400"/>
            <a:ext cx="1902691" cy="379656"/>
          </a:xfrm>
          <a:prstGeom prst="rect">
            <a:avLst/>
          </a:prstGeom>
          <a:noFill/>
        </p:spPr>
        <p:txBody>
          <a:bodyPr wrap="square" rtlCol="0">
            <a:spAutoFit/>
          </a:bodyPr>
          <a:lstStyle/>
          <a:p>
            <a:endParaRPr lang="en-US" sz="1867" dirty="0"/>
          </a:p>
        </p:txBody>
      </p:sp>
    </p:spTree>
    <p:extLst>
      <p:ext uri="{BB962C8B-B14F-4D97-AF65-F5344CB8AC3E}">
        <p14:creationId xmlns:p14="http://schemas.microsoft.com/office/powerpoint/2010/main" val="2688916585"/>
      </p:ext>
    </p:extLst>
  </p:cSld>
  <p:clrMapOvr>
    <a:masterClrMapping/>
  </p:clrMapOvr>
  <p:hf hdr="0" dt="0"/>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11582400" y="6339840"/>
            <a:ext cx="609600" cy="422744"/>
          </a:xfrm>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2" name="Rectangle 1">
            <a:extLst>
              <a:ext uri="{FF2B5EF4-FFF2-40B4-BE49-F238E27FC236}">
                <a16:creationId xmlns:a16="http://schemas.microsoft.com/office/drawing/2014/main" id="{3735DA87-8D0D-5646-9263-BA8534F57B0F}"/>
              </a:ext>
            </a:extLst>
          </p:cNvPr>
          <p:cNvSpPr/>
          <p:nvPr/>
        </p:nvSpPr>
        <p:spPr>
          <a:xfrm>
            <a:off x="0" y="0"/>
            <a:ext cx="12192000" cy="1558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853439" y="487680"/>
            <a:ext cx="10363200" cy="36576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853440" y="898199"/>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853267" y="5486401"/>
            <a:ext cx="4998719" cy="178852"/>
          </a:xfrm>
          <a:prstGeom prst="rect">
            <a:avLst/>
          </a:prstGeom>
        </p:spPr>
        <p:txBody>
          <a:bodyPr wrap="square" anchor="t" anchorCtr="0">
            <a:spAutoFit/>
          </a:bodyPr>
          <a:lstStyle>
            <a:lvl1pPr marL="0" indent="0">
              <a:lnSpc>
                <a:spcPts val="1467"/>
              </a:lnSpc>
              <a:buNone/>
              <a:defRPr sz="1067">
                <a:latin typeface="+mn-lt"/>
              </a:defRPr>
            </a:lvl1pPr>
            <a:lvl2pPr>
              <a:defRPr sz="1067">
                <a:latin typeface="+mn-lt"/>
              </a:defRPr>
            </a:lvl2pPr>
            <a:lvl3pPr>
              <a:defRPr sz="1067">
                <a:latin typeface="+mn-lt"/>
              </a:defRPr>
            </a:lvl3pPr>
            <a:lvl4pPr>
              <a:defRPr sz="1067">
                <a:latin typeface="+mn-lt"/>
              </a:defRPr>
            </a:lvl4pPr>
            <a:lvl5pPr>
              <a:defRPr sz="1067">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12192000" cy="1558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853439" y="487680"/>
            <a:ext cx="10363200" cy="36576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853440" y="898199"/>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853269" y="1385303"/>
            <a:ext cx="4998719" cy="402336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6217919" y="5486401"/>
            <a:ext cx="4998719" cy="178852"/>
          </a:xfrm>
          <a:prstGeom prst="rect">
            <a:avLst/>
          </a:prstGeom>
        </p:spPr>
        <p:txBody>
          <a:bodyPr wrap="square" anchor="t" anchorCtr="0">
            <a:spAutoFit/>
          </a:bodyPr>
          <a:lstStyle>
            <a:lvl1pPr marL="0" indent="0">
              <a:lnSpc>
                <a:spcPts val="1467"/>
              </a:lnSpc>
              <a:buNone/>
              <a:defRPr sz="1067">
                <a:latin typeface="+mn-lt"/>
              </a:defRPr>
            </a:lvl1pPr>
            <a:lvl2pPr>
              <a:defRPr sz="1067">
                <a:latin typeface="+mn-lt"/>
              </a:defRPr>
            </a:lvl2pPr>
            <a:lvl3pPr>
              <a:defRPr sz="1067">
                <a:latin typeface="+mn-lt"/>
              </a:defRPr>
            </a:lvl3pPr>
            <a:lvl4pPr>
              <a:defRPr sz="1067">
                <a:latin typeface="+mn-lt"/>
              </a:defRPr>
            </a:lvl4pPr>
            <a:lvl5pPr>
              <a:defRPr sz="1067">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6217921" y="1385303"/>
            <a:ext cx="4998719" cy="402336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880641326"/>
      </p:ext>
    </p:extLst>
  </p:cSld>
  <p:clrMapOvr>
    <a:masterClrMapping/>
  </p:clrMapOvr>
  <p:hf hd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230412" y="1584960"/>
            <a:ext cx="2537553"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792480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7924800" y="1584960"/>
            <a:ext cx="329184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438912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4389035" y="1584960"/>
            <a:ext cx="329184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85344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1014130442"/>
      </p:ext>
    </p:extLst>
  </p:cSld>
  <p:clrMapOvr>
    <a:masterClrMapping/>
  </p:clrMapOvr>
  <p:hf hd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853440" y="4876801"/>
            <a:ext cx="10363200" cy="701859"/>
          </a:xfrm>
          <a:prstGeom prst="rect">
            <a:avLst/>
          </a:prstGeom>
        </p:spPr>
        <p:txBody>
          <a:bodyPr lIns="0" tIns="18288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853440" y="1584960"/>
            <a:ext cx="103632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571059615"/>
      </p:ext>
    </p:extLst>
  </p:cSld>
  <p:clrMapOvr>
    <a:masterClrMapping/>
  </p:clrMapOvr>
  <p:hf hd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2438400" y="1584960"/>
            <a:ext cx="73152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961447696"/>
      </p:ext>
    </p:extLst>
  </p:cSld>
  <p:clrMapOvr>
    <a:masterClrMapping/>
  </p:clrMapOvr>
  <p:hf hdr="0" dt="0"/>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7559040" y="2072641"/>
            <a:ext cx="3657600" cy="1292983"/>
          </a:xfrm>
          <a:prstGeom prst="rect">
            <a:avLst/>
          </a:prstGeom>
        </p:spPr>
        <p:txBody>
          <a:bodyPr lIns="365760" r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7559040" y="1584960"/>
            <a:ext cx="3657600" cy="287259"/>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853440" y="1584960"/>
            <a:ext cx="67056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1085579"/>
      </p:ext>
    </p:extLst>
  </p:cSld>
  <p:clrMapOvr>
    <a:masterClrMapping/>
  </p:clrMapOvr>
  <p:hf hdr="0" dt="0"/>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12192000" cy="6132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828800" y="1828896"/>
            <a:ext cx="8534400" cy="2462021"/>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5333" b="0" i="0" dirty="0">
                <a:solidFill>
                  <a:srgbClr val="2774AE"/>
                </a:solidFill>
                <a:latin typeface="Helvetica Regular" pitchFamily="2" charset="0"/>
              </a:rPr>
              <a:t>Lorem ipsum dolor sit </a:t>
            </a:r>
            <a:r>
              <a:rPr lang="en-US" sz="5333" b="0" i="0" dirty="0" err="1">
                <a:solidFill>
                  <a:srgbClr val="2774AE"/>
                </a:solidFill>
                <a:latin typeface="Helvetica Regular" pitchFamily="2" charset="0"/>
              </a:rPr>
              <a:t>amet</a:t>
            </a:r>
            <a:r>
              <a:rPr lang="en-US" sz="5333" b="0" i="0" dirty="0">
                <a:solidFill>
                  <a:srgbClr val="2774AE"/>
                </a:solidFill>
                <a:latin typeface="Helvetica Regular" pitchFamily="2" charset="0"/>
              </a:rPr>
              <a:t> ex </a:t>
            </a:r>
            <a:r>
              <a:rPr lang="en-US" sz="5333" b="0" i="0" dirty="0" err="1">
                <a:solidFill>
                  <a:srgbClr val="2774AE"/>
                </a:solidFill>
                <a:latin typeface="Helvetica Regular" pitchFamily="2" charset="0"/>
              </a:rPr>
              <a:t>eum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reque</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graece</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nam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harum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vonsequat</a:t>
            </a:r>
            <a:endParaRPr lang="en-US" sz="5333"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828800" y="1828801"/>
            <a:ext cx="8534400" cy="2220095"/>
          </a:xfrm>
        </p:spPr>
        <p:txBody>
          <a:bodyPr anchor="ctr" anchorCtr="0"/>
          <a:lstStyle>
            <a:lvl1pPr marL="0" indent="0" algn="ctr">
              <a:buNone/>
              <a:defRPr sz="5333">
                <a:solidFill>
                  <a:srgbClr val="2774AE"/>
                </a:solidFill>
              </a:defRPr>
            </a:lvl1pPr>
            <a:lvl2pPr marL="365751" indent="0" algn="ctr">
              <a:buNone/>
              <a:defRPr sz="5333">
                <a:solidFill>
                  <a:srgbClr val="2774AE"/>
                </a:solidFill>
              </a:defRPr>
            </a:lvl2pPr>
            <a:lvl3pPr marL="731502" indent="0" algn="ctr">
              <a:buNone/>
              <a:defRPr sz="5333">
                <a:solidFill>
                  <a:srgbClr val="2774AE"/>
                </a:solidFill>
              </a:defRPr>
            </a:lvl3pPr>
            <a:lvl4pPr marL="1097253" indent="0" algn="ctr">
              <a:buNone/>
              <a:defRPr sz="5333">
                <a:solidFill>
                  <a:srgbClr val="2774AE"/>
                </a:solidFill>
              </a:defRPr>
            </a:lvl4pPr>
            <a:lvl5pPr marL="1463003" indent="0" algn="ctr">
              <a:buNone/>
              <a:defRPr sz="5333">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74601073"/>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extBox 2">
            <a:extLst>
              <a:ext uri="{FF2B5EF4-FFF2-40B4-BE49-F238E27FC236}">
                <a16:creationId xmlns:a16="http://schemas.microsoft.com/office/drawing/2014/main" id="{5F64B9DE-6557-C54A-BF36-8E798604EA3F}"/>
              </a:ext>
            </a:extLst>
          </p:cNvPr>
          <p:cNvSpPr txBox="1"/>
          <p:nvPr/>
        </p:nvSpPr>
        <p:spPr>
          <a:xfrm>
            <a:off x="853440" y="2499360"/>
            <a:ext cx="10363200" cy="738664"/>
          </a:xfrm>
          <a:prstGeom prst="rect">
            <a:avLst/>
          </a:prstGeom>
          <a:noFill/>
        </p:spPr>
        <p:txBody>
          <a:bodyPr wrap="square" lIns="0" tIns="0" rIns="0" bIns="0" rtlCol="0" anchor="b" anchorCtr="0">
            <a:spAutoFit/>
          </a:bodyPr>
          <a:lstStyle/>
          <a:p>
            <a:pPr algn="ctr"/>
            <a:r>
              <a:rPr lang="en-US" sz="48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853440" y="329184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2275995777"/>
      </p:ext>
    </p:extLst>
  </p:cSld>
  <p:clrMapOvr>
    <a:masterClrMapping/>
  </p:clrMapOvr>
  <p:hf hdr="0" dt="0"/>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p:nvPicPr>
        <p:blipFill>
          <a:blip r:embed="rId2"/>
          <a:stretch>
            <a:fillRect/>
          </a:stretch>
        </p:blipFill>
        <p:spPr>
          <a:xfrm>
            <a:off x="3042195" y="3042690"/>
            <a:ext cx="6107611" cy="772621"/>
          </a:xfrm>
          <a:prstGeom prst="rect">
            <a:avLst/>
          </a:prstGeom>
        </p:spPr>
      </p:pic>
    </p:spTree>
    <p:extLst>
      <p:ext uri="{BB962C8B-B14F-4D97-AF65-F5344CB8AC3E}">
        <p14:creationId xmlns:p14="http://schemas.microsoft.com/office/powerpoint/2010/main" val="2902790736"/>
      </p:ext>
    </p:extLst>
  </p:cSld>
  <p:clrMapOvr>
    <a:masterClrMapping/>
  </p:clrMapOvr>
  <p:hf hd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3200"/>
              <a:buFont typeface="Tahoma"/>
              <a:buNone/>
              <a:defRPr>
                <a:solidFill>
                  <a:srgbClr val="1F394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3" name="Google Shape;23;p20"/>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b="0"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solidFill>
                  <a:prstClr val="black"/>
                </a:solidFill>
              </a:rPr>
              <a:t> </a:t>
            </a:r>
          </a:p>
        </p:txBody>
      </p:sp>
      <p:sp>
        <p:nvSpPr>
          <p:cNvPr id="24" name="Google Shape;24;p20"/>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9pPr>
          </a:lstStyle>
          <a:p>
            <a:fld id="{36F63085-4905-477F-9B03-95852450F900}" type="slidenum">
              <a:rPr lang="en-US" smtClean="0">
                <a:solidFill>
                  <a:prstClr val="black"/>
                </a:solidFill>
              </a:rPr>
              <a:pPr/>
              <a:t>‹#›</a:t>
            </a:fld>
            <a:endParaRPr lang="en-US">
              <a:solidFill>
                <a:prstClr val="black"/>
              </a:solidFill>
            </a:endParaRPr>
          </a:p>
        </p:txBody>
      </p:sp>
      <p:sp>
        <p:nvSpPr>
          <p:cNvPr id="25" name="Google Shape;25;p20"/>
          <p:cNvSpPr txBox="1">
            <a:spLocks noGrp="1"/>
          </p:cNvSpPr>
          <p:nvPr>
            <p:ph type="body" idx="1"/>
          </p:nvPr>
        </p:nvSpPr>
        <p:spPr>
          <a:xfrm>
            <a:off x="304800" y="1143000"/>
            <a:ext cx="11582400" cy="51816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atin typeface="Tahoma"/>
                <a:ea typeface="Tahoma"/>
                <a:cs typeface="Tahoma"/>
                <a:sym typeface="Tahoma"/>
              </a:defRPr>
            </a:lvl1pPr>
            <a:lvl2pPr marL="914400" lvl="1" indent="-325119" algn="l">
              <a:lnSpc>
                <a:spcPct val="100000"/>
              </a:lnSpc>
              <a:spcBef>
                <a:spcPts val="500"/>
              </a:spcBef>
              <a:spcAft>
                <a:spcPts val="0"/>
              </a:spcAft>
              <a:buSzPts val="1520"/>
              <a:buChar char="•"/>
              <a:defRPr sz="2000">
                <a:solidFill>
                  <a:srgbClr val="232F4E"/>
                </a:solidFill>
                <a:latin typeface="Tahoma"/>
                <a:ea typeface="Tahoma"/>
                <a:cs typeface="Tahoma"/>
                <a:sym typeface="Tahoma"/>
              </a:defRPr>
            </a:lvl2pPr>
            <a:lvl3pPr marL="1371600" lvl="2" indent="-315467" algn="l">
              <a:lnSpc>
                <a:spcPct val="100000"/>
              </a:lnSpc>
              <a:spcBef>
                <a:spcPts val="500"/>
              </a:spcBef>
              <a:spcAft>
                <a:spcPts val="0"/>
              </a:spcAft>
              <a:buSzPts val="1368"/>
              <a:buChar char="?"/>
              <a:defRPr sz="1800">
                <a:latin typeface="Tahoma"/>
                <a:ea typeface="Tahoma"/>
                <a:cs typeface="Tahoma"/>
                <a:sym typeface="Tahoma"/>
              </a:defRPr>
            </a:lvl3pPr>
            <a:lvl4pPr marL="1828800" lvl="3" indent="-299719" algn="l">
              <a:lnSpc>
                <a:spcPct val="100000"/>
              </a:lnSpc>
              <a:spcBef>
                <a:spcPts val="400"/>
              </a:spcBef>
              <a:spcAft>
                <a:spcPts val="0"/>
              </a:spcAft>
              <a:buSzPts val="1120"/>
              <a:buChar char="◻"/>
              <a:defRPr sz="1600">
                <a:latin typeface="Tahoma"/>
                <a:ea typeface="Tahoma"/>
                <a:cs typeface="Tahoma"/>
                <a:sym typeface="Tahoma"/>
              </a:defRPr>
            </a:lvl4pPr>
            <a:lvl5pPr marL="2286000" lvl="4" indent="-290829" algn="l">
              <a:lnSpc>
                <a:spcPct val="100000"/>
              </a:lnSpc>
              <a:spcBef>
                <a:spcPts val="300"/>
              </a:spcBef>
              <a:spcAft>
                <a:spcPts val="0"/>
              </a:spcAft>
              <a:buSzPts val="980"/>
              <a:buChar char="◻"/>
              <a:defRPr sz="1400">
                <a:latin typeface="Tahoma"/>
                <a:ea typeface="Tahoma"/>
                <a:cs typeface="Tahoma"/>
                <a:sym typeface="Tahoma"/>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pPr lvl="0"/>
            <a:r>
              <a:rPr lang="en-US"/>
              <a:t>Click to edit Master text styles</a:t>
            </a:r>
          </a:p>
        </p:txBody>
      </p:sp>
    </p:spTree>
    <p:extLst>
      <p:ext uri="{BB962C8B-B14F-4D97-AF65-F5344CB8AC3E}">
        <p14:creationId xmlns:p14="http://schemas.microsoft.com/office/powerpoint/2010/main" val="179473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2032000" y="3429000"/>
            <a:ext cx="10160000" cy="1219200"/>
          </a:xfrm>
        </p:spPr>
        <p:txBody>
          <a:bodyPr anchor="t" anchorCtr="0"/>
          <a:lstStyle>
            <a:lvl1pPr algn="ctr">
              <a:defRPr sz="3200">
                <a:ln w="9000" cmpd="sng">
                  <a:solidFill>
                    <a:schemeClr val="tx1"/>
                  </a:solidFill>
                  <a:prstDash val="solid"/>
                </a:ln>
                <a:solidFill>
                  <a:schemeClr val="tx1"/>
                </a:solidFill>
                <a:latin typeface="Tahoma" pitchFamily="34" charset="0"/>
                <a:ea typeface="Tahoma" pitchFamily="34" charset="0"/>
                <a:cs typeface="Tahoma" pitchFamily="34" charset="0"/>
              </a:defRPr>
            </a:lvl1pPr>
          </a:lstStyle>
          <a:p>
            <a:r>
              <a:rPr kumimoji="0" lang="en-US"/>
              <a:t>Click to edit Master title style</a:t>
            </a:r>
          </a:p>
        </p:txBody>
      </p:sp>
      <p:sp>
        <p:nvSpPr>
          <p:cNvPr id="9" name="Subtitle 8"/>
          <p:cNvSpPr>
            <a:spLocks noGrp="1"/>
          </p:cNvSpPr>
          <p:nvPr>
            <p:ph type="subTitle" idx="1"/>
          </p:nvPr>
        </p:nvSpPr>
        <p:spPr>
          <a:xfrm>
            <a:off x="4064000" y="4648200"/>
            <a:ext cx="8128000" cy="914400"/>
          </a:xfrm>
        </p:spPr>
        <p:txBody>
          <a:bodyPr/>
          <a:lstStyle>
            <a:lvl1pPr marL="0" indent="0" algn="r">
              <a:buNone/>
              <a:defRPr sz="2000">
                <a:solidFill>
                  <a:schemeClr val="tx2"/>
                </a:solidFill>
                <a:latin typeface="Tahoma" pitchFamily="34" charset="0"/>
                <a:ea typeface="Tahoma" pitchFamily="34" charset="0"/>
                <a:cs typeface="Tahom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endParaRPr lang="en-US">
              <a:solidFill>
                <a:srgbClr val="465E9C"/>
              </a:solidFill>
            </a:endParaRPr>
          </a:p>
        </p:txBody>
      </p:sp>
      <p:sp>
        <p:nvSpPr>
          <p:cNvPr id="17" name="Footer Placeholder 16"/>
          <p:cNvSpPr>
            <a:spLocks noGrp="1"/>
          </p:cNvSpPr>
          <p:nvPr>
            <p:ph type="ftr" sz="quarter" idx="11"/>
          </p:nvPr>
        </p:nvSpPr>
        <p:spPr>
          <a:xfrm>
            <a:off x="3864864" y="6355080"/>
            <a:ext cx="4632960" cy="365760"/>
          </a:xfrm>
        </p:spPr>
        <p:txBody>
          <a:bodyPr/>
          <a:lstStyle/>
          <a:p>
            <a:r>
              <a:rPr lang="en-US">
                <a:solidFill>
                  <a:srgbClr val="465E9C"/>
                </a:solidFill>
              </a:rPr>
              <a:t>Nagesh B Lakshminarayana</a:t>
            </a:r>
          </a:p>
        </p:txBody>
      </p:sp>
      <p:sp>
        <p:nvSpPr>
          <p:cNvPr id="29" name="Slide Number Placeholder 28"/>
          <p:cNvSpPr>
            <a:spLocks noGrp="1"/>
          </p:cNvSpPr>
          <p:nvPr>
            <p:ph type="sldNum" sz="quarter" idx="12"/>
          </p:nvPr>
        </p:nvSpPr>
        <p:spPr>
          <a:xfrm>
            <a:off x="1621536" y="6355080"/>
            <a:ext cx="1625600" cy="365760"/>
          </a:xfrm>
        </p:spPr>
        <p:txBody>
          <a:bodyPr/>
          <a:lstStyle/>
          <a:p>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680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853439" y="3535680"/>
            <a:ext cx="10363200" cy="295402"/>
          </a:xfrm>
          <a:prstGeom prst="rect">
            <a:avLst/>
          </a:prstGeom>
        </p:spPr>
        <p:txBody>
          <a:bodyPr>
            <a:spAutoFit/>
          </a:bodyPr>
          <a:lstStyle>
            <a:lvl1pPr marL="0" indent="0">
              <a:buFontTx/>
              <a:buNone/>
              <a:defRPr sz="2133" b="1" i="0" cap="all" baseline="0">
                <a:latin typeface="Helvetica" pitchFamily="2" charset="0"/>
              </a:defRPr>
            </a:lvl1pPr>
            <a:lvl2pPr>
              <a:buFontTx/>
              <a:buNone/>
              <a:defRPr b="1"/>
            </a:lvl2pPr>
            <a:lvl3pPr marL="914377" indent="0">
              <a:buFontTx/>
              <a:buNone/>
              <a:defRPr b="1"/>
            </a:lvl3pPr>
            <a:lvl4pPr marL="1371566" indent="0">
              <a:buFontTx/>
              <a:buNone/>
              <a:defRPr b="1"/>
            </a:lvl4pPr>
            <a:lvl5pPr marL="1828754"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853440" y="329184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853440" y="2529507"/>
            <a:ext cx="10363200" cy="664797"/>
          </a:xfrm>
          <a:prstGeom prst="rect">
            <a:avLst/>
          </a:prstGeom>
        </p:spPr>
        <p:txBody>
          <a:bodyPr wrap="square" anchor="ctr" anchorCtr="0">
            <a:spAutoFit/>
          </a:bodyPr>
          <a:lstStyle>
            <a:lvl1pPr marL="0" indent="0">
              <a:buNone/>
              <a:defRPr sz="4800" b="1">
                <a:latin typeface="+mj-lt"/>
              </a:defRPr>
            </a:lvl1pPr>
            <a:lvl2pPr marL="0" indent="0">
              <a:buFont typeface="Arial" panose="020B0604020202020204" pitchFamily="34" charset="0"/>
              <a:buNone/>
              <a:defRPr sz="4800" b="1">
                <a:latin typeface="+mj-lt"/>
              </a:defRPr>
            </a:lvl2pPr>
            <a:lvl3pPr marL="484620" indent="0">
              <a:buNone/>
              <a:defRPr sz="4800" b="1">
                <a:latin typeface="+mj-lt"/>
              </a:defRPr>
            </a:lvl3pPr>
            <a:lvl4pPr marL="0" indent="0">
              <a:buNone/>
              <a:defRPr sz="4800" b="1">
                <a:latin typeface="+mj-lt"/>
              </a:defRPr>
            </a:lvl4pPr>
            <a:lvl5pPr marL="0" indent="0">
              <a:buNone/>
              <a:defRPr sz="4800" b="1">
                <a:latin typeface="+mj-lt"/>
              </a:defRPr>
            </a:lvl5pPr>
          </a:lstStyle>
          <a:p>
            <a:pPr lvl="0"/>
            <a:r>
              <a:rPr lang="en-US"/>
              <a:t>Section Divider</a:t>
            </a:r>
            <a:endParaRPr lang="en-US" dirty="0"/>
          </a:p>
        </p:txBody>
      </p:sp>
    </p:spTree>
    <p:extLst>
      <p:ext uri="{BB962C8B-B14F-4D97-AF65-F5344CB8AC3E}">
        <p14:creationId xmlns:p14="http://schemas.microsoft.com/office/powerpoint/2010/main" val="1894040010"/>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92553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extLst>
      <p:ext uri="{BB962C8B-B14F-4D97-AF65-F5344CB8AC3E}">
        <p14:creationId xmlns:p14="http://schemas.microsoft.com/office/powerpoint/2010/main" val="21400954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5_Title and Content">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E7E9CC5-6653-4436-894A-8D69B1005392}"/>
              </a:ext>
            </a:extLst>
          </p:cNvPr>
          <p:cNvCxnSpPr/>
          <p:nvPr userDrawn="1"/>
        </p:nvCxnSpPr>
        <p:spPr>
          <a:xfrm>
            <a:off x="609600" y="1143000"/>
            <a:ext cx="11095567" cy="0"/>
          </a:xfrm>
          <a:prstGeom prst="line">
            <a:avLst/>
          </a:prstGeom>
          <a:ln w="31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396999-3CA0-422A-AC26-1A80A51AB3D2}"/>
              </a:ext>
            </a:extLst>
          </p:cNvPr>
          <p:cNvCxnSpPr/>
          <p:nvPr userDrawn="1"/>
        </p:nvCxnSpPr>
        <p:spPr>
          <a:xfrm>
            <a:off x="609600" y="6248400"/>
            <a:ext cx="11095567" cy="0"/>
          </a:xfrm>
          <a:prstGeom prst="line">
            <a:avLst/>
          </a:prstGeom>
          <a:ln w="31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lvl1pPr>
              <a:defRPr sz="4200" b="0">
                <a:solidFill>
                  <a:srgbClr val="122E34"/>
                </a:solidFill>
                <a:latin typeface="+mj-lt"/>
                <a:cs typeface="Times New Roman" panose="02020503050405090304" pitchFamily="18" charset="0"/>
              </a:defRPr>
            </a:lvl1pPr>
          </a:lstStyle>
          <a:p>
            <a:r>
              <a:rPr lang="en-US" noProof="1"/>
              <a:t>Click to edit Master title style</a:t>
            </a:r>
          </a:p>
        </p:txBody>
      </p:sp>
      <p:sp>
        <p:nvSpPr>
          <p:cNvPr id="8" name="Content Placeholder 7"/>
          <p:cNvSpPr>
            <a:spLocks noGrp="1"/>
          </p:cNvSpPr>
          <p:nvPr>
            <p:ph sz="quarter" idx="1"/>
          </p:nvPr>
        </p:nvSpPr>
        <p:spPr>
          <a:xfrm>
            <a:off x="392318" y="1371600"/>
            <a:ext cx="11145589" cy="4785360"/>
          </a:xfrm>
        </p:spPr>
        <p:txBody>
          <a:bodyPr>
            <a:normAutofit/>
          </a:bodyPr>
          <a:lstStyle>
            <a:lvl1pPr marL="182880" indent="-182880">
              <a:buClr>
                <a:schemeClr val="bg1"/>
              </a:buClr>
              <a:buSzPct val="30000"/>
              <a:defRPr sz="2400">
                <a:latin typeface="+mn-lt"/>
                <a:ea typeface="Verdana" panose="020B0804030504040204" pitchFamily="34" charset="0"/>
                <a:cs typeface="Verdana" panose="020B0804030504040204" pitchFamily="34" charset="0"/>
              </a:defRPr>
            </a:lvl1pPr>
            <a:lvl2pPr>
              <a:buClr>
                <a:schemeClr val="accent3">
                  <a:lumMod val="75000"/>
                </a:schemeClr>
              </a:buClr>
              <a:defRPr sz="2000">
                <a:solidFill>
                  <a:schemeClr val="accent6">
                    <a:lumMod val="50000"/>
                  </a:schemeClr>
                </a:solidFill>
                <a:latin typeface="+mn-lt"/>
                <a:ea typeface="Verdana" panose="020B0804030504040204" pitchFamily="34" charset="0"/>
                <a:cs typeface="Verdana" panose="020B0804030504040204" pitchFamily="34" charset="0"/>
              </a:defRPr>
            </a:lvl2pPr>
            <a:lvl3pPr>
              <a:defRPr sz="1800">
                <a:latin typeface="+mn-lt"/>
                <a:ea typeface="Verdana" panose="020B0804030504040204" pitchFamily="34" charset="0"/>
                <a:cs typeface="Verdana" panose="020B0804030504040204" pitchFamily="34" charset="0"/>
              </a:defRPr>
            </a:lvl3pPr>
            <a:lvl4pPr>
              <a:defRPr sz="1600">
                <a:latin typeface="+mn-lt"/>
                <a:ea typeface="Verdana" panose="020B0804030504040204" pitchFamily="34" charset="0"/>
                <a:cs typeface="Verdana" panose="020B0804030504040204" pitchFamily="34" charset="0"/>
              </a:defRPr>
            </a:lvl4pPr>
            <a:lvl5pPr>
              <a:defRPr sz="1400">
                <a:latin typeface="+mn-lt"/>
                <a:ea typeface="Verdana" panose="020B0804030504040204" pitchFamily="34" charset="0"/>
                <a:cs typeface="Verdana" panose="020B0804030504040204" pitchFamily="34" charset="0"/>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1" name="Content Placeholder 10"/>
          <p:cNvSpPr>
            <a:spLocks noGrp="1"/>
          </p:cNvSpPr>
          <p:nvPr>
            <p:ph sz="quarter" idx="13"/>
          </p:nvPr>
        </p:nvSpPr>
        <p:spPr>
          <a:xfrm>
            <a:off x="5588000" y="6356350"/>
            <a:ext cx="2235200" cy="365760"/>
          </a:xfrm>
        </p:spPr>
        <p:txBody>
          <a:bodyPr anchor="ctr">
            <a:noAutofit/>
          </a:bodyPr>
          <a:lstStyle>
            <a:lvl1pPr marL="0" indent="0">
              <a:buNone/>
              <a:defRPr sz="1400" b="1">
                <a:solidFill>
                  <a:schemeClr val="accent6">
                    <a:lumMod val="75000"/>
                  </a:schemeClr>
                </a:solidFill>
              </a:defRPr>
            </a:lvl1pPr>
            <a:lvl2pPr>
              <a:defRPr sz="1800"/>
            </a:lvl2pPr>
            <a:lvl3pPr>
              <a:defRPr sz="1600"/>
            </a:lvl3pPr>
            <a:lvl4pPr>
              <a:defRPr sz="1400"/>
            </a:lvl4pPr>
            <a:lvl5pPr>
              <a:defRPr sz="1200"/>
            </a:lvl5pPr>
          </a:lstStyle>
          <a:p>
            <a:pPr lvl="0"/>
            <a:r>
              <a:rPr lang="en-US" noProof="1"/>
              <a:t>Click to edit Master text styles</a:t>
            </a:r>
          </a:p>
        </p:txBody>
      </p:sp>
      <p:sp>
        <p:nvSpPr>
          <p:cNvPr id="7" name="Date Placeholder 3">
            <a:extLst>
              <a:ext uri="{FF2B5EF4-FFF2-40B4-BE49-F238E27FC236}">
                <a16:creationId xmlns:a16="http://schemas.microsoft.com/office/drawing/2014/main" id="{1C191BF6-9C4A-4842-ACB3-D8CCFE06BA80}"/>
              </a:ext>
            </a:extLst>
          </p:cNvPr>
          <p:cNvSpPr>
            <a:spLocks noGrp="1"/>
          </p:cNvSpPr>
          <p:nvPr>
            <p:ph type="dt" sz="half" idx="14"/>
          </p:nvPr>
        </p:nvSpPr>
        <p:spPr>
          <a:xfrm>
            <a:off x="469901" y="6356351"/>
            <a:ext cx="2544233" cy="365125"/>
          </a:xfrm>
        </p:spPr>
        <p:txBody>
          <a:bodyPr anchor="ctr"/>
          <a:lstStyle>
            <a:lvl1pPr>
              <a:defRPr>
                <a:solidFill>
                  <a:srgbClr val="1C4854"/>
                </a:solidFill>
              </a:defRPr>
            </a:lvl1pPr>
          </a:lstStyle>
          <a:p>
            <a:endParaRPr lang="en-US" altLang="zh-CN"/>
          </a:p>
        </p:txBody>
      </p:sp>
      <p:sp>
        <p:nvSpPr>
          <p:cNvPr id="9" name="Footer Placeholder 4">
            <a:extLst>
              <a:ext uri="{FF2B5EF4-FFF2-40B4-BE49-F238E27FC236}">
                <a16:creationId xmlns:a16="http://schemas.microsoft.com/office/drawing/2014/main" id="{56AF0347-71D6-4E97-B13E-B7BC9B5055CF}"/>
              </a:ext>
            </a:extLst>
          </p:cNvPr>
          <p:cNvSpPr>
            <a:spLocks noGrp="1"/>
          </p:cNvSpPr>
          <p:nvPr>
            <p:ph type="ftr" sz="quarter" idx="15"/>
          </p:nvPr>
        </p:nvSpPr>
        <p:spPr>
          <a:xfrm>
            <a:off x="3009901" y="6356351"/>
            <a:ext cx="2882900" cy="365125"/>
          </a:xfrm>
        </p:spPr>
        <p:txBody>
          <a:bodyPr anchor="ctr"/>
          <a:lstStyle>
            <a:lvl1pPr algn="l">
              <a:defRPr>
                <a:solidFill>
                  <a:srgbClr val="1C4854"/>
                </a:solidFill>
              </a:defRPr>
            </a:lvl1pPr>
          </a:lstStyle>
          <a:p>
            <a:endParaRPr lang="en-US" altLang="zh-CN"/>
          </a:p>
        </p:txBody>
      </p:sp>
      <p:sp>
        <p:nvSpPr>
          <p:cNvPr id="10" name="Slide Number Placeholder 5">
            <a:extLst>
              <a:ext uri="{FF2B5EF4-FFF2-40B4-BE49-F238E27FC236}">
                <a16:creationId xmlns:a16="http://schemas.microsoft.com/office/drawing/2014/main" id="{B6F5E22A-14D4-44B7-BAB3-AA58E30D6818}"/>
              </a:ext>
            </a:extLst>
          </p:cNvPr>
          <p:cNvSpPr>
            <a:spLocks noGrp="1"/>
          </p:cNvSpPr>
          <p:nvPr>
            <p:ph type="sldNum" sz="quarter" idx="16"/>
          </p:nvPr>
        </p:nvSpPr>
        <p:spPr>
          <a:xfrm>
            <a:off x="10871201" y="777876"/>
            <a:ext cx="910167" cy="365125"/>
          </a:xfrm>
        </p:spPr>
        <p:txBody>
          <a:bodyPr anchor="b"/>
          <a:lstStyle>
            <a:lvl1pPr algn="r">
              <a:defRPr b="1" smtClean="0">
                <a:solidFill>
                  <a:schemeClr val="tx1"/>
                </a:solidFill>
              </a:defRPr>
            </a:lvl1pPr>
          </a:lstStyle>
          <a:p>
            <a:fld id="{98BA76C5-F28D-4DDC-A6ED-4B440AF31B46}" type="slidenum">
              <a:rPr lang="en-US"/>
              <a:pPr/>
              <a:t>‹#›</a:t>
            </a:fld>
            <a:endParaRPr lang="en-US" dirty="0"/>
          </a:p>
        </p:txBody>
      </p:sp>
    </p:spTree>
    <p:extLst>
      <p:ext uri="{BB962C8B-B14F-4D97-AF65-F5344CB8AC3E}">
        <p14:creationId xmlns:p14="http://schemas.microsoft.com/office/powerpoint/2010/main" val="32702309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828800" y="1876991"/>
            <a:ext cx="8534400" cy="2220095"/>
          </a:xfrm>
          <a:prstGeom prst="rect">
            <a:avLst/>
          </a:prstGeom>
        </p:spPr>
        <p:txBody>
          <a:bodyPr lIns="0" tIns="0" rIns="0" bIns="0" anchor="ctr" anchorCtr="0">
            <a:spAutoFit/>
          </a:bodyPr>
          <a:lstStyle>
            <a:lvl1pPr marL="0" indent="0" algn="ctr">
              <a:buNone/>
              <a:defRPr sz="5333">
                <a:solidFill>
                  <a:schemeClr val="bg1"/>
                </a:solidFill>
              </a:defRPr>
            </a:lvl1pPr>
            <a:lvl2pPr marL="365751" indent="0" algn="ctr">
              <a:buNone/>
              <a:defRPr sz="5333">
                <a:solidFill>
                  <a:srgbClr val="2774AE"/>
                </a:solidFill>
              </a:defRPr>
            </a:lvl2pPr>
            <a:lvl3pPr marL="731502" indent="0" algn="ctr">
              <a:buNone/>
              <a:defRPr sz="5333">
                <a:solidFill>
                  <a:srgbClr val="2774AE"/>
                </a:solidFill>
              </a:defRPr>
            </a:lvl3pPr>
            <a:lvl4pPr marL="1097253" indent="0" algn="ctr">
              <a:buNone/>
              <a:defRPr sz="5333">
                <a:solidFill>
                  <a:srgbClr val="2774AE"/>
                </a:solidFill>
              </a:defRPr>
            </a:lvl4pPr>
            <a:lvl5pPr marL="1463003" indent="0" algn="ctr">
              <a:buNone/>
              <a:defRPr sz="5333">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1699674366"/>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95526573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487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3664475946"/>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342382138"/>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36067180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11793761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9144000" cy="775790"/>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914400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853436" y="489869"/>
            <a:ext cx="10363200" cy="519972"/>
          </a:xfrm>
        </p:spPr>
        <p:txBody>
          <a:bodyPr anchor="b" anchorCtr="0"/>
          <a:lstStyle/>
          <a:p>
            <a:r>
              <a:rPr lang="en-US" dirty="0"/>
              <a:t>Header w/copy</a:t>
            </a:r>
          </a:p>
        </p:txBody>
      </p:sp>
    </p:spTree>
    <p:extLst>
      <p:ext uri="{BB962C8B-B14F-4D97-AF65-F5344CB8AC3E}">
        <p14:creationId xmlns:p14="http://schemas.microsoft.com/office/powerpoint/2010/main" val="1349254330"/>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530824147"/>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099212588"/>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649692446"/>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579415722"/>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62122926"/>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622316747"/>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85558451"/>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4150250957"/>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743665575"/>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78557765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9144000" cy="775790"/>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914400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463041" y="3048001"/>
            <a:ext cx="9144000" cy="51851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2953671458"/>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9876712" y="6339840"/>
            <a:ext cx="1255776" cy="487680"/>
          </a:xfrm>
          <a:prstGeom prst="rect">
            <a:avLst/>
          </a:prstGeom>
        </p:spPr>
        <p:txBody>
          <a:bodyPr/>
          <a:lstStyle/>
          <a:p>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853440" y="6219032"/>
            <a:ext cx="2180084"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853440" y="5975192"/>
            <a:ext cx="1503232"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Presenter Name</a:t>
            </a:r>
          </a:p>
        </p:txBody>
      </p:sp>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863598" y="635002"/>
            <a:ext cx="7419517" cy="1375519"/>
          </a:xfrm>
          <a:prstGeom prst="rect">
            <a:avLst/>
          </a:prstGeom>
        </p:spPr>
        <p:txBody>
          <a:bodyPr wrap="square" lIns="0" tIns="0" rIns="0" anchor="t" anchorCtr="0">
            <a:noAutofit/>
          </a:bodyPr>
          <a:lstStyle>
            <a:lvl1pPr marL="0" indent="0" algn="l">
              <a:buNone/>
              <a:defRPr sz="1333"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853440" y="2523744"/>
            <a:ext cx="10363200" cy="1470061"/>
          </a:xfrm>
          <a:prstGeom prst="rect">
            <a:avLst/>
          </a:prstGeom>
        </p:spPr>
        <p:txBody>
          <a:bodyPr wrap="square" anchor="ctr" anchorCtr="0">
            <a:spAutoFit/>
          </a:bodyPr>
          <a:lstStyle>
            <a:lvl1pPr marL="0" indent="0">
              <a:buNone/>
              <a:defRPr sz="4800" b="1">
                <a:latin typeface="+mj-lt"/>
              </a:defRPr>
            </a:lvl1pPr>
            <a:lvl2pPr marL="0" indent="0">
              <a:buFont typeface="Arial" panose="020B0604020202020204" pitchFamily="34" charset="0"/>
              <a:buNone/>
              <a:defRPr sz="4800" b="1">
                <a:latin typeface="+mj-lt"/>
              </a:defRPr>
            </a:lvl2pPr>
            <a:lvl3pPr marL="484620" indent="0">
              <a:buNone/>
              <a:defRPr sz="4800" b="1">
                <a:latin typeface="+mj-lt"/>
              </a:defRPr>
            </a:lvl3pPr>
            <a:lvl4pPr marL="0" indent="0">
              <a:buNone/>
              <a:defRPr sz="4800" b="1">
                <a:latin typeface="+mj-lt"/>
              </a:defRPr>
            </a:lvl4pPr>
            <a:lvl5pPr marL="0" indent="0">
              <a:buNone/>
              <a:defRPr sz="4800" b="1">
                <a:latin typeface="+mj-lt"/>
              </a:defRPr>
            </a:lvl5pPr>
          </a:lstStyle>
          <a:p>
            <a:pPr lvl="0"/>
            <a:r>
              <a:rPr lang="en-US" dirty="0"/>
              <a:t>Presentation Opener Title</a:t>
            </a:r>
          </a:p>
          <a:p>
            <a:pPr lvl="0"/>
            <a:r>
              <a:rPr lang="en-US" dirty="0"/>
              <a:t>Goes Here</a:t>
            </a:r>
          </a:p>
        </p:txBody>
      </p:sp>
    </p:spTree>
    <p:extLst>
      <p:ext uri="{BB962C8B-B14F-4D97-AF65-F5344CB8AC3E}">
        <p14:creationId xmlns:p14="http://schemas.microsoft.com/office/powerpoint/2010/main" val="3630845410"/>
      </p:ext>
    </p:extLst>
  </p:cSld>
  <p:clrMapOvr>
    <a:masterClrMapping/>
  </p:clrMapOvr>
  <p:hf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22" name="Google Shape;22;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23" name="Google Shape;23;p4"/>
          <p:cNvSpPr txBox="1">
            <a:spLocks noGrp="1"/>
          </p:cNvSpPr>
          <p:nvPr>
            <p:ph type="sldNum" idx="12"/>
          </p:nvPr>
        </p:nvSpPr>
        <p:spPr>
          <a:xfrm>
            <a:off x="11320333" y="624134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371013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9876712" y="6339840"/>
            <a:ext cx="1255776" cy="487680"/>
          </a:xfrm>
          <a:prstGeom prst="rect">
            <a:avLst/>
          </a:prstGeom>
        </p:spPr>
        <p:txBody>
          <a:bodyPr/>
          <a:lstStyle/>
          <a:p>
            <a:endParaRPr lang="en-US">
              <a:solidFill>
                <a:srgbClr val="465E9C"/>
              </a:solidFill>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1"/>
            <a:ext cx="12192000" cy="6868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853440" y="6219032"/>
            <a:ext cx="2180084"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853440" y="5975192"/>
            <a:ext cx="1503232" cy="221599"/>
          </a:xfrm>
          <a:prstGeom prst="rect">
            <a:avLst/>
          </a:prstGeom>
        </p:spPr>
        <p:txBody>
          <a:bodyPr wrap="none" lIns="9144" tIns="0" bIns="0" anchor="b" anchorCtr="0">
            <a:spAutoFit/>
          </a:bodyPr>
          <a:lstStyle>
            <a:lvl1pPr marL="0" indent="0">
              <a:spcBef>
                <a:spcPts val="400"/>
              </a:spcBef>
              <a:buFontTx/>
              <a:buNone/>
              <a:defRPr sz="1600" b="0" i="0">
                <a:solidFill>
                  <a:srgbClr val="898989"/>
                </a:solidFill>
                <a:latin typeface="Helvetica Regular" pitchFamily="2" charset="0"/>
              </a:defRPr>
            </a:lvl1pPr>
            <a:lvl2pPr>
              <a:defRPr sz="1600"/>
            </a:lvl2pPr>
            <a:lvl3pPr>
              <a:defRPr sz="1600"/>
            </a:lvl3pPr>
            <a:lvl4pPr>
              <a:defRPr sz="1600"/>
            </a:lvl4pPr>
            <a:lvl5pPr>
              <a:defRPr sz="1600"/>
            </a:lvl5pPr>
          </a:lstStyle>
          <a:p>
            <a:r>
              <a:rPr lang="en-US" sz="16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853440" y="402336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853440" y="243840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853440" y="631500"/>
            <a:ext cx="4572000" cy="508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863598" y="635002"/>
            <a:ext cx="7419517" cy="1375519"/>
          </a:xfrm>
          <a:prstGeom prst="rect">
            <a:avLst/>
          </a:prstGeom>
        </p:spPr>
        <p:txBody>
          <a:bodyPr wrap="square" lIns="0" tIns="0" rIns="0" anchor="t" anchorCtr="0">
            <a:noAutofit/>
          </a:bodyPr>
          <a:lstStyle>
            <a:lvl1pPr marL="0" indent="0" algn="l">
              <a:buNone/>
              <a:defRPr sz="1333"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865632" y="633984"/>
            <a:ext cx="1066800" cy="499872"/>
          </a:xfrm>
          <a:prstGeom prst="rect">
            <a:avLst/>
          </a:prstGeom>
          <a:solidFill>
            <a:srgbClr val="FF00FF"/>
          </a:solidFill>
          <a:ln w="6350">
            <a:noFill/>
          </a:ln>
        </p:spPr>
        <p:txBody>
          <a:bodyPr wrap="square" lIns="24384" tIns="12192" rIns="24384" bIns="0" rtlCol="0" anchor="ctr" anchorCtr="1">
            <a:normAutofit fontScale="92500" lnSpcReduction="20000"/>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67"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8793019" y="406400"/>
            <a:ext cx="1902691" cy="379656"/>
          </a:xfrm>
          <a:prstGeom prst="rect">
            <a:avLst/>
          </a:prstGeom>
          <a:noFill/>
        </p:spPr>
        <p:txBody>
          <a:bodyPr wrap="square" rtlCol="0">
            <a:spAutoFit/>
          </a:bodyPr>
          <a:lstStyle/>
          <a:p>
            <a:endParaRPr lang="en-US" sz="1867"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853440" y="2523744"/>
            <a:ext cx="10363200" cy="1470061"/>
          </a:xfrm>
          <a:prstGeom prst="rect">
            <a:avLst/>
          </a:prstGeom>
        </p:spPr>
        <p:txBody>
          <a:bodyPr wrap="square" anchor="ctr" anchorCtr="0">
            <a:spAutoFit/>
          </a:bodyPr>
          <a:lstStyle>
            <a:lvl1pPr marL="0" indent="0">
              <a:buNone/>
              <a:defRPr sz="4800" b="1">
                <a:latin typeface="+mj-lt"/>
              </a:defRPr>
            </a:lvl1pPr>
            <a:lvl2pPr marL="0" indent="0">
              <a:buFont typeface="Arial" panose="020B0604020202020204" pitchFamily="34" charset="0"/>
              <a:buNone/>
              <a:defRPr sz="4800" b="1">
                <a:latin typeface="+mj-lt"/>
              </a:defRPr>
            </a:lvl2pPr>
            <a:lvl3pPr marL="484620" indent="0">
              <a:buNone/>
              <a:defRPr sz="4800" b="1">
                <a:latin typeface="+mj-lt"/>
              </a:defRPr>
            </a:lvl3pPr>
            <a:lvl4pPr marL="0" indent="0">
              <a:buNone/>
              <a:defRPr sz="4800" b="1">
                <a:latin typeface="+mj-lt"/>
              </a:defRPr>
            </a:lvl4pPr>
            <a:lvl5pPr marL="0" indent="0">
              <a:buNone/>
              <a:defRPr sz="48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865632" y="633984"/>
            <a:ext cx="1066800" cy="499872"/>
          </a:xfrm>
          <a:prstGeom prst="rect">
            <a:avLst/>
          </a:prstGeom>
          <a:solidFill>
            <a:srgbClr val="FF00FF"/>
          </a:solidFill>
          <a:ln w="6350">
            <a:noFill/>
          </a:ln>
        </p:spPr>
        <p:txBody>
          <a:bodyPr wrap="square" lIns="24384" tIns="12192" rIns="24384" bIns="0" rtlCol="0" anchor="ctr" anchorCtr="1">
            <a:normAutofit fontScale="92500" lnSpcReduction="20000"/>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67"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8793019" y="406400"/>
            <a:ext cx="1902691" cy="379656"/>
          </a:xfrm>
          <a:prstGeom prst="rect">
            <a:avLst/>
          </a:prstGeom>
          <a:noFill/>
        </p:spPr>
        <p:txBody>
          <a:bodyPr wrap="square" rtlCol="0">
            <a:spAutoFit/>
          </a:bodyPr>
          <a:lstStyle/>
          <a:p>
            <a:endParaRPr lang="en-US" sz="1867" dirty="0"/>
          </a:p>
        </p:txBody>
      </p:sp>
    </p:spTree>
    <p:extLst>
      <p:ext uri="{BB962C8B-B14F-4D97-AF65-F5344CB8AC3E}">
        <p14:creationId xmlns:p14="http://schemas.microsoft.com/office/powerpoint/2010/main" val="2758160404"/>
      </p:ext>
    </p:extLst>
  </p:cSld>
  <p:clrMapOvr>
    <a:masterClrMapping/>
  </p:clrMapOvr>
  <p:hf hdr="0" dt="0"/>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853439" y="3535680"/>
            <a:ext cx="10363200" cy="295402"/>
          </a:xfrm>
          <a:prstGeom prst="rect">
            <a:avLst/>
          </a:prstGeom>
        </p:spPr>
        <p:txBody>
          <a:bodyPr>
            <a:spAutoFit/>
          </a:bodyPr>
          <a:lstStyle>
            <a:lvl1pPr marL="0" indent="0">
              <a:buFontTx/>
              <a:buNone/>
              <a:defRPr sz="2133" b="1" i="0" cap="all" baseline="0">
                <a:latin typeface="Helvetica" pitchFamily="2" charset="0"/>
              </a:defRPr>
            </a:lvl1pPr>
            <a:lvl2pPr>
              <a:buFontTx/>
              <a:buNone/>
              <a:defRPr b="1"/>
            </a:lvl2pPr>
            <a:lvl3pPr marL="914377" indent="0">
              <a:buFontTx/>
              <a:buNone/>
              <a:defRPr b="1"/>
            </a:lvl3pPr>
            <a:lvl4pPr marL="1371566" indent="0">
              <a:buFontTx/>
              <a:buNone/>
              <a:defRPr b="1"/>
            </a:lvl4pPr>
            <a:lvl5pPr marL="1828754"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853440" y="329184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853440" y="2529507"/>
            <a:ext cx="10363200" cy="664797"/>
          </a:xfrm>
          <a:prstGeom prst="rect">
            <a:avLst/>
          </a:prstGeom>
        </p:spPr>
        <p:txBody>
          <a:bodyPr wrap="square" anchor="ctr" anchorCtr="0">
            <a:spAutoFit/>
          </a:bodyPr>
          <a:lstStyle>
            <a:lvl1pPr marL="0" indent="0">
              <a:buNone/>
              <a:defRPr sz="4800" b="1">
                <a:latin typeface="+mj-lt"/>
              </a:defRPr>
            </a:lvl1pPr>
            <a:lvl2pPr marL="0" indent="0">
              <a:buFont typeface="Arial" panose="020B0604020202020204" pitchFamily="34" charset="0"/>
              <a:buNone/>
              <a:defRPr sz="4800" b="1">
                <a:latin typeface="+mj-lt"/>
              </a:defRPr>
            </a:lvl2pPr>
            <a:lvl3pPr marL="484620" indent="0">
              <a:buNone/>
              <a:defRPr sz="4800" b="1">
                <a:latin typeface="+mj-lt"/>
              </a:defRPr>
            </a:lvl3pPr>
            <a:lvl4pPr marL="0" indent="0">
              <a:buNone/>
              <a:defRPr sz="4800" b="1">
                <a:latin typeface="+mj-lt"/>
              </a:defRPr>
            </a:lvl4pPr>
            <a:lvl5pPr marL="0" indent="0">
              <a:buNone/>
              <a:defRPr sz="48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93162919"/>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9144000" cy="775790"/>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914400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853436" y="489869"/>
            <a:ext cx="10363200" cy="519972"/>
          </a:xfrm>
        </p:spPr>
        <p:txBody>
          <a:bodyPr anchor="b" anchorCtr="0"/>
          <a:lstStyle/>
          <a:p>
            <a:r>
              <a:rPr lang="en-US" dirty="0"/>
              <a:t>Header w/copy</a:t>
            </a:r>
          </a:p>
        </p:txBody>
      </p:sp>
    </p:spTree>
    <p:extLst>
      <p:ext uri="{BB962C8B-B14F-4D97-AF65-F5344CB8AC3E}">
        <p14:creationId xmlns:p14="http://schemas.microsoft.com/office/powerpoint/2010/main" val="815963040"/>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9144000" cy="775790"/>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914400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463041" y="3048001"/>
            <a:ext cx="9144000" cy="51851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1340777129"/>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4511040" cy="1551579"/>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451104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705600" y="2072640"/>
            <a:ext cx="4511040" cy="1551579"/>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705600" y="1584960"/>
            <a:ext cx="451104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703531752"/>
      </p:ext>
    </p:extLst>
  </p:cSld>
  <p:clrMapOvr>
    <a:masterClrMapping/>
  </p:clrMapOvr>
  <p:hf hdr="0" dt="0"/>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463040" y="1584960"/>
            <a:ext cx="8534400" cy="258597"/>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10319746" y="1584961"/>
            <a:ext cx="1262655" cy="1805623"/>
          </a:xfrm>
          <a:prstGeom prst="rect">
            <a:avLst/>
          </a:prstGeom>
        </p:spPr>
        <p:txBody>
          <a:bodyPr wrap="square" lIns="0">
            <a:spAutoFit/>
          </a:bodyPr>
          <a:lstStyle>
            <a:lvl1pPr marL="0" indent="0" algn="l">
              <a:lnSpc>
                <a:spcPct val="100000"/>
              </a:lnSpc>
              <a:buNone/>
              <a:defRPr sz="1067" b="0">
                <a:solidFill>
                  <a:srgbClr val="FC28FC"/>
                </a:solidFill>
              </a:defRPr>
            </a:lvl1pPr>
            <a:lvl2pPr marL="457189" indent="0">
              <a:buNone/>
              <a:defRPr>
                <a:solidFill>
                  <a:srgbClr val="FF0000"/>
                </a:solidFill>
              </a:defRPr>
            </a:lvl2pPr>
            <a:lvl3pPr marL="914377" indent="0">
              <a:buNone/>
              <a:defRPr>
                <a:solidFill>
                  <a:srgbClr val="FF0000"/>
                </a:solidFill>
              </a:defRPr>
            </a:lvl3pPr>
            <a:lvl4pPr marL="1371566" indent="0">
              <a:buNone/>
              <a:defRPr>
                <a:solidFill>
                  <a:srgbClr val="FF0000"/>
                </a:solidFill>
              </a:defRPr>
            </a:lvl4pPr>
            <a:lvl5pPr marL="1828754"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424562285"/>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096000" y="2072640"/>
            <a:ext cx="5120637" cy="1551579"/>
          </a:xfrm>
          <a:prstGeom prst="rect">
            <a:avLst/>
          </a:prstGeom>
        </p:spPr>
        <p:txBody>
          <a:bodyPr lIns="36576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095999" y="1584960"/>
            <a:ext cx="5120639" cy="287259"/>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853440" y="1584960"/>
            <a:ext cx="524256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83675179"/>
      </p:ext>
    </p:extLst>
  </p:cSld>
  <p:clrMapOvr>
    <a:masterClrMapping/>
  </p:clrMapOvr>
  <p:hf hdr="0" dt="0"/>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853439" y="2072640"/>
            <a:ext cx="5120640" cy="1551579"/>
          </a:xfrm>
          <a:prstGeom prst="rect">
            <a:avLst/>
          </a:prstGeom>
        </p:spPr>
        <p:txBody>
          <a:bodyPr lIns="0" rIns="36576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853441" y="1584960"/>
            <a:ext cx="5120639" cy="292608"/>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5974079" y="1584960"/>
            <a:ext cx="524256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3649963787"/>
      </p:ext>
    </p:extLst>
  </p:cSld>
  <p:clrMapOvr>
    <a:masterClrMapping/>
  </p:clrMapOvr>
  <p:hf hd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463040" y="2072640"/>
            <a:ext cx="4511040" cy="1551579"/>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463040" y="1584960"/>
            <a:ext cx="451104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705600" y="2072640"/>
            <a:ext cx="4511040" cy="1551579"/>
          </a:xfrm>
          <a:prstGeom prst="rect">
            <a:avLst/>
          </a:prstGeom>
        </p:spPr>
        <p:txBody>
          <a:bodyPr>
            <a:spAutoFit/>
          </a:bodyPr>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705600" y="1584960"/>
            <a:ext cx="4511040" cy="287259"/>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3312916440"/>
      </p:ext>
    </p:extLst>
  </p:cSld>
  <p:clrMapOvr>
    <a:masterClrMapping/>
  </p:clrMapOvr>
  <p:hf hdr="0" dt="0"/>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2083852" y="1584960"/>
            <a:ext cx="2537554"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853441" y="4389120"/>
            <a:ext cx="4998719" cy="960456"/>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7448503" y="1584960"/>
            <a:ext cx="2537554"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6217921" y="4389120"/>
            <a:ext cx="4998719" cy="960456"/>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4015910015"/>
      </p:ext>
    </p:extLst>
  </p:cSld>
  <p:clrMapOvr>
    <a:masterClrMapping/>
  </p:clrMapOvr>
  <p:hf hdr="0" dt="0"/>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11582400" y="6339840"/>
            <a:ext cx="609600" cy="422744"/>
          </a:xfrm>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2" name="Rectangle 1">
            <a:extLst>
              <a:ext uri="{FF2B5EF4-FFF2-40B4-BE49-F238E27FC236}">
                <a16:creationId xmlns:a16="http://schemas.microsoft.com/office/drawing/2014/main" id="{3735DA87-8D0D-5646-9263-BA8534F57B0F}"/>
              </a:ext>
            </a:extLst>
          </p:cNvPr>
          <p:cNvSpPr/>
          <p:nvPr/>
        </p:nvSpPr>
        <p:spPr>
          <a:xfrm>
            <a:off x="0" y="0"/>
            <a:ext cx="12192000" cy="1558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853439" y="487680"/>
            <a:ext cx="10363200" cy="36576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853440" y="898199"/>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853267" y="5486401"/>
            <a:ext cx="4998719" cy="178852"/>
          </a:xfrm>
          <a:prstGeom prst="rect">
            <a:avLst/>
          </a:prstGeom>
        </p:spPr>
        <p:txBody>
          <a:bodyPr wrap="square" anchor="t" anchorCtr="0">
            <a:spAutoFit/>
          </a:bodyPr>
          <a:lstStyle>
            <a:lvl1pPr marL="0" indent="0">
              <a:lnSpc>
                <a:spcPts val="1467"/>
              </a:lnSpc>
              <a:buNone/>
              <a:defRPr sz="1067">
                <a:latin typeface="+mn-lt"/>
              </a:defRPr>
            </a:lvl1pPr>
            <a:lvl2pPr>
              <a:defRPr sz="1067">
                <a:latin typeface="+mn-lt"/>
              </a:defRPr>
            </a:lvl2pPr>
            <a:lvl3pPr>
              <a:defRPr sz="1067">
                <a:latin typeface="+mn-lt"/>
              </a:defRPr>
            </a:lvl3pPr>
            <a:lvl4pPr>
              <a:defRPr sz="1067">
                <a:latin typeface="+mn-lt"/>
              </a:defRPr>
            </a:lvl4pPr>
            <a:lvl5pPr>
              <a:defRPr sz="1067">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12192000" cy="1558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853439" y="487680"/>
            <a:ext cx="10363200" cy="36576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24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853440" y="898199"/>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853269" y="1385303"/>
            <a:ext cx="4998719" cy="402336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6217919" y="5486401"/>
            <a:ext cx="4998719" cy="178852"/>
          </a:xfrm>
          <a:prstGeom prst="rect">
            <a:avLst/>
          </a:prstGeom>
        </p:spPr>
        <p:txBody>
          <a:bodyPr wrap="square" anchor="t" anchorCtr="0">
            <a:spAutoFit/>
          </a:bodyPr>
          <a:lstStyle>
            <a:lvl1pPr marL="0" indent="0">
              <a:lnSpc>
                <a:spcPts val="1467"/>
              </a:lnSpc>
              <a:buNone/>
              <a:defRPr sz="1067">
                <a:latin typeface="+mn-lt"/>
              </a:defRPr>
            </a:lvl1pPr>
            <a:lvl2pPr>
              <a:defRPr sz="1067">
                <a:latin typeface="+mn-lt"/>
              </a:defRPr>
            </a:lvl2pPr>
            <a:lvl3pPr>
              <a:defRPr sz="1067">
                <a:latin typeface="+mn-lt"/>
              </a:defRPr>
            </a:lvl3pPr>
            <a:lvl4pPr>
              <a:defRPr sz="1067">
                <a:latin typeface="+mn-lt"/>
              </a:defRPr>
            </a:lvl4pPr>
            <a:lvl5pPr>
              <a:defRPr sz="1067">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6217921" y="1385303"/>
            <a:ext cx="4998719" cy="402336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1277800615"/>
      </p:ext>
    </p:extLst>
  </p:cSld>
  <p:clrMapOvr>
    <a:masterClrMapping/>
  </p:clrMapOvr>
  <p:hf hdr="0" dt="0"/>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230412" y="1584960"/>
            <a:ext cx="2537553"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792480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7924800" y="1584960"/>
            <a:ext cx="329184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438912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4389035" y="1584960"/>
            <a:ext cx="329184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853440" y="4389121"/>
            <a:ext cx="3291840" cy="1219052"/>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451413408"/>
      </p:ext>
    </p:extLst>
  </p:cSld>
  <p:clrMapOvr>
    <a:masterClrMapping/>
  </p:clrMapOvr>
  <p:hf hdr="0" dt="0"/>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853440" y="4876801"/>
            <a:ext cx="10363200" cy="701859"/>
          </a:xfrm>
          <a:prstGeom prst="rect">
            <a:avLst/>
          </a:prstGeom>
        </p:spPr>
        <p:txBody>
          <a:bodyPr lIns="0" tIns="18288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853440" y="1584960"/>
            <a:ext cx="103632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742719479"/>
      </p:ext>
    </p:extLst>
  </p:cSld>
  <p:clrMapOvr>
    <a:masterClrMapping/>
  </p:clrMapOvr>
  <p:hf hdr="0" dt="0"/>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2438400" y="1584960"/>
            <a:ext cx="73152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69865682"/>
      </p:ext>
    </p:extLst>
  </p:cSld>
  <p:clrMapOvr>
    <a:masterClrMapping/>
  </p:clrMapOvr>
  <p:hf hdr="0" dt="0"/>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7559040" y="2072641"/>
            <a:ext cx="3657600" cy="1292983"/>
          </a:xfrm>
          <a:prstGeom prst="rect">
            <a:avLst/>
          </a:prstGeom>
        </p:spPr>
        <p:txBody>
          <a:bodyPr lIns="365760" r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7559040" y="1584960"/>
            <a:ext cx="3657600" cy="287259"/>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853440" y="1584960"/>
            <a:ext cx="670560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582916895"/>
      </p:ext>
    </p:extLst>
  </p:cSld>
  <p:clrMapOvr>
    <a:masterClrMapping/>
  </p:clrMapOvr>
  <p:hf hdr="0" dt="0"/>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12192000" cy="6132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828800" y="1828896"/>
            <a:ext cx="8534400" cy="2462021"/>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5333" b="0" i="0" dirty="0">
                <a:solidFill>
                  <a:srgbClr val="2774AE"/>
                </a:solidFill>
                <a:latin typeface="Helvetica Regular" pitchFamily="2" charset="0"/>
              </a:rPr>
              <a:t>Lorem ipsum dolor sit </a:t>
            </a:r>
            <a:r>
              <a:rPr lang="en-US" sz="5333" b="0" i="0" dirty="0" err="1">
                <a:solidFill>
                  <a:srgbClr val="2774AE"/>
                </a:solidFill>
                <a:latin typeface="Helvetica Regular" pitchFamily="2" charset="0"/>
              </a:rPr>
              <a:t>amet</a:t>
            </a:r>
            <a:r>
              <a:rPr lang="en-US" sz="5333" b="0" i="0" dirty="0">
                <a:solidFill>
                  <a:srgbClr val="2774AE"/>
                </a:solidFill>
                <a:latin typeface="Helvetica Regular" pitchFamily="2" charset="0"/>
              </a:rPr>
              <a:t> ex </a:t>
            </a:r>
            <a:r>
              <a:rPr lang="en-US" sz="5333" b="0" i="0" dirty="0" err="1">
                <a:solidFill>
                  <a:srgbClr val="2774AE"/>
                </a:solidFill>
                <a:latin typeface="Helvetica Regular" pitchFamily="2" charset="0"/>
              </a:rPr>
              <a:t>eum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reque</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graece</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nam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harum</a:t>
            </a:r>
            <a:r>
              <a:rPr lang="en-US" sz="5333" b="0" i="0" dirty="0">
                <a:solidFill>
                  <a:srgbClr val="2774AE"/>
                </a:solidFill>
                <a:latin typeface="Helvetica Regular" pitchFamily="2" charset="0"/>
              </a:rPr>
              <a:t> </a:t>
            </a:r>
            <a:r>
              <a:rPr lang="en-US" sz="5333" b="0" i="0" dirty="0" err="1">
                <a:solidFill>
                  <a:srgbClr val="2774AE"/>
                </a:solidFill>
                <a:latin typeface="Helvetica Regular" pitchFamily="2" charset="0"/>
              </a:rPr>
              <a:t>vonsequat</a:t>
            </a:r>
            <a:endParaRPr lang="en-US" sz="5333"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828800" y="1828801"/>
            <a:ext cx="8534400" cy="2220095"/>
          </a:xfrm>
        </p:spPr>
        <p:txBody>
          <a:bodyPr anchor="ctr" anchorCtr="0"/>
          <a:lstStyle>
            <a:lvl1pPr marL="0" indent="0" algn="ctr">
              <a:buNone/>
              <a:defRPr sz="5333">
                <a:solidFill>
                  <a:srgbClr val="2774AE"/>
                </a:solidFill>
              </a:defRPr>
            </a:lvl1pPr>
            <a:lvl2pPr marL="365751" indent="0" algn="ctr">
              <a:buNone/>
              <a:defRPr sz="5333">
                <a:solidFill>
                  <a:srgbClr val="2774AE"/>
                </a:solidFill>
              </a:defRPr>
            </a:lvl2pPr>
            <a:lvl3pPr marL="731502" indent="0" algn="ctr">
              <a:buNone/>
              <a:defRPr sz="5333">
                <a:solidFill>
                  <a:srgbClr val="2774AE"/>
                </a:solidFill>
              </a:defRPr>
            </a:lvl3pPr>
            <a:lvl4pPr marL="1097253" indent="0" algn="ctr">
              <a:buNone/>
              <a:defRPr sz="5333">
                <a:solidFill>
                  <a:srgbClr val="2774AE"/>
                </a:solidFill>
              </a:defRPr>
            </a:lvl4pPr>
            <a:lvl5pPr marL="1463003" indent="0" algn="ctr">
              <a:buNone/>
              <a:defRPr sz="5333">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980073538"/>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extBox 2">
            <a:extLst>
              <a:ext uri="{FF2B5EF4-FFF2-40B4-BE49-F238E27FC236}">
                <a16:creationId xmlns:a16="http://schemas.microsoft.com/office/drawing/2014/main" id="{5F64B9DE-6557-C54A-BF36-8E798604EA3F}"/>
              </a:ext>
            </a:extLst>
          </p:cNvPr>
          <p:cNvSpPr txBox="1"/>
          <p:nvPr/>
        </p:nvSpPr>
        <p:spPr>
          <a:xfrm>
            <a:off x="853440" y="2499360"/>
            <a:ext cx="10363200" cy="738664"/>
          </a:xfrm>
          <a:prstGeom prst="rect">
            <a:avLst/>
          </a:prstGeom>
          <a:noFill/>
        </p:spPr>
        <p:txBody>
          <a:bodyPr wrap="square" lIns="0" tIns="0" rIns="0" bIns="0" rtlCol="0" anchor="b" anchorCtr="0">
            <a:spAutoFit/>
          </a:bodyPr>
          <a:lstStyle/>
          <a:p>
            <a:pPr algn="ctr"/>
            <a:r>
              <a:rPr lang="en-US" sz="48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853440" y="3291840"/>
            <a:ext cx="10363200" cy="48768"/>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1570818133"/>
      </p:ext>
    </p:extLst>
  </p:cSld>
  <p:clrMapOvr>
    <a:masterClrMapping/>
  </p:clrMapOvr>
  <p:hf hdr="0" dt="0"/>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12192000" cy="60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5333"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853440" y="2377440"/>
          <a:ext cx="10363200" cy="902208"/>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902208">
                <a:tc>
                  <a:txBody>
                    <a:bodyPr/>
                    <a:lstStyle/>
                    <a:p>
                      <a:pPr>
                        <a:lnSpc>
                          <a:spcPct val="100000"/>
                        </a:lnSpc>
                      </a:pPr>
                      <a:r>
                        <a:rPr lang="en-US" sz="4800" b="1" dirty="0">
                          <a:ln>
                            <a:noFill/>
                          </a:ln>
                          <a:solidFill>
                            <a:srgbClr val="58595B"/>
                          </a:solidFill>
                          <a:latin typeface="Helvetica" pitchFamily="2" charset="0"/>
                          <a:cs typeface="Arial" panose="020B0604020202020204" pitchFamily="34" charset="0"/>
                        </a:rPr>
                        <a:t>Thank You</a:t>
                      </a:r>
                      <a:endParaRPr lang="en-US" sz="4800" dirty="0">
                        <a:ln>
                          <a:noFill/>
                        </a:ln>
                      </a:endParaRPr>
                    </a:p>
                  </a:txBody>
                  <a:tcPr marL="60960" marR="121920" marT="121920" marB="4876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p:nvPicPr>
        <p:blipFill>
          <a:blip r:embed="rId2"/>
          <a:stretch>
            <a:fillRect/>
          </a:stretch>
        </p:blipFill>
        <p:spPr>
          <a:xfrm>
            <a:off x="3042195" y="3042690"/>
            <a:ext cx="6107611" cy="772621"/>
          </a:xfrm>
          <a:prstGeom prst="rect">
            <a:avLst/>
          </a:prstGeom>
        </p:spPr>
      </p:pic>
    </p:spTree>
    <p:extLst>
      <p:ext uri="{BB962C8B-B14F-4D97-AF65-F5344CB8AC3E}">
        <p14:creationId xmlns:p14="http://schemas.microsoft.com/office/powerpoint/2010/main" val="3499278390"/>
      </p:ext>
    </p:extLst>
  </p:cSld>
  <p:clrMapOvr>
    <a:masterClrMapping/>
  </p:clrMapOvr>
  <p:hf hdr="0" dt="0"/>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3200"/>
              <a:buFont typeface="Tahoma"/>
              <a:buNone/>
              <a:defRPr>
                <a:solidFill>
                  <a:srgbClr val="1F394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3" name="Google Shape;23;p20"/>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b="0"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solidFill>
                  <a:prstClr val="black"/>
                </a:solidFill>
              </a:rPr>
              <a:t> </a:t>
            </a:r>
          </a:p>
        </p:txBody>
      </p:sp>
      <p:sp>
        <p:nvSpPr>
          <p:cNvPr id="24" name="Google Shape;24;p20"/>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9pPr>
          </a:lstStyle>
          <a:p>
            <a:fld id="{36F63085-4905-477F-9B03-95852450F900}" type="slidenum">
              <a:rPr lang="en-US" smtClean="0">
                <a:solidFill>
                  <a:prstClr val="black"/>
                </a:solidFill>
              </a:rPr>
              <a:pPr/>
              <a:t>‹#›</a:t>
            </a:fld>
            <a:endParaRPr lang="en-US">
              <a:solidFill>
                <a:prstClr val="black"/>
              </a:solidFill>
            </a:endParaRPr>
          </a:p>
        </p:txBody>
      </p:sp>
      <p:sp>
        <p:nvSpPr>
          <p:cNvPr id="25" name="Google Shape;25;p20"/>
          <p:cNvSpPr txBox="1">
            <a:spLocks noGrp="1"/>
          </p:cNvSpPr>
          <p:nvPr>
            <p:ph type="body" idx="1"/>
          </p:nvPr>
        </p:nvSpPr>
        <p:spPr>
          <a:xfrm>
            <a:off x="304800" y="1143000"/>
            <a:ext cx="11582400" cy="51816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atin typeface="Tahoma"/>
                <a:ea typeface="Tahoma"/>
                <a:cs typeface="Tahoma"/>
                <a:sym typeface="Tahoma"/>
              </a:defRPr>
            </a:lvl1pPr>
            <a:lvl2pPr marL="914400" lvl="1" indent="-325119" algn="l">
              <a:lnSpc>
                <a:spcPct val="100000"/>
              </a:lnSpc>
              <a:spcBef>
                <a:spcPts val="500"/>
              </a:spcBef>
              <a:spcAft>
                <a:spcPts val="0"/>
              </a:spcAft>
              <a:buSzPts val="1520"/>
              <a:buChar char="•"/>
              <a:defRPr sz="2000">
                <a:solidFill>
                  <a:srgbClr val="232F4E"/>
                </a:solidFill>
                <a:latin typeface="Tahoma"/>
                <a:ea typeface="Tahoma"/>
                <a:cs typeface="Tahoma"/>
                <a:sym typeface="Tahoma"/>
              </a:defRPr>
            </a:lvl2pPr>
            <a:lvl3pPr marL="1371600" lvl="2" indent="-315467" algn="l">
              <a:lnSpc>
                <a:spcPct val="100000"/>
              </a:lnSpc>
              <a:spcBef>
                <a:spcPts val="500"/>
              </a:spcBef>
              <a:spcAft>
                <a:spcPts val="0"/>
              </a:spcAft>
              <a:buSzPts val="1368"/>
              <a:buChar char="?"/>
              <a:defRPr sz="1800">
                <a:latin typeface="Tahoma"/>
                <a:ea typeface="Tahoma"/>
                <a:cs typeface="Tahoma"/>
                <a:sym typeface="Tahoma"/>
              </a:defRPr>
            </a:lvl3pPr>
            <a:lvl4pPr marL="1828800" lvl="3" indent="-299719" algn="l">
              <a:lnSpc>
                <a:spcPct val="100000"/>
              </a:lnSpc>
              <a:spcBef>
                <a:spcPts val="400"/>
              </a:spcBef>
              <a:spcAft>
                <a:spcPts val="0"/>
              </a:spcAft>
              <a:buSzPts val="1120"/>
              <a:buChar char="◻"/>
              <a:defRPr sz="1600">
                <a:latin typeface="Tahoma"/>
                <a:ea typeface="Tahoma"/>
                <a:cs typeface="Tahoma"/>
                <a:sym typeface="Tahoma"/>
              </a:defRPr>
            </a:lvl4pPr>
            <a:lvl5pPr marL="2286000" lvl="4" indent="-290829" algn="l">
              <a:lnSpc>
                <a:spcPct val="100000"/>
              </a:lnSpc>
              <a:spcBef>
                <a:spcPts val="300"/>
              </a:spcBef>
              <a:spcAft>
                <a:spcPts val="0"/>
              </a:spcAft>
              <a:buSzPts val="980"/>
              <a:buChar char="◻"/>
              <a:defRPr sz="1400">
                <a:latin typeface="Tahoma"/>
                <a:ea typeface="Tahoma"/>
                <a:cs typeface="Tahoma"/>
                <a:sym typeface="Tahoma"/>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pPr lvl="0"/>
            <a:r>
              <a:rPr lang="en-US"/>
              <a:t>Click to edit Master text styles</a:t>
            </a:r>
          </a:p>
        </p:txBody>
      </p:sp>
    </p:spTree>
    <p:extLst>
      <p:ext uri="{BB962C8B-B14F-4D97-AF65-F5344CB8AC3E}">
        <p14:creationId xmlns:p14="http://schemas.microsoft.com/office/powerpoint/2010/main" val="14656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463040" y="1584960"/>
            <a:ext cx="8534400" cy="258597"/>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10319746" y="1584961"/>
            <a:ext cx="1262655" cy="1805623"/>
          </a:xfrm>
          <a:prstGeom prst="rect">
            <a:avLst/>
          </a:prstGeom>
        </p:spPr>
        <p:txBody>
          <a:bodyPr wrap="square" lIns="0">
            <a:spAutoFit/>
          </a:bodyPr>
          <a:lstStyle>
            <a:lvl1pPr marL="0" indent="0" algn="l">
              <a:lnSpc>
                <a:spcPct val="100000"/>
              </a:lnSpc>
              <a:buNone/>
              <a:defRPr sz="1067" b="0">
                <a:solidFill>
                  <a:srgbClr val="FC28FC"/>
                </a:solidFill>
              </a:defRPr>
            </a:lvl1pPr>
            <a:lvl2pPr marL="457189" indent="0">
              <a:buNone/>
              <a:defRPr>
                <a:solidFill>
                  <a:srgbClr val="FF0000"/>
                </a:solidFill>
              </a:defRPr>
            </a:lvl2pPr>
            <a:lvl3pPr marL="914377" indent="0">
              <a:buNone/>
              <a:defRPr>
                <a:solidFill>
                  <a:srgbClr val="FF0000"/>
                </a:solidFill>
              </a:defRPr>
            </a:lvl3pPr>
            <a:lvl4pPr marL="1371566" indent="0">
              <a:buNone/>
              <a:defRPr>
                <a:solidFill>
                  <a:srgbClr val="FF0000"/>
                </a:solidFill>
              </a:defRPr>
            </a:lvl4pPr>
            <a:lvl5pPr marL="1828754"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4207138896"/>
      </p:ext>
    </p:extLst>
  </p:cSld>
  <p:clrMapOvr>
    <a:masterClrMapping/>
  </p:clrMapOvr>
  <p:hf hdr="0" dt="0"/>
  <p:extLst>
    <p:ext uri="{DCECCB84-F9BA-43D5-87BE-67443E8EF086}">
      <p15:sldGuideLst xmlns:p15="http://schemas.microsoft.com/office/powerpoint/2012/main">
        <p15:guide id="1" pos="288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9076393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extLst>
      <p:ext uri="{BB962C8B-B14F-4D97-AF65-F5344CB8AC3E}">
        <p14:creationId xmlns:p14="http://schemas.microsoft.com/office/powerpoint/2010/main" val="2511079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315655529"/>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828800" y="1876991"/>
            <a:ext cx="8534400" cy="2220095"/>
          </a:xfrm>
          <a:prstGeom prst="rect">
            <a:avLst/>
          </a:prstGeom>
        </p:spPr>
        <p:txBody>
          <a:bodyPr lIns="0" tIns="0" rIns="0" bIns="0" anchor="ctr" anchorCtr="0">
            <a:spAutoFit/>
          </a:bodyPr>
          <a:lstStyle>
            <a:lvl1pPr marL="0" indent="0" algn="ctr">
              <a:buNone/>
              <a:defRPr sz="5333">
                <a:solidFill>
                  <a:schemeClr val="bg1"/>
                </a:solidFill>
              </a:defRPr>
            </a:lvl1pPr>
            <a:lvl2pPr marL="365751" indent="0" algn="ctr">
              <a:buNone/>
              <a:defRPr sz="5333">
                <a:solidFill>
                  <a:srgbClr val="2774AE"/>
                </a:solidFill>
              </a:defRPr>
            </a:lvl2pPr>
            <a:lvl3pPr marL="731502" indent="0" algn="ctr">
              <a:buNone/>
              <a:defRPr sz="5333">
                <a:solidFill>
                  <a:srgbClr val="2774AE"/>
                </a:solidFill>
              </a:defRPr>
            </a:lvl3pPr>
            <a:lvl4pPr marL="1097253" indent="0" algn="ctr">
              <a:buNone/>
              <a:defRPr sz="5333">
                <a:solidFill>
                  <a:srgbClr val="2774AE"/>
                </a:solidFill>
              </a:defRPr>
            </a:lvl4pPr>
            <a:lvl5pPr marL="1463003" indent="0" algn="ctr">
              <a:buNone/>
              <a:defRPr sz="5333">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993459527"/>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860848391"/>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94672099"/>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1241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3948970152"/>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3732314563"/>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396041103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096000" y="2072640"/>
            <a:ext cx="5120637" cy="1551579"/>
          </a:xfrm>
          <a:prstGeom prst="rect">
            <a:avLst/>
          </a:prstGeom>
        </p:spPr>
        <p:txBody>
          <a:bodyPr lIns="36576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095999" y="1584960"/>
            <a:ext cx="5120639" cy="287259"/>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853440" y="1584960"/>
            <a:ext cx="524256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1705293163"/>
      </p:ext>
    </p:extLst>
  </p:cSld>
  <p:clrMapOvr>
    <a:masterClrMapping/>
  </p:clrMapOvr>
  <p:hf hdr="0" dt="0"/>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082053755"/>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3753608881"/>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063314882"/>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5" name="Date Placeholder 4"/>
          <p:cNvSpPr>
            <a:spLocks noGrp="1"/>
          </p:cNvSpPr>
          <p:nvPr>
            <p:ph type="dt" sz="half" idx="10"/>
          </p:nvPr>
        </p:nvSpPr>
        <p:spPr/>
        <p:txBody>
          <a:bodyPr/>
          <a:lstStyle/>
          <a:p>
            <a:fld id="{B61BEF0D-F0BB-DE4B-95CE-6DB70DBA9567}" type="datetimeFigureOut">
              <a:rPr lang="en-US" smtClean="0"/>
              <a:pPr/>
              <a:t>11/3/2024</a:t>
            </a:fld>
            <a:endParaRPr lang="en-US" dirty="0"/>
          </a:p>
        </p:txBody>
      </p:sp>
    </p:spTree>
    <p:extLst>
      <p:ext uri="{BB962C8B-B14F-4D97-AF65-F5344CB8AC3E}">
        <p14:creationId xmlns:p14="http://schemas.microsoft.com/office/powerpoint/2010/main" val="449409435"/>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947486827"/>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2607527"/>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913164133"/>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29283157"/>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AE5B72-3FDB-47C0-93E3-825C39E9992C}"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4134660325"/>
      </p:ext>
    </p:extLst>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12091752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853439" y="2072640"/>
            <a:ext cx="5120640" cy="1551579"/>
          </a:xfrm>
          <a:prstGeom prst="rect">
            <a:avLst/>
          </a:prstGeom>
        </p:spPr>
        <p:txBody>
          <a:bodyPr lIns="0" rIns="36576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 magna </a:t>
            </a:r>
            <a:r>
              <a:rPr lang="en-US" sz="1867" b="0" i="0" kern="1200" dirty="0" err="1">
                <a:solidFill>
                  <a:srgbClr val="58595B"/>
                </a:solidFill>
                <a:effectLst/>
                <a:latin typeface="Helvetica" pitchFamily="2" charset="0"/>
                <a:ea typeface="+mn-ea"/>
                <a:cs typeface="+mn-cs"/>
              </a:rPr>
              <a:t>aliqua</a:t>
            </a:r>
            <a:r>
              <a:rPr lang="en-US" sz="1867" b="0" i="0" kern="1200" dirty="0">
                <a:solidFill>
                  <a:srgbClr val="58595B"/>
                </a:solidFill>
                <a:effectLst/>
                <a:latin typeface="Helvetica" pitchFamily="2" charset="0"/>
                <a:ea typeface="+mn-ea"/>
                <a:cs typeface="+mn-cs"/>
              </a:rPr>
              <a:t>. Ut </a:t>
            </a:r>
            <a:r>
              <a:rPr lang="en-US" sz="1867" b="0" i="0" kern="1200" dirty="0" err="1">
                <a:solidFill>
                  <a:srgbClr val="58595B"/>
                </a:solidFill>
                <a:effectLst/>
                <a:latin typeface="Helvetica" pitchFamily="2" charset="0"/>
                <a:ea typeface="+mn-ea"/>
                <a:cs typeface="+mn-cs"/>
              </a:rPr>
              <a:t>enim</a:t>
            </a:r>
            <a:r>
              <a:rPr lang="en-US" sz="1867" b="0" i="0" kern="1200" dirty="0">
                <a:solidFill>
                  <a:srgbClr val="58595B"/>
                </a:solidFill>
                <a:effectLst/>
                <a:latin typeface="Helvetica" pitchFamily="2" charset="0"/>
                <a:ea typeface="+mn-ea"/>
                <a:cs typeface="+mn-cs"/>
              </a:rPr>
              <a:t> ad minim </a:t>
            </a:r>
            <a:r>
              <a:rPr lang="en-US" sz="1867" b="0" i="0" kern="1200" dirty="0" err="1">
                <a:solidFill>
                  <a:srgbClr val="58595B"/>
                </a:solidFill>
                <a:effectLst/>
                <a:latin typeface="Helvetica" pitchFamily="2" charset="0"/>
                <a:ea typeface="+mn-ea"/>
                <a:cs typeface="+mn-cs"/>
              </a:rPr>
              <a:t>veniam</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quis</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nostrud</a:t>
            </a:r>
            <a:r>
              <a:rPr lang="en-US" sz="1867" b="0" i="0" kern="1200" dirty="0">
                <a:solidFill>
                  <a:srgbClr val="58595B"/>
                </a:solidFill>
                <a:effectLst/>
                <a:latin typeface="Helvetica" pitchFamily="2" charset="0"/>
                <a:ea typeface="+mn-ea"/>
                <a:cs typeface="+mn-cs"/>
              </a:rPr>
              <a:t> exercitation </a:t>
            </a:r>
            <a:r>
              <a:rPr lang="en-US" sz="1867" b="0" i="0" kern="1200" dirty="0" err="1">
                <a:solidFill>
                  <a:srgbClr val="58595B"/>
                </a:solidFill>
                <a:effectLst/>
                <a:latin typeface="Helvetica" pitchFamily="2" charset="0"/>
                <a:ea typeface="+mn-ea"/>
                <a:cs typeface="+mn-cs"/>
              </a:rPr>
              <a:t>ullamco</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laboris</a:t>
            </a:r>
            <a:r>
              <a:rPr lang="en-US" sz="1867" b="0" i="0" kern="1200" dirty="0">
                <a:solidFill>
                  <a:srgbClr val="58595B"/>
                </a:solidFill>
                <a:effectLst/>
                <a:latin typeface="Helvetica" pitchFamily="2" charset="0"/>
                <a:ea typeface="+mn-ea"/>
                <a:cs typeface="+mn-cs"/>
              </a:rPr>
              <a:t> nisi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aliquip</a:t>
            </a:r>
            <a:r>
              <a:rPr lang="en-US" sz="1867" b="0" i="0" kern="1200" dirty="0">
                <a:solidFill>
                  <a:srgbClr val="58595B"/>
                </a:solidFill>
                <a:effectLst/>
                <a:latin typeface="Helvetica" pitchFamily="2" charset="0"/>
                <a:ea typeface="+mn-ea"/>
                <a:cs typeface="+mn-cs"/>
              </a:rPr>
              <a:t> ex </a:t>
            </a:r>
            <a:r>
              <a:rPr lang="en-US" sz="1867" b="0" i="0" kern="1200" dirty="0" err="1">
                <a:solidFill>
                  <a:srgbClr val="58595B"/>
                </a:solidFill>
                <a:effectLst/>
                <a:latin typeface="Helvetica" pitchFamily="2" charset="0"/>
                <a:ea typeface="+mn-ea"/>
                <a:cs typeface="+mn-cs"/>
              </a:rPr>
              <a:t>ead</a:t>
            </a:r>
            <a:r>
              <a:rPr lang="en-US" sz="1867"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853441" y="1584960"/>
            <a:ext cx="5120639" cy="292608"/>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5974079" y="1584960"/>
            <a:ext cx="5242560" cy="258597"/>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3917686276"/>
      </p:ext>
    </p:extLst>
  </p:cSld>
  <p:clrMapOvr>
    <a:masterClrMapping/>
  </p:clrMapOvr>
  <p:hf hdr="0" dt="0"/>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23720737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2083852" y="1584960"/>
            <a:ext cx="2537554"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853441" y="4389120"/>
            <a:ext cx="4998719" cy="960456"/>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7448503" y="1584960"/>
            <a:ext cx="2537554" cy="258597"/>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6217921" y="4389120"/>
            <a:ext cx="4998719" cy="960456"/>
          </a:xfrm>
          <a:prstGeom prst="rect">
            <a:avLst/>
          </a:prstGeom>
        </p:spPr>
        <p:txBody>
          <a:bodyPr lIns="0" tIns="182880" bIns="0"/>
          <a:lstStyle>
            <a:lvl1pPr marL="0" marR="0" indent="0" algn="l" defTabSz="914377" rtl="0" eaLnBrk="1" fontAlgn="auto" latinLnBrk="0" hangingPunct="1">
              <a:lnSpc>
                <a:spcPct val="100000"/>
              </a:lnSpc>
              <a:spcBef>
                <a:spcPts val="100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867" b="0" i="0" kern="1200" dirty="0">
                <a:solidFill>
                  <a:srgbClr val="58595B"/>
                </a:solidFill>
                <a:effectLst/>
                <a:latin typeface="Helvetica" pitchFamily="2" charset="0"/>
                <a:ea typeface="+mn-ea"/>
                <a:cs typeface="+mn-cs"/>
              </a:rPr>
              <a:t>Lorem ipsum dolor sit </a:t>
            </a:r>
            <a:r>
              <a:rPr lang="en-US" sz="1867" b="0" i="0" kern="1200" dirty="0" err="1">
                <a:solidFill>
                  <a:srgbClr val="58595B"/>
                </a:solidFill>
                <a:effectLst/>
                <a:latin typeface="Helvetica" pitchFamily="2" charset="0"/>
                <a:ea typeface="+mn-ea"/>
                <a:cs typeface="+mn-cs"/>
              </a:rPr>
              <a:t>amet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consectetur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adipiscing</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elit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sed</a:t>
            </a:r>
            <a:r>
              <a:rPr lang="en-US" sz="1867" b="0" i="0" kern="1200" dirty="0">
                <a:solidFill>
                  <a:srgbClr val="58595B"/>
                </a:solidFill>
                <a:effectLst/>
                <a:latin typeface="Helvetica" pitchFamily="2" charset="0"/>
                <a:ea typeface="+mn-ea"/>
                <a:cs typeface="+mn-cs"/>
              </a:rPr>
              <a:t> do </a:t>
            </a:r>
            <a:r>
              <a:rPr lang="en-US" sz="1867" b="0" i="0" kern="1200" dirty="0" err="1">
                <a:solidFill>
                  <a:srgbClr val="58595B"/>
                </a:solidFill>
                <a:effectLst/>
                <a:latin typeface="Helvetica" pitchFamily="2" charset="0"/>
                <a:ea typeface="+mn-ea"/>
                <a:cs typeface="+mn-cs"/>
              </a:rPr>
              <a:t>eiusmod</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tempor</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incididunt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ut</a:t>
            </a:r>
            <a:r>
              <a:rPr lang="en-US" sz="1867" b="0" i="0" kern="1200" dirty="0">
                <a:solidFill>
                  <a:srgbClr val="58595B"/>
                </a:solidFill>
                <a:effectLst/>
                <a:latin typeface="Helvetica" pitchFamily="2" charset="0"/>
                <a:ea typeface="+mn-ea"/>
                <a:cs typeface="+mn-cs"/>
              </a:rPr>
              <a:t> </a:t>
            </a:r>
            <a:r>
              <a:rPr lang="en-US" sz="1867" b="0" i="0" kern="1200" dirty="0" err="1">
                <a:solidFill>
                  <a:srgbClr val="58595B"/>
                </a:solidFill>
                <a:effectLst/>
                <a:latin typeface="Helvetica" pitchFamily="2" charset="0"/>
                <a:ea typeface="+mn-ea"/>
                <a:cs typeface="+mn-cs"/>
              </a:rPr>
              <a:t>labore</a:t>
            </a:r>
            <a:r>
              <a:rPr lang="en-US" sz="1867"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797457912"/>
      </p:ext>
    </p:extLst>
  </p:cSld>
  <p:clrMapOvr>
    <a:masterClrMapping/>
  </p:clrMapOvr>
  <p:hf hd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1.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4" Type="http://schemas.openxmlformats.org/officeDocument/2006/relationships/image" Target="../media/image6.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6.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57201" y="6155475"/>
            <a:ext cx="1830252" cy="354621"/>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853440" y="1095523"/>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853439" y="489869"/>
            <a:ext cx="10363200" cy="519972"/>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11582400" y="6339840"/>
            <a:ext cx="609600" cy="422744"/>
          </a:xfrm>
          <a:prstGeom prst="rect">
            <a:avLst/>
          </a:prstGeom>
        </p:spPr>
        <p:txBody>
          <a:bodyPr vert="horz" wrap="square" lIns="0" tIns="0" rIns="0" bIns="256032" rtlCol="0" anchor="t" anchorCtr="0">
            <a:spAutoFit/>
          </a:bodyPr>
          <a:lstStyle>
            <a:lvl1pPr algn="l">
              <a:lnSpc>
                <a:spcPct val="100000"/>
              </a:lnSpc>
              <a:defRPr sz="1067" b="0" i="0">
                <a:solidFill>
                  <a:srgbClr val="898989"/>
                </a:solidFill>
                <a:latin typeface="Helvetica Regular" pitchFamily="2" charset="0"/>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463041" y="1584961"/>
            <a:ext cx="9753599" cy="1567695"/>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289178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Lst>
  <p:hf hdr="0" dt="0"/>
  <p:txStyles>
    <p:titleStyle>
      <a:lvl1pPr algn="l" defTabSz="914377" rtl="0" eaLnBrk="1" latinLnBrk="0" hangingPunct="1">
        <a:lnSpc>
          <a:spcPct val="90000"/>
        </a:lnSpc>
        <a:spcBef>
          <a:spcPct val="0"/>
        </a:spcBef>
        <a:buNone/>
        <a:defRPr sz="3733" b="1" i="0" kern="1200" baseline="0">
          <a:solidFill>
            <a:srgbClr val="58595B"/>
          </a:solidFill>
          <a:latin typeface="Helvetica" pitchFamily="2"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1867" b="0" kern="1200">
          <a:solidFill>
            <a:srgbClr val="58595B"/>
          </a:solidFill>
          <a:latin typeface="+mn-lt"/>
          <a:ea typeface="+mn-ea"/>
          <a:cs typeface="+mn-cs"/>
        </a:defRPr>
      </a:lvl1pPr>
      <a:lvl2pPr marL="597393" indent="-231642" algn="l" defTabSz="914377" rtl="0" eaLnBrk="1" latinLnBrk="0" hangingPunct="1">
        <a:lnSpc>
          <a:spcPct val="90000"/>
        </a:lnSpc>
        <a:spcBef>
          <a:spcPts val="500"/>
        </a:spcBef>
        <a:spcAft>
          <a:spcPts val="0"/>
        </a:spcAft>
        <a:buFont typeface="Arial" panose="020B0604020202020204" pitchFamily="34" charset="0"/>
        <a:buChar char="•"/>
        <a:defRPr sz="1867" b="0" i="0" kern="1200" baseline="0">
          <a:solidFill>
            <a:srgbClr val="58595B"/>
          </a:solidFill>
          <a:latin typeface="+mn-lt"/>
          <a:ea typeface="+mn-ea"/>
          <a:cs typeface="+mn-cs"/>
        </a:defRPr>
      </a:lvl2pPr>
      <a:lvl3pPr marL="963144" indent="-231642" algn="l" defTabSz="914377" rtl="0" eaLnBrk="1" latinLnBrk="0" hangingPunct="1">
        <a:lnSpc>
          <a:spcPct val="90000"/>
        </a:lnSpc>
        <a:spcBef>
          <a:spcPts val="500"/>
        </a:spcBef>
        <a:spcAft>
          <a:spcPts val="0"/>
        </a:spcAft>
        <a:buFont typeface="Arial" panose="020B0604020202020204" pitchFamily="34" charset="0"/>
        <a:buChar char="•"/>
        <a:defRPr sz="1867" b="0" kern="1200">
          <a:solidFill>
            <a:srgbClr val="58595B"/>
          </a:solidFill>
          <a:latin typeface="+mn-lt"/>
          <a:ea typeface="+mn-ea"/>
          <a:cs typeface="+mn-cs"/>
        </a:defRPr>
      </a:lvl3pPr>
      <a:lvl4pPr marL="1328895" indent="-231642" algn="l" defTabSz="914377" rtl="0" eaLnBrk="1" latinLnBrk="0" hangingPunct="1">
        <a:lnSpc>
          <a:spcPct val="90000"/>
        </a:lnSpc>
        <a:spcBef>
          <a:spcPts val="500"/>
        </a:spcBef>
        <a:spcAft>
          <a:spcPts val="0"/>
        </a:spcAft>
        <a:buFont typeface="Arial" panose="020B0604020202020204" pitchFamily="34" charset="0"/>
        <a:buChar char="•"/>
        <a:defRPr sz="1867" b="0" i="0" kern="1200">
          <a:solidFill>
            <a:srgbClr val="58595B"/>
          </a:solidFill>
          <a:latin typeface="+mn-lt"/>
          <a:ea typeface="+mn-ea"/>
          <a:cs typeface="+mn-cs"/>
        </a:defRPr>
      </a:lvl4pPr>
      <a:lvl5pPr marL="1694646" indent="-231642" algn="l" defTabSz="914377" rtl="0" eaLnBrk="1" latinLnBrk="0" hangingPunct="1">
        <a:lnSpc>
          <a:spcPct val="90000"/>
        </a:lnSpc>
        <a:spcBef>
          <a:spcPts val="500"/>
        </a:spcBef>
        <a:spcAft>
          <a:spcPts val="0"/>
        </a:spcAft>
        <a:buFont typeface="Arial" panose="020B0604020202020204" pitchFamily="34" charset="0"/>
        <a:buChar char="•"/>
        <a:defRPr sz="1867" b="0" kern="1200">
          <a:solidFill>
            <a:srgbClr val="58595B"/>
          </a:solidFill>
          <a:latin typeface="+mn-lt"/>
          <a:ea typeface="+mn-ea"/>
          <a:cs typeface="+mn-cs"/>
        </a:defRPr>
      </a:lvl5pPr>
      <a:lvl6pPr marL="838179" indent="-868658" algn="l" defTabSz="914377" rtl="0" eaLnBrk="1" latinLnBrk="0" hangingPunct="1">
        <a:lnSpc>
          <a:spcPct val="90000"/>
        </a:lnSpc>
        <a:spcBef>
          <a:spcPts val="0"/>
        </a:spcBef>
        <a:spcAft>
          <a:spcPts val="800"/>
        </a:spcAft>
        <a:buFont typeface="Arial" panose="020B0604020202020204" pitchFamily="34" charset="0"/>
        <a:buNone/>
        <a:defRPr sz="133" kern="1200">
          <a:solidFill>
            <a:schemeClr val="tx1"/>
          </a:solidFill>
          <a:latin typeface="+mn-lt"/>
          <a:ea typeface="+mn-ea"/>
          <a:cs typeface="+mn-cs"/>
        </a:defRPr>
      </a:lvl6pPr>
      <a:lvl7pPr marL="743693" indent="-259074" algn="l" defTabSz="914377" rtl="0" eaLnBrk="1" latinLnBrk="0" hangingPunct="1">
        <a:lnSpc>
          <a:spcPct val="90000"/>
        </a:lnSpc>
        <a:spcBef>
          <a:spcPts val="0"/>
        </a:spcBef>
        <a:spcAft>
          <a:spcPts val="800"/>
        </a:spcAft>
        <a:buFont typeface="Arial" panose="020B0604020202020204" pitchFamily="34" charset="0"/>
        <a:buChar char="•"/>
        <a:defRPr sz="7200" kern="1200">
          <a:solidFill>
            <a:schemeClr val="tx1"/>
          </a:solidFill>
          <a:latin typeface="+mn-lt"/>
          <a:ea typeface="+mn-ea"/>
          <a:cs typeface="+mn-cs"/>
        </a:defRPr>
      </a:lvl7pPr>
      <a:lvl8pPr marL="365751" indent="-228594" algn="l" defTabSz="914377" rtl="0" eaLnBrk="1" latinLnBrk="0" hangingPunct="1">
        <a:lnSpc>
          <a:spcPct val="90000"/>
        </a:lnSpc>
        <a:spcBef>
          <a:spcPts val="0"/>
        </a:spcBef>
        <a:spcAft>
          <a:spcPts val="800"/>
        </a:spcAft>
        <a:buFont typeface="Arial" panose="020B0604020202020204" pitchFamily="34" charset="0"/>
        <a:buChar char="•"/>
        <a:defRPr sz="133"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5533"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1"/>
            <a:ext cx="12192000" cy="68486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914400" y="475565"/>
          <a:ext cx="10363200" cy="610852"/>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610852">
                <a:tc>
                  <a:txBody>
                    <a:bodyPr/>
                    <a:lstStyle/>
                    <a:p>
                      <a:pPr>
                        <a:lnSpc>
                          <a:spcPct val="100000"/>
                        </a:lnSpc>
                      </a:pPr>
                      <a:r>
                        <a:rPr lang="en-US" sz="3700" b="0" i="0" dirty="0">
                          <a:ln>
                            <a:noFill/>
                          </a:ln>
                          <a:solidFill>
                            <a:srgbClr val="58595B"/>
                          </a:solidFill>
                          <a:latin typeface="Helvetica Regular" pitchFamily="2" charset="0"/>
                          <a:cs typeface="Arial" panose="020B0604020202020204" pitchFamily="34" charset="0"/>
                        </a:rPr>
                        <a:t>Preferred Header Size</a:t>
                      </a:r>
                      <a:endParaRPr lang="en-US" sz="3700" b="0" i="0" dirty="0">
                        <a:ln>
                          <a:noFill/>
                        </a:ln>
                        <a:latin typeface="Helvetica Regular" pitchFamily="2" charset="0"/>
                      </a:endParaRPr>
                    </a:p>
                  </a:txBody>
                  <a:tcPr marL="0" marR="0" marT="0" marB="24384">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6152549"/>
            <a:ext cx="1834037" cy="374583"/>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11582400" y="6339840"/>
            <a:ext cx="609600" cy="508922"/>
          </a:xfrm>
          <a:prstGeom prst="rect">
            <a:avLst/>
          </a:prstGeom>
        </p:spPr>
        <p:txBody>
          <a:bodyPr vert="horz" wrap="square" lIns="0" tIns="0" rIns="0" bIns="341376"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z="1067" smtClean="0">
                <a:solidFill>
                  <a:schemeClr val="bg1"/>
                </a:solidFill>
              </a:rPr>
              <a:pPr/>
              <a:t>‹#›</a:t>
            </a:fld>
            <a:endParaRPr lang="en-US" sz="1067" dirty="0">
              <a:solidFill>
                <a:schemeClr val="bg1"/>
              </a:solidFill>
            </a:endParaRPr>
          </a:p>
        </p:txBody>
      </p:sp>
    </p:spTree>
    <p:extLst>
      <p:ext uri="{BB962C8B-B14F-4D97-AF65-F5344CB8AC3E}">
        <p14:creationId xmlns:p14="http://schemas.microsoft.com/office/powerpoint/2010/main" val="787043225"/>
      </p:ext>
    </p:extLst>
  </p:cSld>
  <p:clrMap bg1="lt1" tx1="dk1" bg2="lt2" tx2="dk2" accent1="accent1" accent2="accent2" accent3="accent3" accent4="accent4" accent5="accent5" accent6="accent6" hlink="hlink" folHlink="folHlink"/>
  <p:sldLayoutIdLst>
    <p:sldLayoutId id="2147483735" r:id="rId1"/>
  </p:sldLayoutIdLst>
  <p:hf hdr="0" ftr="0"/>
  <p:txStyles>
    <p:titleStyle>
      <a:lvl1pPr algn="l" defTabSz="914377" rtl="0" eaLnBrk="1" latinLnBrk="0" hangingPunct="1">
        <a:lnSpc>
          <a:spcPct val="90000"/>
        </a:lnSpc>
        <a:spcBef>
          <a:spcPct val="0"/>
        </a:spcBef>
        <a:buNone/>
        <a:defRPr sz="3733" b="1" i="0" kern="1200">
          <a:solidFill>
            <a:srgbClr val="58595B"/>
          </a:solidFill>
          <a:latin typeface="Helvetica" pitchFamily="2"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1867" kern="1200">
          <a:solidFill>
            <a:srgbClr val="58595B"/>
          </a:solidFill>
          <a:latin typeface="Helvetica" pitchFamily="2" charset="0"/>
          <a:ea typeface="+mn-ea"/>
          <a:cs typeface="+mn-cs"/>
        </a:defRPr>
      </a:lvl1pPr>
      <a:lvl2pPr marL="457189" indent="0" algn="l" defTabSz="914377" rtl="0" eaLnBrk="1" latinLnBrk="0" hangingPunct="1">
        <a:lnSpc>
          <a:spcPct val="100000"/>
        </a:lnSpc>
        <a:spcBef>
          <a:spcPts val="500"/>
        </a:spcBef>
        <a:buFontTx/>
        <a:buNone/>
        <a:defRPr sz="1867" kern="1200">
          <a:solidFill>
            <a:srgbClr val="58595B"/>
          </a:solidFill>
          <a:latin typeface="Helvetica"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67" kern="1200">
          <a:solidFill>
            <a:srgbClr val="58595B"/>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b="1" i="0" kern="1200">
          <a:solidFill>
            <a:srgbClr val="58595B"/>
          </a:solidFill>
          <a:latin typeface="Helvetica"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rgbClr val="58595B"/>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419092161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57201" y="6155475"/>
            <a:ext cx="1830252" cy="354621"/>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853440" y="1095523"/>
            <a:ext cx="10363200" cy="48768"/>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sz="1867"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853439" y="489869"/>
            <a:ext cx="10363200" cy="519972"/>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11582400" y="6339840"/>
            <a:ext cx="609600" cy="422744"/>
          </a:xfrm>
          <a:prstGeom prst="rect">
            <a:avLst/>
          </a:prstGeom>
        </p:spPr>
        <p:txBody>
          <a:bodyPr vert="horz" wrap="square" lIns="0" tIns="0" rIns="0" bIns="256032" rtlCol="0" anchor="t" anchorCtr="0">
            <a:spAutoFit/>
          </a:bodyPr>
          <a:lstStyle>
            <a:lvl1pPr algn="l">
              <a:lnSpc>
                <a:spcPct val="100000"/>
              </a:lnSpc>
              <a:defRPr sz="1067" b="0" i="0">
                <a:solidFill>
                  <a:srgbClr val="898989"/>
                </a:solidFill>
                <a:latin typeface="Helvetica Regular" pitchFamily="2" charset="0"/>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463041" y="1584961"/>
            <a:ext cx="9753599" cy="1567695"/>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98848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5" r:id="rId19"/>
    <p:sldLayoutId id="2147483776" r:id="rId20"/>
    <p:sldLayoutId id="2147483860" r:id="rId21"/>
  </p:sldLayoutIdLst>
  <p:hf hdr="0" dt="0"/>
  <p:txStyles>
    <p:titleStyle>
      <a:lvl1pPr algn="l" defTabSz="914377" rtl="0" eaLnBrk="1" latinLnBrk="0" hangingPunct="1">
        <a:lnSpc>
          <a:spcPct val="90000"/>
        </a:lnSpc>
        <a:spcBef>
          <a:spcPct val="0"/>
        </a:spcBef>
        <a:buNone/>
        <a:defRPr sz="3733" b="1" i="0" kern="1200" baseline="0">
          <a:solidFill>
            <a:srgbClr val="58595B"/>
          </a:solidFill>
          <a:latin typeface="Helvetica" pitchFamily="2"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1867" b="0" kern="1200">
          <a:solidFill>
            <a:srgbClr val="58595B"/>
          </a:solidFill>
          <a:latin typeface="+mn-lt"/>
          <a:ea typeface="+mn-ea"/>
          <a:cs typeface="+mn-cs"/>
        </a:defRPr>
      </a:lvl1pPr>
      <a:lvl2pPr marL="597393" indent="-231642" algn="l" defTabSz="914377" rtl="0" eaLnBrk="1" latinLnBrk="0" hangingPunct="1">
        <a:lnSpc>
          <a:spcPct val="90000"/>
        </a:lnSpc>
        <a:spcBef>
          <a:spcPts val="500"/>
        </a:spcBef>
        <a:spcAft>
          <a:spcPts val="0"/>
        </a:spcAft>
        <a:buFont typeface="Arial" panose="020B0604020202020204" pitchFamily="34" charset="0"/>
        <a:buChar char="•"/>
        <a:defRPr sz="1867" b="0" i="0" kern="1200" baseline="0">
          <a:solidFill>
            <a:srgbClr val="58595B"/>
          </a:solidFill>
          <a:latin typeface="+mn-lt"/>
          <a:ea typeface="+mn-ea"/>
          <a:cs typeface="+mn-cs"/>
        </a:defRPr>
      </a:lvl2pPr>
      <a:lvl3pPr marL="963144" indent="-231642" algn="l" defTabSz="914377" rtl="0" eaLnBrk="1" latinLnBrk="0" hangingPunct="1">
        <a:lnSpc>
          <a:spcPct val="90000"/>
        </a:lnSpc>
        <a:spcBef>
          <a:spcPts val="500"/>
        </a:spcBef>
        <a:spcAft>
          <a:spcPts val="0"/>
        </a:spcAft>
        <a:buFont typeface="Arial" panose="020B0604020202020204" pitchFamily="34" charset="0"/>
        <a:buChar char="•"/>
        <a:defRPr sz="1867" b="0" kern="1200">
          <a:solidFill>
            <a:srgbClr val="58595B"/>
          </a:solidFill>
          <a:latin typeface="+mn-lt"/>
          <a:ea typeface="+mn-ea"/>
          <a:cs typeface="+mn-cs"/>
        </a:defRPr>
      </a:lvl3pPr>
      <a:lvl4pPr marL="1328895" indent="-231642" algn="l" defTabSz="914377" rtl="0" eaLnBrk="1" latinLnBrk="0" hangingPunct="1">
        <a:lnSpc>
          <a:spcPct val="90000"/>
        </a:lnSpc>
        <a:spcBef>
          <a:spcPts val="500"/>
        </a:spcBef>
        <a:spcAft>
          <a:spcPts val="0"/>
        </a:spcAft>
        <a:buFont typeface="Arial" panose="020B0604020202020204" pitchFamily="34" charset="0"/>
        <a:buChar char="•"/>
        <a:defRPr sz="1867" b="0" i="0" kern="1200">
          <a:solidFill>
            <a:srgbClr val="58595B"/>
          </a:solidFill>
          <a:latin typeface="+mn-lt"/>
          <a:ea typeface="+mn-ea"/>
          <a:cs typeface="+mn-cs"/>
        </a:defRPr>
      </a:lvl4pPr>
      <a:lvl5pPr marL="1694646" indent="-231642" algn="l" defTabSz="914377" rtl="0" eaLnBrk="1" latinLnBrk="0" hangingPunct="1">
        <a:lnSpc>
          <a:spcPct val="90000"/>
        </a:lnSpc>
        <a:spcBef>
          <a:spcPts val="500"/>
        </a:spcBef>
        <a:spcAft>
          <a:spcPts val="0"/>
        </a:spcAft>
        <a:buFont typeface="Arial" panose="020B0604020202020204" pitchFamily="34" charset="0"/>
        <a:buChar char="•"/>
        <a:defRPr sz="1867" b="0" kern="1200">
          <a:solidFill>
            <a:srgbClr val="58595B"/>
          </a:solidFill>
          <a:latin typeface="+mn-lt"/>
          <a:ea typeface="+mn-ea"/>
          <a:cs typeface="+mn-cs"/>
        </a:defRPr>
      </a:lvl5pPr>
      <a:lvl6pPr marL="838179" indent="-868658" algn="l" defTabSz="914377" rtl="0" eaLnBrk="1" latinLnBrk="0" hangingPunct="1">
        <a:lnSpc>
          <a:spcPct val="90000"/>
        </a:lnSpc>
        <a:spcBef>
          <a:spcPts val="0"/>
        </a:spcBef>
        <a:spcAft>
          <a:spcPts val="800"/>
        </a:spcAft>
        <a:buFont typeface="Arial" panose="020B0604020202020204" pitchFamily="34" charset="0"/>
        <a:buNone/>
        <a:defRPr sz="133" kern="1200">
          <a:solidFill>
            <a:schemeClr val="tx1"/>
          </a:solidFill>
          <a:latin typeface="+mn-lt"/>
          <a:ea typeface="+mn-ea"/>
          <a:cs typeface="+mn-cs"/>
        </a:defRPr>
      </a:lvl6pPr>
      <a:lvl7pPr marL="743693" indent="-259074" algn="l" defTabSz="914377" rtl="0" eaLnBrk="1" latinLnBrk="0" hangingPunct="1">
        <a:lnSpc>
          <a:spcPct val="90000"/>
        </a:lnSpc>
        <a:spcBef>
          <a:spcPts val="0"/>
        </a:spcBef>
        <a:spcAft>
          <a:spcPts val="800"/>
        </a:spcAft>
        <a:buFont typeface="Arial" panose="020B0604020202020204" pitchFamily="34" charset="0"/>
        <a:buChar char="•"/>
        <a:defRPr sz="7200" kern="1200">
          <a:solidFill>
            <a:schemeClr val="tx1"/>
          </a:solidFill>
          <a:latin typeface="+mn-lt"/>
          <a:ea typeface="+mn-ea"/>
          <a:cs typeface="+mn-cs"/>
        </a:defRPr>
      </a:lvl7pPr>
      <a:lvl8pPr marL="365751" indent="-228594" algn="l" defTabSz="914377" rtl="0" eaLnBrk="1" latinLnBrk="0" hangingPunct="1">
        <a:lnSpc>
          <a:spcPct val="90000"/>
        </a:lnSpc>
        <a:spcBef>
          <a:spcPts val="0"/>
        </a:spcBef>
        <a:spcAft>
          <a:spcPts val="800"/>
        </a:spcAft>
        <a:buFont typeface="Arial" panose="020B0604020202020204" pitchFamily="34" charset="0"/>
        <a:buChar char="•"/>
        <a:defRPr sz="133"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5533"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1"/>
            <a:ext cx="12192000" cy="68486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914400" y="475565"/>
          <a:ext cx="10363200" cy="610852"/>
        </p:xfrm>
        <a:graphic>
          <a:graphicData uri="http://schemas.openxmlformats.org/drawingml/2006/table">
            <a:tbl>
              <a:tblPr firstRow="1" bandRow="1">
                <a:tableStyleId>{5C22544A-7EE6-4342-B048-85BDC9FD1C3A}</a:tableStyleId>
              </a:tblPr>
              <a:tblGrid>
                <a:gridCol w="10363200">
                  <a:extLst>
                    <a:ext uri="{9D8B030D-6E8A-4147-A177-3AD203B41FA5}">
                      <a16:colId xmlns:a16="http://schemas.microsoft.com/office/drawing/2014/main" val="4064186770"/>
                    </a:ext>
                  </a:extLst>
                </a:gridCol>
              </a:tblGrid>
              <a:tr h="610852">
                <a:tc>
                  <a:txBody>
                    <a:bodyPr/>
                    <a:lstStyle/>
                    <a:p>
                      <a:pPr>
                        <a:lnSpc>
                          <a:spcPct val="100000"/>
                        </a:lnSpc>
                      </a:pPr>
                      <a:r>
                        <a:rPr lang="en-US" sz="3700" b="0" i="0" dirty="0">
                          <a:ln>
                            <a:noFill/>
                          </a:ln>
                          <a:solidFill>
                            <a:srgbClr val="58595B"/>
                          </a:solidFill>
                          <a:latin typeface="Helvetica Regular" pitchFamily="2" charset="0"/>
                          <a:cs typeface="Arial" panose="020B0604020202020204" pitchFamily="34" charset="0"/>
                        </a:rPr>
                        <a:t>Preferred Header Size</a:t>
                      </a:r>
                      <a:endParaRPr lang="en-US" sz="3700" b="0" i="0" dirty="0">
                        <a:ln>
                          <a:noFill/>
                        </a:ln>
                        <a:latin typeface="Helvetica Regular" pitchFamily="2" charset="0"/>
                      </a:endParaRPr>
                    </a:p>
                  </a:txBody>
                  <a:tcPr marL="0" marR="0" marT="0" marB="24384">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6152549"/>
            <a:ext cx="1834037" cy="374583"/>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11582400" y="6339840"/>
            <a:ext cx="609600" cy="508922"/>
          </a:xfrm>
          <a:prstGeom prst="rect">
            <a:avLst/>
          </a:prstGeom>
        </p:spPr>
        <p:txBody>
          <a:bodyPr vert="horz" wrap="square" lIns="0" tIns="0" rIns="0" bIns="341376"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z="1067" smtClean="0">
                <a:solidFill>
                  <a:schemeClr val="bg1"/>
                </a:solidFill>
              </a:rPr>
              <a:pPr/>
              <a:t>‹#›</a:t>
            </a:fld>
            <a:endParaRPr lang="en-US" sz="1067" dirty="0">
              <a:solidFill>
                <a:schemeClr val="bg1"/>
              </a:solidFill>
            </a:endParaRPr>
          </a:p>
        </p:txBody>
      </p:sp>
    </p:spTree>
    <p:extLst>
      <p:ext uri="{BB962C8B-B14F-4D97-AF65-F5344CB8AC3E}">
        <p14:creationId xmlns:p14="http://schemas.microsoft.com/office/powerpoint/2010/main" val="431043840"/>
      </p:ext>
    </p:extLst>
  </p:cSld>
  <p:clrMap bg1="lt1" tx1="dk1" bg2="lt2" tx2="dk2" accent1="accent1" accent2="accent2" accent3="accent3" accent4="accent4" accent5="accent5" accent6="accent6" hlink="hlink" folHlink="folHlink"/>
  <p:sldLayoutIdLst>
    <p:sldLayoutId id="2147483779" r:id="rId1"/>
    <p:sldLayoutId id="2147483780" r:id="rId2"/>
  </p:sldLayoutIdLst>
  <p:hf hdr="0" ftr="0"/>
  <p:txStyles>
    <p:titleStyle>
      <a:lvl1pPr algn="l" defTabSz="914377" rtl="0" eaLnBrk="1" latinLnBrk="0" hangingPunct="1">
        <a:lnSpc>
          <a:spcPct val="90000"/>
        </a:lnSpc>
        <a:spcBef>
          <a:spcPct val="0"/>
        </a:spcBef>
        <a:buNone/>
        <a:defRPr sz="3733" b="1" i="0" kern="1200">
          <a:solidFill>
            <a:srgbClr val="58595B"/>
          </a:solidFill>
          <a:latin typeface="Helvetica" pitchFamily="2" charset="0"/>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1867" kern="1200">
          <a:solidFill>
            <a:srgbClr val="58595B"/>
          </a:solidFill>
          <a:latin typeface="Helvetica" pitchFamily="2" charset="0"/>
          <a:ea typeface="+mn-ea"/>
          <a:cs typeface="+mn-cs"/>
        </a:defRPr>
      </a:lvl1pPr>
      <a:lvl2pPr marL="457189" indent="0" algn="l" defTabSz="914377" rtl="0" eaLnBrk="1" latinLnBrk="0" hangingPunct="1">
        <a:lnSpc>
          <a:spcPct val="100000"/>
        </a:lnSpc>
        <a:spcBef>
          <a:spcPts val="500"/>
        </a:spcBef>
        <a:buFontTx/>
        <a:buNone/>
        <a:defRPr sz="1867" kern="1200">
          <a:solidFill>
            <a:srgbClr val="58595B"/>
          </a:solidFill>
          <a:latin typeface="Helvetica" pitchFamily="2"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67" kern="1200">
          <a:solidFill>
            <a:srgbClr val="58595B"/>
          </a:solidFill>
          <a:latin typeface="Helvetica" pitchFamily="2"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b="1" i="0" kern="1200">
          <a:solidFill>
            <a:srgbClr val="58595B"/>
          </a:solidFill>
          <a:latin typeface="Helvetica" pitchFamily="2"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rgbClr val="58595B"/>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l" rtl="0">
              <a:spcBef>
                <a:spcPts val="0"/>
              </a:spcBef>
              <a:spcAft>
                <a:spcPts val="0"/>
              </a:spcAft>
              <a:buNone/>
            </a:pPr>
            <a:r>
              <a:rPr lang="en-US"/>
              <a:t>a</a:t>
            </a:r>
            <a:fld id="{00000000-1234-1234-1234-123412341234}" type="slidenum">
              <a:rPr lang="en-US" smtClean="0"/>
              <a:t>‹#›</a:t>
            </a:fld>
            <a:endParaRPr/>
          </a:p>
        </p:txBody>
      </p:sp>
    </p:spTree>
    <p:extLst>
      <p:ext uri="{BB962C8B-B14F-4D97-AF65-F5344CB8AC3E}">
        <p14:creationId xmlns:p14="http://schemas.microsoft.com/office/powerpoint/2010/main" val="1759059944"/>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9.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9.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59.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9.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9.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1.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59.xml"/><Relationship Id="rId6" Type="http://schemas.openxmlformats.org/officeDocument/2006/relationships/hyperlink" Target="https://github.com/vortexgpgpu/vortex" TargetMode="External"/><Relationship Id="rId5" Type="http://schemas.openxmlformats.org/officeDocument/2006/relationships/hyperlink" Target="https://github.com/vortexgpgpu/llvm/tree/vortex" TargetMode="External"/><Relationship Id="rId4" Type="http://schemas.openxmlformats.org/officeDocument/2006/relationships/hyperlink" Target="https://github.com/vortexgpgpu/pocl/tree/mai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1.xml"/><Relationship Id="rId6" Type="http://schemas.openxmlformats.org/officeDocument/2006/relationships/image" Target="../media/image1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448284" y="2730121"/>
            <a:ext cx="9626600" cy="1201803"/>
          </a:xfrm>
          <a:prstGeom prst="rect">
            <a:avLst/>
          </a:prstGeom>
        </p:spPr>
        <p:txBody>
          <a:bodyPr spcFirstLastPara="1" lIns="91425" tIns="45700" rIns="91425" bIns="45700" anchor="t" anchorCtr="0">
            <a:noAutofit/>
          </a:bodyPr>
          <a:lstStyle/>
          <a:p>
            <a:pPr algn="l">
              <a:buSzPts val="4770"/>
            </a:pPr>
            <a:r>
              <a:rPr lang="en-US" sz="6600" dirty="0">
                <a:solidFill>
                  <a:schemeClr val="accent2">
                    <a:lumMod val="75000"/>
                  </a:schemeClr>
                </a:solidFill>
              </a:rPr>
              <a:t>Vortex Software Stack</a:t>
            </a:r>
          </a:p>
        </p:txBody>
      </p:sp>
      <p:sp>
        <p:nvSpPr>
          <p:cNvPr id="191" name="Google Shape;191;p1"/>
          <p:cNvSpPr txBox="1">
            <a:spLocks noGrp="1"/>
          </p:cNvSpPr>
          <p:nvPr>
            <p:ph type="subTitle" idx="1"/>
          </p:nvPr>
        </p:nvSpPr>
        <p:spPr>
          <a:prstGeom prst="rect">
            <a:avLst/>
          </a:prstGeom>
        </p:spPr>
        <p:txBody>
          <a:bodyPr spcFirstLastPara="1" lIns="91425" tIns="45700" rIns="91425" bIns="45700" anchorCtr="0">
            <a:normAutofit/>
          </a:bodyPr>
          <a:lstStyle/>
          <a:p>
            <a:pPr marL="0" indent="0">
              <a:spcBef>
                <a:spcPts val="0"/>
              </a:spcBef>
              <a:spcAft>
                <a:spcPts val="600"/>
              </a:spcAft>
              <a:buSzPts val="2400"/>
            </a:pPr>
            <a:r>
              <a:rPr lang="en-US" sz="3200" b="1" dirty="0"/>
              <a:t>Blaise Tine</a:t>
            </a:r>
          </a:p>
        </p:txBody>
      </p:sp>
      <p:pic>
        <p:nvPicPr>
          <p:cNvPr id="2" name="Picture 1" descr="A logo with a blue and yellow design&#10;&#10;Description automatically generated">
            <a:extLst>
              <a:ext uri="{FF2B5EF4-FFF2-40B4-BE49-F238E27FC236}">
                <a16:creationId xmlns:a16="http://schemas.microsoft.com/office/drawing/2014/main" id="{AA969CDE-3128-C084-DACE-C0DE9380CE81}"/>
              </a:ext>
            </a:extLst>
          </p:cNvPr>
          <p:cNvPicPr>
            <a:picLocks noChangeAspect="1"/>
          </p:cNvPicPr>
          <p:nvPr/>
        </p:nvPicPr>
        <p:blipFill>
          <a:blip r:embed="rId3"/>
          <a:stretch>
            <a:fillRect/>
          </a:stretch>
        </p:blipFill>
        <p:spPr>
          <a:xfrm>
            <a:off x="11076923" y="0"/>
            <a:ext cx="1042686" cy="1042686"/>
          </a:xfrm>
          <a:prstGeom prst="rect">
            <a:avLst/>
          </a:prstGeom>
        </p:spPr>
      </p:pic>
      <p:pic>
        <p:nvPicPr>
          <p:cNvPr id="4" name="Picture 3" descr="A close up of a logo&#10;&#10;Description automatically generated">
            <a:extLst>
              <a:ext uri="{FF2B5EF4-FFF2-40B4-BE49-F238E27FC236}">
                <a16:creationId xmlns:a16="http://schemas.microsoft.com/office/drawing/2014/main" id="{906A6589-5840-B953-28B6-3C88D49353CF}"/>
              </a:ext>
            </a:extLst>
          </p:cNvPr>
          <p:cNvPicPr>
            <a:picLocks noChangeAspect="1"/>
          </p:cNvPicPr>
          <p:nvPr/>
        </p:nvPicPr>
        <p:blipFill>
          <a:blip r:embed="rId4"/>
          <a:stretch>
            <a:fillRect/>
          </a:stretch>
        </p:blipFill>
        <p:spPr>
          <a:xfrm>
            <a:off x="448284" y="6155408"/>
            <a:ext cx="1892749" cy="365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91">
                                            <p:txEl>
                                              <p:pRg st="0" end="0"/>
                                            </p:txEl>
                                          </p:spTgt>
                                        </p:tgtEl>
                                        <p:attrNameLst>
                                          <p:attrName>style.visibility</p:attrName>
                                        </p:attrNameLst>
                                      </p:cBhvr>
                                      <p:to>
                                        <p:strVal val="visible"/>
                                      </p:to>
                                    </p:set>
                                    <p:animEffect transition="in" filter="fade">
                                      <p:cBhvr>
                                        <p:cTn id="7" dur="1000"/>
                                        <p:tgtEl>
                                          <p:spTgt spid="191">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190"/>
                                        </p:tgtEl>
                                        <p:attrNameLst>
                                          <p:attrName>style.visibility</p:attrName>
                                        </p:attrNameLst>
                                      </p:cBhvr>
                                      <p:to>
                                        <p:strVal val="visible"/>
                                      </p:to>
                                    </p:set>
                                    <p:animEffect transition="in" filter="fade">
                                      <p:cBhvr>
                                        <p:cTn id="10" dur="10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P spid="19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a:extLst>
              <a:ext uri="{FF2B5EF4-FFF2-40B4-BE49-F238E27FC236}">
                <a16:creationId xmlns:a16="http://schemas.microsoft.com/office/drawing/2014/main" id="{20B96B59-37A1-5696-CBCB-771C19DBA25C}"/>
              </a:ext>
            </a:extLst>
          </p:cNvPr>
          <p:cNvSpPr/>
          <p:nvPr/>
        </p:nvSpPr>
        <p:spPr>
          <a:xfrm>
            <a:off x="7400266" y="2771725"/>
            <a:ext cx="4389166" cy="2202440"/>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58" name="Rounded Rectangle 57">
            <a:extLst>
              <a:ext uri="{FF2B5EF4-FFF2-40B4-BE49-F238E27FC236}">
                <a16:creationId xmlns:a16="http://schemas.microsoft.com/office/drawing/2014/main" id="{E43737CF-93D9-32B8-52E3-A40FCE6C4F9F}"/>
              </a:ext>
            </a:extLst>
          </p:cNvPr>
          <p:cNvSpPr/>
          <p:nvPr/>
        </p:nvSpPr>
        <p:spPr>
          <a:xfrm>
            <a:off x="438010" y="2771723"/>
            <a:ext cx="5909628" cy="2202441"/>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nvGrpSpPr>
          <p:cNvPr id="74" name="Group 73">
            <a:extLst>
              <a:ext uri="{FF2B5EF4-FFF2-40B4-BE49-F238E27FC236}">
                <a16:creationId xmlns:a16="http://schemas.microsoft.com/office/drawing/2014/main" id="{433CC124-4F46-E23D-72C3-E6F63C1072C0}"/>
              </a:ext>
            </a:extLst>
          </p:cNvPr>
          <p:cNvGrpSpPr/>
          <p:nvPr/>
        </p:nvGrpSpPr>
        <p:grpSpPr>
          <a:xfrm>
            <a:off x="606056" y="1975783"/>
            <a:ext cx="11015330" cy="2801914"/>
            <a:chOff x="606056" y="2594344"/>
            <a:chExt cx="11015330" cy="2801914"/>
          </a:xfrm>
        </p:grpSpPr>
        <p:sp>
          <p:nvSpPr>
            <p:cNvPr id="72" name="Rectangle 71">
              <a:extLst>
                <a:ext uri="{FF2B5EF4-FFF2-40B4-BE49-F238E27FC236}">
                  <a16:creationId xmlns:a16="http://schemas.microsoft.com/office/drawing/2014/main" id="{2C7F5D91-AC8C-4537-3A3C-9AA46DFA89E5}"/>
                </a:ext>
              </a:extLst>
            </p:cNvPr>
            <p:cNvSpPr/>
            <p:nvPr/>
          </p:nvSpPr>
          <p:spPr>
            <a:xfrm>
              <a:off x="609600" y="3700130"/>
              <a:ext cx="10990523" cy="1696128"/>
            </a:xfrm>
            <a:prstGeom prst="rect">
              <a:avLst/>
            </a:prstGeom>
            <a:solidFill>
              <a:schemeClr val="bg1">
                <a:lumMod val="8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73" name="Freeform 72">
              <a:extLst>
                <a:ext uri="{FF2B5EF4-FFF2-40B4-BE49-F238E27FC236}">
                  <a16:creationId xmlns:a16="http://schemas.microsoft.com/office/drawing/2014/main" id="{278761E5-A495-C33D-8BB9-1742228006B2}"/>
                </a:ext>
              </a:extLst>
            </p:cNvPr>
            <p:cNvSpPr/>
            <p:nvPr/>
          </p:nvSpPr>
          <p:spPr>
            <a:xfrm>
              <a:off x="606056" y="2594344"/>
              <a:ext cx="11015330" cy="1127051"/>
            </a:xfrm>
            <a:custGeom>
              <a:avLst/>
              <a:gdLst>
                <a:gd name="connsiteX0" fmla="*/ 4221125 w 11015330"/>
                <a:gd name="connsiteY0" fmla="*/ 10633 h 1127051"/>
                <a:gd name="connsiteX1" fmla="*/ 0 w 11015330"/>
                <a:gd name="connsiteY1" fmla="*/ 1105786 h 1127051"/>
                <a:gd name="connsiteX2" fmla="*/ 11015330 w 11015330"/>
                <a:gd name="connsiteY2" fmla="*/ 1127051 h 1127051"/>
                <a:gd name="connsiteX3" fmla="*/ 4561367 w 11015330"/>
                <a:gd name="connsiteY3" fmla="*/ 0 h 1127051"/>
                <a:gd name="connsiteX4" fmla="*/ 4221125 w 11015330"/>
                <a:gd name="connsiteY4" fmla="*/ 10633 h 1127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5330" h="1127051">
                  <a:moveTo>
                    <a:pt x="4221125" y="10633"/>
                  </a:moveTo>
                  <a:lnTo>
                    <a:pt x="0" y="1105786"/>
                  </a:lnTo>
                  <a:lnTo>
                    <a:pt x="11015330" y="1127051"/>
                  </a:lnTo>
                  <a:lnTo>
                    <a:pt x="4561367" y="0"/>
                  </a:lnTo>
                  <a:lnTo>
                    <a:pt x="4221125" y="10633"/>
                  </a:lnTo>
                  <a:close/>
                </a:path>
              </a:pathLst>
            </a:custGeom>
            <a:solidFill>
              <a:schemeClr val="bg1">
                <a:lumMod val="8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sp>
        <p:nvSpPr>
          <p:cNvPr id="3" name="Slide Number Placeholder 2">
            <a:extLst>
              <a:ext uri="{FF2B5EF4-FFF2-40B4-BE49-F238E27FC236}">
                <a16:creationId xmlns:a16="http://schemas.microsoft.com/office/drawing/2014/main" id="{2B95E901-F0A3-F4DD-87DA-E0F1C2F1BAD0}"/>
              </a:ext>
            </a:extLst>
          </p:cNvPr>
          <p:cNvSpPr>
            <a:spLocks noGrp="1"/>
          </p:cNvSpPr>
          <p:nvPr>
            <p:ph type="sldNum" sz="quarter" idx="12"/>
          </p:nvPr>
        </p:nvSpPr>
        <p:spPr/>
        <p:txBody>
          <a:bodyPr/>
          <a:lstStyle/>
          <a:p>
            <a:fld id="{36F63085-4905-477F-9B03-95852450F900}" type="slidenum">
              <a:rPr lang="en-US" smtClean="0">
                <a:solidFill>
                  <a:prstClr val="black"/>
                </a:solidFill>
              </a:rPr>
              <a:pPr/>
              <a:t>10</a:t>
            </a:fld>
            <a:endParaRPr lang="en-US">
              <a:solidFill>
                <a:prstClr val="black"/>
              </a:solidFill>
            </a:endParaRPr>
          </a:p>
        </p:txBody>
      </p:sp>
      <p:sp>
        <p:nvSpPr>
          <p:cNvPr id="14" name="Rectangle 13">
            <a:extLst>
              <a:ext uri="{FF2B5EF4-FFF2-40B4-BE49-F238E27FC236}">
                <a16:creationId xmlns:a16="http://schemas.microsoft.com/office/drawing/2014/main" id="{3CE907E8-45F4-8AB5-C572-CE1BBF8C99F8}"/>
              </a:ext>
            </a:extLst>
          </p:cNvPr>
          <p:cNvSpPr/>
          <p:nvPr/>
        </p:nvSpPr>
        <p:spPr>
          <a:xfrm>
            <a:off x="852505" y="3270372"/>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Front-end runtime library</a:t>
            </a:r>
            <a:endParaRPr lang="en-KR" dirty="0"/>
          </a:p>
        </p:txBody>
      </p:sp>
      <p:sp>
        <p:nvSpPr>
          <p:cNvPr id="18" name="Rectangle 17">
            <a:extLst>
              <a:ext uri="{FF2B5EF4-FFF2-40B4-BE49-F238E27FC236}">
                <a16:creationId xmlns:a16="http://schemas.microsoft.com/office/drawing/2014/main" id="{AE2D27AF-7F13-C4BA-04CB-784F0ECEE090}"/>
              </a:ext>
            </a:extLst>
          </p:cNvPr>
          <p:cNvSpPr/>
          <p:nvPr/>
        </p:nvSpPr>
        <p:spPr>
          <a:xfrm>
            <a:off x="2760657" y="3270372"/>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Runtime Library</a:t>
            </a:r>
            <a:endParaRPr lang="en-KR" dirty="0"/>
          </a:p>
        </p:txBody>
      </p:sp>
      <p:cxnSp>
        <p:nvCxnSpPr>
          <p:cNvPr id="19" name="Straight Arrow Connector 18">
            <a:extLst>
              <a:ext uri="{FF2B5EF4-FFF2-40B4-BE49-F238E27FC236}">
                <a16:creationId xmlns:a16="http://schemas.microsoft.com/office/drawing/2014/main" id="{C3F2E624-2DC2-B203-AB04-D8A03ABF0DDC}"/>
              </a:ext>
            </a:extLst>
          </p:cNvPr>
          <p:cNvCxnSpPr>
            <a:cxnSpLocks/>
            <a:stCxn id="14" idx="3"/>
            <a:endCxn id="18" idx="1"/>
          </p:cNvCxnSpPr>
          <p:nvPr/>
        </p:nvCxnSpPr>
        <p:spPr>
          <a:xfrm>
            <a:off x="2294729" y="3928293"/>
            <a:ext cx="465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D6E531B-5EE5-D714-711D-6B9CEEAB05FC}"/>
              </a:ext>
            </a:extLst>
          </p:cNvPr>
          <p:cNvSpPr/>
          <p:nvPr/>
        </p:nvSpPr>
        <p:spPr>
          <a:xfrm>
            <a:off x="4668809" y="3270372"/>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Host interface </a:t>
            </a:r>
            <a:endParaRPr lang="en-KR" dirty="0"/>
          </a:p>
        </p:txBody>
      </p:sp>
      <p:sp>
        <p:nvSpPr>
          <p:cNvPr id="23" name="Rectangle 22">
            <a:extLst>
              <a:ext uri="{FF2B5EF4-FFF2-40B4-BE49-F238E27FC236}">
                <a16:creationId xmlns:a16="http://schemas.microsoft.com/office/drawing/2014/main" id="{2B4ED97F-10C8-0C00-E4FD-5C608EB79E96}"/>
              </a:ext>
            </a:extLst>
          </p:cNvPr>
          <p:cNvSpPr/>
          <p:nvPr/>
        </p:nvSpPr>
        <p:spPr>
          <a:xfrm>
            <a:off x="7592775" y="3219515"/>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Command</a:t>
            </a:r>
            <a:br>
              <a:rPr lang="en-US" dirty="0"/>
            </a:br>
            <a:r>
              <a:rPr lang="en-US" dirty="0"/>
              <a:t>Processor</a:t>
            </a:r>
            <a:endParaRPr lang="en-KR" dirty="0"/>
          </a:p>
        </p:txBody>
      </p:sp>
      <p:sp>
        <p:nvSpPr>
          <p:cNvPr id="24" name="Rectangle 23">
            <a:extLst>
              <a:ext uri="{FF2B5EF4-FFF2-40B4-BE49-F238E27FC236}">
                <a16:creationId xmlns:a16="http://schemas.microsoft.com/office/drawing/2014/main" id="{5BC096C6-A4DB-7548-CB0F-5597B0174198}"/>
              </a:ext>
            </a:extLst>
          </p:cNvPr>
          <p:cNvSpPr/>
          <p:nvPr/>
        </p:nvSpPr>
        <p:spPr>
          <a:xfrm>
            <a:off x="9984321" y="3270372"/>
            <a:ext cx="1442224" cy="131584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Processor</a:t>
            </a:r>
            <a:endParaRPr lang="en-KR" dirty="0"/>
          </a:p>
        </p:txBody>
      </p:sp>
      <p:cxnSp>
        <p:nvCxnSpPr>
          <p:cNvPr id="35" name="Straight Arrow Connector 34">
            <a:extLst>
              <a:ext uri="{FF2B5EF4-FFF2-40B4-BE49-F238E27FC236}">
                <a16:creationId xmlns:a16="http://schemas.microsoft.com/office/drawing/2014/main" id="{7E96BEE0-E927-7084-E927-D63B034846FD}"/>
              </a:ext>
            </a:extLst>
          </p:cNvPr>
          <p:cNvCxnSpPr>
            <a:cxnSpLocks/>
            <a:stCxn id="18" idx="3"/>
            <a:endCxn id="22" idx="1"/>
          </p:cNvCxnSpPr>
          <p:nvPr/>
        </p:nvCxnSpPr>
        <p:spPr>
          <a:xfrm>
            <a:off x="4202881" y="3928293"/>
            <a:ext cx="465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Left-Right Arrow 38">
            <a:extLst>
              <a:ext uri="{FF2B5EF4-FFF2-40B4-BE49-F238E27FC236}">
                <a16:creationId xmlns:a16="http://schemas.microsoft.com/office/drawing/2014/main" id="{4286108D-72CE-075C-775E-CDB479F5DB11}"/>
              </a:ext>
            </a:extLst>
          </p:cNvPr>
          <p:cNvSpPr/>
          <p:nvPr/>
        </p:nvSpPr>
        <p:spPr>
          <a:xfrm>
            <a:off x="6096000" y="3725220"/>
            <a:ext cx="1496775" cy="40614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0" name="Left-Right Arrow 39">
            <a:extLst>
              <a:ext uri="{FF2B5EF4-FFF2-40B4-BE49-F238E27FC236}">
                <a16:creationId xmlns:a16="http://schemas.microsoft.com/office/drawing/2014/main" id="{57B5FCAF-6D8E-C4DB-E8DD-08E85F421A93}"/>
              </a:ext>
            </a:extLst>
          </p:cNvPr>
          <p:cNvSpPr/>
          <p:nvPr/>
        </p:nvSpPr>
        <p:spPr>
          <a:xfrm>
            <a:off x="9034999" y="3725220"/>
            <a:ext cx="949322" cy="40614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2" name="TextBox 41">
            <a:extLst>
              <a:ext uri="{FF2B5EF4-FFF2-40B4-BE49-F238E27FC236}">
                <a16:creationId xmlns:a16="http://schemas.microsoft.com/office/drawing/2014/main" id="{E8CF3508-B819-4337-C8D6-6DA0BA5FBC60}"/>
              </a:ext>
            </a:extLst>
          </p:cNvPr>
          <p:cNvSpPr txBox="1"/>
          <p:nvPr/>
        </p:nvSpPr>
        <p:spPr>
          <a:xfrm>
            <a:off x="5904664" y="4131366"/>
            <a:ext cx="1935126" cy="646331"/>
          </a:xfrm>
          <a:prstGeom prst="rect">
            <a:avLst/>
          </a:prstGeom>
          <a:noFill/>
        </p:spPr>
        <p:txBody>
          <a:bodyPr wrap="square">
            <a:spAutoFit/>
          </a:bodyPr>
          <a:lstStyle/>
          <a:p>
            <a:pPr algn="ctr"/>
            <a:r>
              <a:rPr lang="en-US" dirty="0"/>
              <a:t>External </a:t>
            </a:r>
          </a:p>
          <a:p>
            <a:pPr algn="ctr"/>
            <a:r>
              <a:rPr lang="en-US" dirty="0"/>
              <a:t>Bus</a:t>
            </a:r>
            <a:endParaRPr lang="en-KR" dirty="0"/>
          </a:p>
        </p:txBody>
      </p:sp>
      <p:sp>
        <p:nvSpPr>
          <p:cNvPr id="43" name="TextBox 42">
            <a:extLst>
              <a:ext uri="{FF2B5EF4-FFF2-40B4-BE49-F238E27FC236}">
                <a16:creationId xmlns:a16="http://schemas.microsoft.com/office/drawing/2014/main" id="{43480305-EA42-D7F1-4F5E-313215199CAF}"/>
              </a:ext>
            </a:extLst>
          </p:cNvPr>
          <p:cNvSpPr txBox="1"/>
          <p:nvPr/>
        </p:nvSpPr>
        <p:spPr>
          <a:xfrm>
            <a:off x="8543224" y="4122422"/>
            <a:ext cx="1935126" cy="646331"/>
          </a:xfrm>
          <a:prstGeom prst="rect">
            <a:avLst/>
          </a:prstGeom>
          <a:noFill/>
        </p:spPr>
        <p:txBody>
          <a:bodyPr wrap="square">
            <a:spAutoFit/>
          </a:bodyPr>
          <a:lstStyle/>
          <a:p>
            <a:pPr algn="ctr"/>
            <a:r>
              <a:rPr lang="en-US" dirty="0"/>
              <a:t>Internal</a:t>
            </a:r>
          </a:p>
          <a:p>
            <a:pPr algn="ctr"/>
            <a:r>
              <a:rPr lang="en-US" dirty="0"/>
              <a:t>Bus</a:t>
            </a:r>
            <a:endParaRPr lang="en-KR" dirty="0"/>
          </a:p>
        </p:txBody>
      </p:sp>
      <p:sp>
        <p:nvSpPr>
          <p:cNvPr id="75" name="TextBox 74">
            <a:extLst>
              <a:ext uri="{FF2B5EF4-FFF2-40B4-BE49-F238E27FC236}">
                <a16:creationId xmlns:a16="http://schemas.microsoft.com/office/drawing/2014/main" id="{C54948BB-9445-3A47-3A59-29D702867EF2}"/>
              </a:ext>
            </a:extLst>
          </p:cNvPr>
          <p:cNvSpPr txBox="1"/>
          <p:nvPr/>
        </p:nvSpPr>
        <p:spPr>
          <a:xfrm>
            <a:off x="438010" y="5072357"/>
            <a:ext cx="5909628" cy="369332"/>
          </a:xfrm>
          <a:prstGeom prst="rect">
            <a:avLst/>
          </a:prstGeom>
          <a:noFill/>
        </p:spPr>
        <p:txBody>
          <a:bodyPr wrap="square" lIns="0" rIns="0">
            <a:spAutoFit/>
          </a:bodyPr>
          <a:lstStyle/>
          <a:p>
            <a:pPr algn="ctr"/>
            <a:r>
              <a:rPr lang="en-KR" b="1" dirty="0"/>
              <a:t>Host</a:t>
            </a:r>
          </a:p>
        </p:txBody>
      </p:sp>
      <p:sp>
        <p:nvSpPr>
          <p:cNvPr id="76" name="TextBox 75">
            <a:extLst>
              <a:ext uri="{FF2B5EF4-FFF2-40B4-BE49-F238E27FC236}">
                <a16:creationId xmlns:a16="http://schemas.microsoft.com/office/drawing/2014/main" id="{225D97A4-0FB4-80C0-7493-A7099BEF5382}"/>
              </a:ext>
            </a:extLst>
          </p:cNvPr>
          <p:cNvSpPr txBox="1"/>
          <p:nvPr/>
        </p:nvSpPr>
        <p:spPr>
          <a:xfrm>
            <a:off x="7400266" y="5072357"/>
            <a:ext cx="4389166" cy="369332"/>
          </a:xfrm>
          <a:prstGeom prst="rect">
            <a:avLst/>
          </a:prstGeom>
          <a:noFill/>
        </p:spPr>
        <p:txBody>
          <a:bodyPr wrap="square" lIns="0" rIns="0">
            <a:spAutoFit/>
          </a:bodyPr>
          <a:lstStyle/>
          <a:p>
            <a:pPr algn="ctr"/>
            <a:r>
              <a:rPr lang="en-KR" b="1" dirty="0"/>
              <a:t>Vortex GPU</a:t>
            </a:r>
          </a:p>
        </p:txBody>
      </p:sp>
      <p:sp>
        <p:nvSpPr>
          <p:cNvPr id="8" name="Title 3">
            <a:extLst>
              <a:ext uri="{FF2B5EF4-FFF2-40B4-BE49-F238E27FC236}">
                <a16:creationId xmlns:a16="http://schemas.microsoft.com/office/drawing/2014/main" id="{A1277796-9686-860C-51E0-35C0375D4E25}"/>
              </a:ext>
            </a:extLst>
          </p:cNvPr>
          <p:cNvSpPr txBox="1">
            <a:spLocks/>
          </p:cNvSpPr>
          <p:nvPr/>
        </p:nvSpPr>
        <p:spPr>
          <a:xfrm>
            <a:off x="748684" y="220301"/>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Vortex Execution flow</a:t>
            </a:r>
          </a:p>
        </p:txBody>
      </p:sp>
      <p:pic>
        <p:nvPicPr>
          <p:cNvPr id="12" name="Picture 11" descr="A logo with a blue and yellow design&#10;&#10;Description automatically generated">
            <a:extLst>
              <a:ext uri="{FF2B5EF4-FFF2-40B4-BE49-F238E27FC236}">
                <a16:creationId xmlns:a16="http://schemas.microsoft.com/office/drawing/2014/main" id="{ABFBA7FF-A29B-4596-E8BF-CD7026366E54}"/>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314612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7147-7C64-203C-DC83-43E0AF3DA990}"/>
              </a:ext>
            </a:extLst>
          </p:cNvPr>
          <p:cNvSpPr>
            <a:spLocks noGrp="1"/>
          </p:cNvSpPr>
          <p:nvPr>
            <p:ph type="title"/>
          </p:nvPr>
        </p:nvSpPr>
        <p:spPr>
          <a:xfrm>
            <a:off x="775447" y="291396"/>
            <a:ext cx="11277600" cy="838200"/>
          </a:xfrm>
        </p:spPr>
        <p:txBody>
          <a:bodyPr>
            <a:normAutofit/>
          </a:bodyPr>
          <a:lstStyle/>
          <a:p>
            <a:r>
              <a:rPr lang="en-KR" dirty="0"/>
              <a:t>PoCL: Portable OpenCL Implementation</a:t>
            </a:r>
          </a:p>
        </p:txBody>
      </p:sp>
      <p:sp>
        <p:nvSpPr>
          <p:cNvPr id="5" name="Slide Number Placeholder 4">
            <a:extLst>
              <a:ext uri="{FF2B5EF4-FFF2-40B4-BE49-F238E27FC236}">
                <a16:creationId xmlns:a16="http://schemas.microsoft.com/office/drawing/2014/main" id="{08BDF4FC-076A-3DA7-39B5-7CC8B1ACF4DC}"/>
              </a:ext>
            </a:extLst>
          </p:cNvPr>
          <p:cNvSpPr>
            <a:spLocks noGrp="1"/>
          </p:cNvSpPr>
          <p:nvPr>
            <p:ph type="sldNum" idx="12"/>
          </p:nvPr>
        </p:nvSpPr>
        <p:spPr/>
        <p:txBody>
          <a:bodyPr/>
          <a:lstStyle/>
          <a:p>
            <a:fld id="{AE678206-0642-9F48-9727-6B519CB285FA}" type="slidenum">
              <a:rPr lang="en-US" smtClean="0"/>
              <a:t>11</a:t>
            </a:fld>
            <a:endParaRPr lang="en-US"/>
          </a:p>
        </p:txBody>
      </p:sp>
      <p:sp>
        <p:nvSpPr>
          <p:cNvPr id="3" name="Content Placeholder 2">
            <a:extLst>
              <a:ext uri="{FF2B5EF4-FFF2-40B4-BE49-F238E27FC236}">
                <a16:creationId xmlns:a16="http://schemas.microsoft.com/office/drawing/2014/main" id="{5559E8FB-EA96-1B48-CEDB-BD49CC4CA6B8}"/>
              </a:ext>
            </a:extLst>
          </p:cNvPr>
          <p:cNvSpPr>
            <a:spLocks noGrp="1"/>
          </p:cNvSpPr>
          <p:nvPr>
            <p:ph type="body" idx="1"/>
          </p:nvPr>
        </p:nvSpPr>
        <p:spPr>
          <a:xfrm>
            <a:off x="711200" y="1140782"/>
            <a:ext cx="11582400" cy="5181600"/>
          </a:xfrm>
        </p:spPr>
        <p:txBody>
          <a:bodyPr>
            <a:normAutofit/>
          </a:bodyPr>
          <a:lstStyle/>
          <a:p>
            <a:pPr marL="76200" indent="0">
              <a:buNone/>
            </a:pPr>
            <a:r>
              <a:rPr lang="en-KR" sz="2000" dirty="0"/>
              <a:t>Key Insight</a:t>
            </a:r>
          </a:p>
          <a:p>
            <a:pPr marL="548640" lvl="1" indent="-274320">
              <a:spcBef>
                <a:spcPts val="500"/>
              </a:spcBef>
              <a:buClr>
                <a:schemeClr val="accent4"/>
              </a:buClr>
              <a:buSzPct val="76000"/>
              <a:buFont typeface="Wingdings" panose="05000000000000000000" pitchFamily="2" charset="2"/>
              <a:buChar char="Ø"/>
            </a:pPr>
            <a:r>
              <a:rPr lang="en-US" sz="1800" dirty="0">
                <a:solidFill>
                  <a:schemeClr val="tx2">
                    <a:lumMod val="50000"/>
                  </a:schemeClr>
                </a:solidFill>
                <a:latin typeface="Tahoma"/>
                <a:ea typeface="Tahoma"/>
                <a:cs typeface="Tahoma"/>
              </a:rPr>
              <a:t>Use target-specific execution model</a:t>
            </a:r>
          </a:p>
          <a:p>
            <a:pPr marL="1005840" lvl="2" indent="-274320">
              <a:spcBef>
                <a:spcPts val="500"/>
              </a:spcBef>
              <a:buClr>
                <a:schemeClr val="accent4"/>
              </a:buClr>
              <a:buSzPct val="76000"/>
              <a:buFont typeface="Wingdings" panose="05000000000000000000" pitchFamily="2" charset="2"/>
              <a:buChar char="Ø"/>
            </a:pPr>
            <a:r>
              <a:rPr lang="en-US" dirty="0">
                <a:solidFill>
                  <a:schemeClr val="tx2">
                    <a:lumMod val="50000"/>
                  </a:schemeClr>
                </a:solidFill>
                <a:latin typeface="Tahoma"/>
                <a:ea typeface="Tahoma"/>
                <a:cs typeface="Tahoma"/>
              </a:rPr>
              <a:t>SIMT -&gt; GPUs</a:t>
            </a:r>
          </a:p>
          <a:p>
            <a:pPr marL="1005840" lvl="2" indent="-274320">
              <a:spcBef>
                <a:spcPts val="500"/>
              </a:spcBef>
              <a:buClr>
                <a:schemeClr val="accent4"/>
              </a:buClr>
              <a:buSzPct val="76000"/>
              <a:buFont typeface="Wingdings" panose="05000000000000000000" pitchFamily="2" charset="2"/>
              <a:buChar char="Ø"/>
            </a:pPr>
            <a:r>
              <a:rPr lang="en-US" dirty="0">
                <a:solidFill>
                  <a:schemeClr val="tx2">
                    <a:lumMod val="50000"/>
                  </a:schemeClr>
                </a:solidFill>
                <a:latin typeface="Tahoma"/>
                <a:ea typeface="Tahoma"/>
                <a:cs typeface="Tahoma"/>
              </a:rPr>
              <a:t>MIMD, SIMD -&gt; CPUs</a:t>
            </a:r>
          </a:p>
          <a:p>
            <a:pPr marL="548640" lvl="1" indent="-274320">
              <a:spcBef>
                <a:spcPts val="500"/>
              </a:spcBef>
              <a:buClr>
                <a:schemeClr val="accent4"/>
              </a:buClr>
              <a:buSzPct val="76000"/>
              <a:buFont typeface="Wingdings" panose="05000000000000000000" pitchFamily="2" charset="2"/>
              <a:buChar char="Ø"/>
            </a:pPr>
            <a:r>
              <a:rPr lang="en-US" sz="1800" dirty="0">
                <a:solidFill>
                  <a:schemeClr val="tx2">
                    <a:lumMod val="50000"/>
                  </a:schemeClr>
                </a:solidFill>
                <a:latin typeface="Tahoma"/>
                <a:ea typeface="Tahoma"/>
                <a:cs typeface="Tahoma"/>
              </a:rPr>
              <a:t>Target-specific compiler transformations</a:t>
            </a:r>
          </a:p>
          <a:p>
            <a:pPr marL="1005840" lvl="2" indent="-274320">
              <a:spcBef>
                <a:spcPts val="500"/>
              </a:spcBef>
              <a:buClr>
                <a:schemeClr val="accent4"/>
              </a:buClr>
              <a:buSzPct val="76000"/>
              <a:buFont typeface="Wingdings" panose="05000000000000000000" pitchFamily="2" charset="2"/>
              <a:buChar char="Ø"/>
            </a:pPr>
            <a:r>
              <a:rPr lang="en-US" dirty="0">
                <a:solidFill>
                  <a:schemeClr val="tx2">
                    <a:lumMod val="50000"/>
                  </a:schemeClr>
                </a:solidFill>
                <a:latin typeface="Tahoma"/>
                <a:ea typeface="Tahoma"/>
                <a:cs typeface="Tahoma"/>
              </a:rPr>
              <a:t>Using LLVM</a:t>
            </a:r>
          </a:p>
          <a:p>
            <a:pPr marL="1005840" lvl="2" indent="-274320">
              <a:spcBef>
                <a:spcPts val="500"/>
              </a:spcBef>
              <a:buClr>
                <a:schemeClr val="accent4"/>
              </a:buClr>
              <a:buSzPct val="76000"/>
              <a:buFont typeface="Wingdings" panose="05000000000000000000" pitchFamily="2" charset="2"/>
              <a:buChar char="Ø"/>
            </a:pPr>
            <a:endParaRPr lang="en-US" dirty="0">
              <a:solidFill>
                <a:schemeClr val="tx2">
                  <a:lumMod val="50000"/>
                </a:schemeClr>
              </a:solidFill>
              <a:latin typeface="Tahoma"/>
              <a:ea typeface="Tahoma"/>
              <a:cs typeface="Tahoma"/>
            </a:endParaRPr>
          </a:p>
          <a:p>
            <a:pPr marL="76200" indent="0">
              <a:buNone/>
            </a:pPr>
            <a:r>
              <a:rPr lang="en-KR" sz="2000" dirty="0"/>
              <a:t>Key Features</a:t>
            </a:r>
          </a:p>
          <a:p>
            <a:pPr marL="548640" lvl="1" indent="-274320">
              <a:spcBef>
                <a:spcPts val="500"/>
              </a:spcBef>
              <a:buClr>
                <a:schemeClr val="accent4"/>
              </a:buClr>
              <a:buSzPct val="76000"/>
              <a:buFont typeface="Wingdings" panose="05000000000000000000" pitchFamily="2" charset="2"/>
              <a:buChar char="Ø"/>
            </a:pPr>
            <a:r>
              <a:rPr lang="en-US" sz="1800" dirty="0">
                <a:solidFill>
                  <a:schemeClr val="tx2">
                    <a:lumMod val="50000"/>
                  </a:schemeClr>
                </a:solidFill>
                <a:latin typeface="Tahoma"/>
                <a:ea typeface="Tahoma"/>
                <a:cs typeface="Tahoma"/>
              </a:rPr>
              <a:t>A single interface with multiple target devices</a:t>
            </a:r>
          </a:p>
          <a:p>
            <a:pPr marL="548640" lvl="1" indent="-274320">
              <a:spcBef>
                <a:spcPts val="500"/>
              </a:spcBef>
              <a:buClr>
                <a:schemeClr val="accent4"/>
              </a:buClr>
              <a:buSzPct val="76000"/>
              <a:buFont typeface="Wingdings" panose="05000000000000000000" pitchFamily="2" charset="2"/>
              <a:buChar char="Ø"/>
            </a:pPr>
            <a:r>
              <a:rPr lang="en-US" sz="1800" dirty="0">
                <a:solidFill>
                  <a:schemeClr val="tx2">
                    <a:lumMod val="50000"/>
                  </a:schemeClr>
                </a:solidFill>
                <a:latin typeface="Tahoma"/>
                <a:ea typeface="Tahoma"/>
                <a:cs typeface="Tahoma"/>
              </a:rPr>
              <a:t>Support x86, PTX, HASIL export</a:t>
            </a:r>
          </a:p>
          <a:p>
            <a:pPr marL="548640" lvl="1" indent="-274320">
              <a:spcBef>
                <a:spcPts val="500"/>
              </a:spcBef>
              <a:buClr>
                <a:schemeClr val="accent4"/>
              </a:buClr>
              <a:buSzPct val="76000"/>
              <a:buFont typeface="Wingdings" panose="05000000000000000000" pitchFamily="2" charset="2"/>
              <a:buChar char="Ø"/>
            </a:pPr>
            <a:r>
              <a:rPr lang="en-US" sz="1800" dirty="0">
                <a:solidFill>
                  <a:schemeClr val="tx2">
                    <a:lumMod val="50000"/>
                  </a:schemeClr>
                </a:solidFill>
                <a:latin typeface="Tahoma"/>
                <a:ea typeface="Tahoma"/>
                <a:cs typeface="Tahoma"/>
              </a:rPr>
              <a:t>Support Custom accelerator support via TCE</a:t>
            </a:r>
            <a:endParaRPr lang="en-KR" sz="1800" dirty="0"/>
          </a:p>
        </p:txBody>
      </p:sp>
      <p:sp>
        <p:nvSpPr>
          <p:cNvPr id="7" name="Rounded Rectangle 6">
            <a:extLst>
              <a:ext uri="{FF2B5EF4-FFF2-40B4-BE49-F238E27FC236}">
                <a16:creationId xmlns:a16="http://schemas.microsoft.com/office/drawing/2014/main" id="{4776EEEF-D502-63AA-457F-C544FD553BA6}"/>
              </a:ext>
            </a:extLst>
          </p:cNvPr>
          <p:cNvSpPr/>
          <p:nvPr/>
        </p:nvSpPr>
        <p:spPr>
          <a:xfrm>
            <a:off x="6592315" y="2423304"/>
            <a:ext cx="4950970" cy="246550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700"/>
          </a:p>
        </p:txBody>
      </p:sp>
      <p:sp>
        <p:nvSpPr>
          <p:cNvPr id="8" name="Rectangle 7">
            <a:extLst>
              <a:ext uri="{FF2B5EF4-FFF2-40B4-BE49-F238E27FC236}">
                <a16:creationId xmlns:a16="http://schemas.microsoft.com/office/drawing/2014/main" id="{58F4B59A-3D17-B267-BC8E-FDE86D864543}"/>
              </a:ext>
            </a:extLst>
          </p:cNvPr>
          <p:cNvSpPr/>
          <p:nvPr/>
        </p:nvSpPr>
        <p:spPr>
          <a:xfrm>
            <a:off x="6592315" y="1767815"/>
            <a:ext cx="2817541" cy="436637"/>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sz="1700">
                <a:solidFill>
                  <a:schemeClr val="tx1"/>
                </a:solidFill>
              </a:rPr>
              <a:t>OpenCL Program</a:t>
            </a:r>
          </a:p>
        </p:txBody>
      </p:sp>
      <p:cxnSp>
        <p:nvCxnSpPr>
          <p:cNvPr id="15" name="Straight Arrow Connector 14">
            <a:extLst>
              <a:ext uri="{FF2B5EF4-FFF2-40B4-BE49-F238E27FC236}">
                <a16:creationId xmlns:a16="http://schemas.microsoft.com/office/drawing/2014/main" id="{0BA02F10-D4EF-65B8-6E31-2B60653FDC51}"/>
              </a:ext>
            </a:extLst>
          </p:cNvPr>
          <p:cNvCxnSpPr>
            <a:cxnSpLocks/>
            <a:endCxn id="22" idx="0"/>
          </p:cNvCxnSpPr>
          <p:nvPr/>
        </p:nvCxnSpPr>
        <p:spPr>
          <a:xfrm>
            <a:off x="7887968" y="2204452"/>
            <a:ext cx="0" cy="5323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FA09646-1EB2-8286-974C-B65C9516BEC0}"/>
              </a:ext>
            </a:extLst>
          </p:cNvPr>
          <p:cNvSpPr/>
          <p:nvPr/>
        </p:nvSpPr>
        <p:spPr>
          <a:xfrm>
            <a:off x="6996545" y="2736774"/>
            <a:ext cx="1782845" cy="779136"/>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sz="1700">
                <a:solidFill>
                  <a:schemeClr val="tx1"/>
                </a:solidFill>
              </a:rPr>
              <a:t>PoCL</a:t>
            </a:r>
          </a:p>
        </p:txBody>
      </p:sp>
      <p:sp>
        <p:nvSpPr>
          <p:cNvPr id="23" name="Rectangle 22">
            <a:extLst>
              <a:ext uri="{FF2B5EF4-FFF2-40B4-BE49-F238E27FC236}">
                <a16:creationId xmlns:a16="http://schemas.microsoft.com/office/drawing/2014/main" id="{09AA05D2-4831-071A-CD6E-C19E6A2605A7}"/>
              </a:ext>
            </a:extLst>
          </p:cNvPr>
          <p:cNvSpPr/>
          <p:nvPr/>
        </p:nvSpPr>
        <p:spPr>
          <a:xfrm>
            <a:off x="9493617" y="3724552"/>
            <a:ext cx="1556610" cy="900576"/>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sz="1700">
                <a:solidFill>
                  <a:schemeClr val="tx1"/>
                </a:solidFill>
              </a:rPr>
              <a:t>Clang</a:t>
            </a:r>
          </a:p>
        </p:txBody>
      </p:sp>
      <p:sp>
        <p:nvSpPr>
          <p:cNvPr id="25" name="Can 24">
            <a:extLst>
              <a:ext uri="{FF2B5EF4-FFF2-40B4-BE49-F238E27FC236}">
                <a16:creationId xmlns:a16="http://schemas.microsoft.com/office/drawing/2014/main" id="{71B19165-4110-B9D0-2A07-C85699944A29}"/>
              </a:ext>
            </a:extLst>
          </p:cNvPr>
          <p:cNvSpPr/>
          <p:nvPr/>
        </p:nvSpPr>
        <p:spPr>
          <a:xfrm>
            <a:off x="9493617" y="2736774"/>
            <a:ext cx="1556610" cy="768927"/>
          </a:xfrm>
          <a:prstGeom prst="can">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rPr>
              <a:t>PoCL Built-in lib</a:t>
            </a:r>
          </a:p>
        </p:txBody>
      </p:sp>
      <p:cxnSp>
        <p:nvCxnSpPr>
          <p:cNvPr id="27" name="Straight Arrow Connector 26">
            <a:extLst>
              <a:ext uri="{FF2B5EF4-FFF2-40B4-BE49-F238E27FC236}">
                <a16:creationId xmlns:a16="http://schemas.microsoft.com/office/drawing/2014/main" id="{D4F8866D-7E86-B00A-DF18-ED587D95B829}"/>
              </a:ext>
            </a:extLst>
          </p:cNvPr>
          <p:cNvCxnSpPr>
            <a:cxnSpLocks/>
            <a:stCxn id="25" idx="2"/>
            <a:endCxn id="22" idx="3"/>
          </p:cNvCxnSpPr>
          <p:nvPr/>
        </p:nvCxnSpPr>
        <p:spPr>
          <a:xfrm flipH="1">
            <a:off x="8779390" y="3121238"/>
            <a:ext cx="714227" cy="51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D1A4860-B35D-CF60-AF40-5C1EFA956D5C}"/>
              </a:ext>
            </a:extLst>
          </p:cNvPr>
          <p:cNvSpPr/>
          <p:nvPr/>
        </p:nvSpPr>
        <p:spPr>
          <a:xfrm>
            <a:off x="6996545" y="3724552"/>
            <a:ext cx="1782845" cy="900577"/>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sz="1700">
                <a:solidFill>
                  <a:schemeClr val="tx1"/>
                </a:solidFill>
              </a:rPr>
              <a:t>PoCL</a:t>
            </a:r>
            <a:br>
              <a:rPr lang="en-KR" sz="1700">
                <a:solidFill>
                  <a:schemeClr val="tx1"/>
                </a:solidFill>
              </a:rPr>
            </a:br>
            <a:r>
              <a:rPr lang="en-KR" sz="1700">
                <a:solidFill>
                  <a:schemeClr val="tx1"/>
                </a:solidFill>
              </a:rPr>
              <a:t>Devices</a:t>
            </a:r>
          </a:p>
          <a:p>
            <a:pPr algn="ctr"/>
            <a:r>
              <a:rPr lang="en-KR" sz="1700">
                <a:solidFill>
                  <a:schemeClr val="tx1"/>
                </a:solidFill>
              </a:rPr>
              <a:t>(CUDA,TCE …)</a:t>
            </a:r>
          </a:p>
        </p:txBody>
      </p:sp>
      <p:cxnSp>
        <p:nvCxnSpPr>
          <p:cNvPr id="35" name="Straight Arrow Connector 34">
            <a:extLst>
              <a:ext uri="{FF2B5EF4-FFF2-40B4-BE49-F238E27FC236}">
                <a16:creationId xmlns:a16="http://schemas.microsoft.com/office/drawing/2014/main" id="{2AA2DBDA-D36C-6763-9C7B-229135F276DB}"/>
              </a:ext>
            </a:extLst>
          </p:cNvPr>
          <p:cNvCxnSpPr>
            <a:cxnSpLocks/>
          </p:cNvCxnSpPr>
          <p:nvPr/>
        </p:nvCxnSpPr>
        <p:spPr>
          <a:xfrm flipH="1" flipV="1">
            <a:off x="8668806" y="3515910"/>
            <a:ext cx="812181" cy="4313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6427FC2-4A8D-9462-438F-05A80DD8550F}"/>
              </a:ext>
            </a:extLst>
          </p:cNvPr>
          <p:cNvCxnSpPr>
            <a:cxnSpLocks/>
          </p:cNvCxnSpPr>
          <p:nvPr/>
        </p:nvCxnSpPr>
        <p:spPr>
          <a:xfrm>
            <a:off x="8787145" y="3429000"/>
            <a:ext cx="706472" cy="3952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4B2A639-BC44-F825-DFEB-BE8B9829E5DE}"/>
              </a:ext>
            </a:extLst>
          </p:cNvPr>
          <p:cNvCxnSpPr>
            <a:cxnSpLocks/>
            <a:stCxn id="22" idx="2"/>
            <a:endCxn id="34" idx="0"/>
          </p:cNvCxnSpPr>
          <p:nvPr/>
        </p:nvCxnSpPr>
        <p:spPr>
          <a:xfrm>
            <a:off x="7887968" y="3515910"/>
            <a:ext cx="0" cy="2086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ontent Placeholder 4">
            <a:extLst>
              <a:ext uri="{FF2B5EF4-FFF2-40B4-BE49-F238E27FC236}">
                <a16:creationId xmlns:a16="http://schemas.microsoft.com/office/drawing/2014/main" id="{66B981AF-3DA3-BC4F-21DC-34FDEA453843}"/>
              </a:ext>
            </a:extLst>
          </p:cNvPr>
          <p:cNvSpPr txBox="1">
            <a:spLocks/>
          </p:cNvSpPr>
          <p:nvPr/>
        </p:nvSpPr>
        <p:spPr>
          <a:xfrm>
            <a:off x="7355616" y="5019370"/>
            <a:ext cx="3694611" cy="735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err="1"/>
              <a:t>PoCL</a:t>
            </a:r>
            <a:r>
              <a:rPr lang="en-US" sz="2000" b="1"/>
              <a:t> software stack</a:t>
            </a:r>
          </a:p>
        </p:txBody>
      </p:sp>
      <p:pic>
        <p:nvPicPr>
          <p:cNvPr id="4" name="Picture 3" descr="A logo with a blue and yellow design&#10;&#10;Description automatically generated">
            <a:extLst>
              <a:ext uri="{FF2B5EF4-FFF2-40B4-BE49-F238E27FC236}">
                <a16:creationId xmlns:a16="http://schemas.microsoft.com/office/drawing/2014/main" id="{17C928DE-B1A1-637D-9E28-054275F21D6E}"/>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106970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F6FB1-6A8F-3E9D-454F-C2FC7A20C4E7}"/>
              </a:ext>
            </a:extLst>
          </p:cNvPr>
          <p:cNvSpPr>
            <a:spLocks noGrp="1"/>
          </p:cNvSpPr>
          <p:nvPr>
            <p:ph sz="quarter" idx="1"/>
          </p:nvPr>
        </p:nvSpPr>
        <p:spPr>
          <a:xfrm>
            <a:off x="881175" y="881867"/>
            <a:ext cx="5615353" cy="4225652"/>
          </a:xfrm>
        </p:spPr>
        <p:txBody>
          <a:bodyPr/>
          <a:lstStyle/>
          <a:p>
            <a:endParaRPr lang="en-KR" dirty="0"/>
          </a:p>
          <a:p>
            <a:r>
              <a:rPr lang="en-KR" sz="2400" dirty="0"/>
              <a:t>Compilation</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Vortex Kernel Library</a:t>
            </a:r>
          </a:p>
          <a:p>
            <a:pPr marL="548640" lvl="1" indent="-274320">
              <a:spcBef>
                <a:spcPts val="500"/>
              </a:spcBef>
              <a:buClr>
                <a:schemeClr val="accent4"/>
              </a:buClr>
              <a:buSzPct val="76000"/>
              <a:buFont typeface="Wingdings" panose="05000000000000000000" pitchFamily="2" charset="2"/>
              <a:buChar char="Ø"/>
            </a:pPr>
            <a:r>
              <a:rPr lang="en-US" sz="2000" dirty="0" err="1">
                <a:solidFill>
                  <a:schemeClr val="tx2">
                    <a:lumMod val="50000"/>
                  </a:schemeClr>
                </a:solidFill>
                <a:latin typeface="Tahoma"/>
                <a:ea typeface="Tahoma"/>
                <a:cs typeface="Tahoma"/>
              </a:rPr>
              <a:t>PoCL</a:t>
            </a:r>
            <a:r>
              <a:rPr lang="en-US" sz="2000" dirty="0">
                <a:solidFill>
                  <a:schemeClr val="tx2">
                    <a:lumMod val="50000"/>
                  </a:schemeClr>
                </a:solidFill>
                <a:latin typeface="Tahoma"/>
                <a:ea typeface="Tahoma"/>
                <a:cs typeface="Tahoma"/>
              </a:rPr>
              <a:t> Compiler</a:t>
            </a:r>
          </a:p>
          <a:p>
            <a:pPr marL="274320" lvl="1" indent="0">
              <a:spcBef>
                <a:spcPts val="500"/>
              </a:spcBef>
              <a:buClr>
                <a:schemeClr val="accent4"/>
              </a:buClr>
              <a:buSzPct val="76000"/>
              <a:buNone/>
            </a:pPr>
            <a:endParaRPr lang="en-US" sz="2000" dirty="0">
              <a:solidFill>
                <a:schemeClr val="tx2">
                  <a:lumMod val="50000"/>
                </a:schemeClr>
              </a:solidFill>
              <a:latin typeface="Tahoma"/>
              <a:ea typeface="Tahoma"/>
              <a:cs typeface="Tahoma"/>
            </a:endParaRPr>
          </a:p>
          <a:p>
            <a:r>
              <a:rPr lang="en-KR" sz="2400" dirty="0"/>
              <a:t>Execution</a:t>
            </a:r>
            <a:endParaRPr lang="en-US" sz="2000" dirty="0">
              <a:solidFill>
                <a:schemeClr val="tx2">
                  <a:lumMod val="50000"/>
                </a:schemeClr>
              </a:solidFill>
              <a:latin typeface="Tahoma"/>
              <a:ea typeface="Tahoma"/>
              <a:cs typeface="Tahoma"/>
            </a:endParaRP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2">
                    <a:lumMod val="50000"/>
                  </a:schemeClr>
                </a:solidFill>
                <a:latin typeface="Tahoma"/>
                <a:ea typeface="Tahoma"/>
                <a:cs typeface="Tahoma"/>
              </a:rPr>
              <a:t>Vortex Runtime</a:t>
            </a:r>
          </a:p>
          <a:p>
            <a:pPr marL="548640" lvl="1" indent="-274320">
              <a:spcBef>
                <a:spcPts val="500"/>
              </a:spcBef>
              <a:buClr>
                <a:schemeClr val="accent4"/>
              </a:buClr>
              <a:buSzPct val="76000"/>
              <a:buFont typeface="Wingdings" panose="05000000000000000000" pitchFamily="2" charset="2"/>
              <a:buChar char="Ø"/>
            </a:pPr>
            <a:r>
              <a:rPr lang="en-US" sz="2000" dirty="0" err="1">
                <a:solidFill>
                  <a:schemeClr val="tx2">
                    <a:lumMod val="50000"/>
                  </a:schemeClr>
                </a:solidFill>
                <a:latin typeface="Tahoma"/>
                <a:ea typeface="Tahoma"/>
                <a:cs typeface="Tahoma"/>
              </a:rPr>
              <a:t>PoCL</a:t>
            </a:r>
            <a:r>
              <a:rPr lang="en-US" sz="2000" dirty="0">
                <a:solidFill>
                  <a:schemeClr val="tx2">
                    <a:lumMod val="50000"/>
                  </a:schemeClr>
                </a:solidFill>
                <a:latin typeface="Tahoma"/>
                <a:ea typeface="Tahoma"/>
                <a:cs typeface="Tahoma"/>
              </a:rPr>
              <a:t> Runtime</a:t>
            </a:r>
          </a:p>
        </p:txBody>
      </p:sp>
      <p:sp>
        <p:nvSpPr>
          <p:cNvPr id="2" name="Title 1">
            <a:extLst>
              <a:ext uri="{FF2B5EF4-FFF2-40B4-BE49-F238E27FC236}">
                <a16:creationId xmlns:a16="http://schemas.microsoft.com/office/drawing/2014/main" id="{4E1DF87C-3428-7875-9A2E-F65616AC511E}"/>
              </a:ext>
            </a:extLst>
          </p:cNvPr>
          <p:cNvSpPr>
            <a:spLocks noGrp="1"/>
          </p:cNvSpPr>
          <p:nvPr>
            <p:ph type="title"/>
          </p:nvPr>
        </p:nvSpPr>
        <p:spPr>
          <a:xfrm>
            <a:off x="881175" y="260834"/>
            <a:ext cx="11277600" cy="838200"/>
          </a:xfrm>
        </p:spPr>
        <p:txBody>
          <a:bodyPr/>
          <a:lstStyle/>
          <a:p>
            <a:r>
              <a:rPr lang="en-KR" dirty="0"/>
              <a:t>Vortex OpenCL System Architecture</a:t>
            </a:r>
          </a:p>
        </p:txBody>
      </p:sp>
      <p:sp>
        <p:nvSpPr>
          <p:cNvPr id="5" name="Slide Number Placeholder 4">
            <a:extLst>
              <a:ext uri="{FF2B5EF4-FFF2-40B4-BE49-F238E27FC236}">
                <a16:creationId xmlns:a16="http://schemas.microsoft.com/office/drawing/2014/main" id="{2CA6A144-FEDD-747B-B453-742E257D2066}"/>
              </a:ext>
            </a:extLst>
          </p:cNvPr>
          <p:cNvSpPr>
            <a:spLocks noGrp="1"/>
          </p:cNvSpPr>
          <p:nvPr>
            <p:ph type="sldNum" sz="quarter" idx="12"/>
          </p:nvPr>
        </p:nvSpPr>
        <p:spPr/>
        <p:txBody>
          <a:bodyPr/>
          <a:lstStyle/>
          <a:p>
            <a:fld id="{AE678206-0642-9F48-9727-6B519CB285FA}" type="slidenum">
              <a:rPr lang="en-US" smtClean="0"/>
              <a:t>12</a:t>
            </a:fld>
            <a:endParaRPr lang="en-US"/>
          </a:p>
        </p:txBody>
      </p:sp>
      <p:pic>
        <p:nvPicPr>
          <p:cNvPr id="6" name="Picture 5" descr="A screenshot of a cell phone&#10;&#10;Description automatically generated">
            <a:extLst>
              <a:ext uri="{FF2B5EF4-FFF2-40B4-BE49-F238E27FC236}">
                <a16:creationId xmlns:a16="http://schemas.microsoft.com/office/drawing/2014/main" id="{BB2D57B5-8678-557B-B84A-0792C7C9E1D8}"/>
              </a:ext>
            </a:extLst>
          </p:cNvPr>
          <p:cNvPicPr>
            <a:picLocks noChangeAspect="1"/>
          </p:cNvPicPr>
          <p:nvPr/>
        </p:nvPicPr>
        <p:blipFill>
          <a:blip r:embed="rId3"/>
          <a:stretch>
            <a:fillRect/>
          </a:stretch>
        </p:blipFill>
        <p:spPr>
          <a:xfrm>
            <a:off x="4199306" y="2163299"/>
            <a:ext cx="6629261" cy="2818588"/>
          </a:xfrm>
          <a:prstGeom prst="rect">
            <a:avLst/>
          </a:prstGeom>
        </p:spPr>
      </p:pic>
      <p:sp>
        <p:nvSpPr>
          <p:cNvPr id="4" name="Rectangle 3">
            <a:extLst>
              <a:ext uri="{FF2B5EF4-FFF2-40B4-BE49-F238E27FC236}">
                <a16:creationId xmlns:a16="http://schemas.microsoft.com/office/drawing/2014/main" id="{F584A008-D7ED-B4D3-1597-A09A547960B6}"/>
              </a:ext>
            </a:extLst>
          </p:cNvPr>
          <p:cNvSpPr/>
          <p:nvPr/>
        </p:nvSpPr>
        <p:spPr>
          <a:xfrm>
            <a:off x="9384477" y="4404672"/>
            <a:ext cx="984023" cy="135524"/>
          </a:xfrm>
          <a:prstGeom prst="rect">
            <a:avLst/>
          </a:prstGeom>
          <a:solidFill>
            <a:srgbClr val="FFF2CC"/>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KR" sz="1100" dirty="0">
                <a:solidFill>
                  <a:schemeClr val="tx1"/>
                </a:solidFill>
              </a:rPr>
              <a:t>Vortex Runtime</a:t>
            </a:r>
          </a:p>
        </p:txBody>
      </p:sp>
      <p:sp>
        <p:nvSpPr>
          <p:cNvPr id="7" name="Rectangle 6">
            <a:extLst>
              <a:ext uri="{FF2B5EF4-FFF2-40B4-BE49-F238E27FC236}">
                <a16:creationId xmlns:a16="http://schemas.microsoft.com/office/drawing/2014/main" id="{C419B486-EE1E-9B4A-C294-C3A3E1F5FCA3}"/>
              </a:ext>
            </a:extLst>
          </p:cNvPr>
          <p:cNvSpPr/>
          <p:nvPr/>
        </p:nvSpPr>
        <p:spPr>
          <a:xfrm>
            <a:off x="9322192" y="2656711"/>
            <a:ext cx="1167924" cy="135524"/>
          </a:xfrm>
          <a:prstGeom prst="rect">
            <a:avLst/>
          </a:prstGeom>
          <a:solidFill>
            <a:srgbClr val="FFF2CC"/>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KR" sz="1100" dirty="0">
                <a:solidFill>
                  <a:schemeClr val="tx1"/>
                </a:solidFill>
              </a:rPr>
              <a:t>Vortex Kernel</a:t>
            </a:r>
          </a:p>
        </p:txBody>
      </p:sp>
    </p:spTree>
    <p:extLst>
      <p:ext uri="{BB962C8B-B14F-4D97-AF65-F5344CB8AC3E}">
        <p14:creationId xmlns:p14="http://schemas.microsoft.com/office/powerpoint/2010/main" val="112803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D967-7DD9-EB4E-8BBA-0F77A9C477F0}"/>
              </a:ext>
            </a:extLst>
          </p:cNvPr>
          <p:cNvSpPr>
            <a:spLocks noGrp="1"/>
          </p:cNvSpPr>
          <p:nvPr>
            <p:ph type="title"/>
          </p:nvPr>
        </p:nvSpPr>
        <p:spPr>
          <a:xfrm>
            <a:off x="767534" y="277845"/>
            <a:ext cx="11277600" cy="838200"/>
          </a:xfrm>
        </p:spPr>
        <p:txBody>
          <a:bodyPr/>
          <a:lstStyle/>
          <a:p>
            <a:r>
              <a:rPr lang="en-US" dirty="0" err="1"/>
              <a:t>PoCL</a:t>
            </a:r>
            <a:r>
              <a:rPr lang="en-US" dirty="0"/>
              <a:t> Vortex Extension</a:t>
            </a:r>
          </a:p>
        </p:txBody>
      </p:sp>
      <p:sp>
        <p:nvSpPr>
          <p:cNvPr id="5" name="Slide Number Placeholder 4">
            <a:extLst>
              <a:ext uri="{FF2B5EF4-FFF2-40B4-BE49-F238E27FC236}">
                <a16:creationId xmlns:a16="http://schemas.microsoft.com/office/drawing/2014/main" id="{F497C3FF-A108-2CA9-D437-9FA414958EEB}"/>
              </a:ext>
            </a:extLst>
          </p:cNvPr>
          <p:cNvSpPr>
            <a:spLocks noGrp="1"/>
          </p:cNvSpPr>
          <p:nvPr>
            <p:ph type="sldNum"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678206-0642-9F48-9727-6B519CB285FA}"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102" name="Content Placeholder 2">
            <a:extLst>
              <a:ext uri="{FF2B5EF4-FFF2-40B4-BE49-F238E27FC236}">
                <a16:creationId xmlns:a16="http://schemas.microsoft.com/office/drawing/2014/main" id="{D64F251C-8C65-0A8E-DEB9-3BF4BE97FECA}"/>
              </a:ext>
            </a:extLst>
          </p:cNvPr>
          <p:cNvSpPr>
            <a:spLocks noGrp="1"/>
          </p:cNvSpPr>
          <p:nvPr>
            <p:ph type="body" idx="1"/>
          </p:nvPr>
        </p:nvSpPr>
        <p:spPr>
          <a:xfrm>
            <a:off x="682215" y="825462"/>
            <a:ext cx="4519879" cy="5514179"/>
          </a:xfrm>
        </p:spPr>
        <p:txBody>
          <a:bodyPr>
            <a:normAutofit/>
          </a:bodyPr>
          <a:lstStyle/>
          <a:p>
            <a:endParaRPr lang="en-KR" sz="2000" dirty="0"/>
          </a:p>
          <a:p>
            <a:pPr marL="76200" indent="0">
              <a:buNone/>
            </a:pPr>
            <a:r>
              <a:rPr lang="en-US" sz="2000" dirty="0"/>
              <a:t>Kernel Scheduling</a:t>
            </a:r>
            <a:endParaRPr lang="en-KR" sz="2000" dirty="0"/>
          </a:p>
          <a:p>
            <a:pPr marL="548640" lvl="1" indent="-274320">
              <a:spcBef>
                <a:spcPts val="500"/>
              </a:spcBef>
              <a:buClr>
                <a:schemeClr val="accent4"/>
              </a:buClr>
              <a:buSzPct val="76000"/>
              <a:buFont typeface="Wingdings" panose="05000000000000000000" pitchFamily="2" charset="2"/>
              <a:buChar char="Ø"/>
            </a:pPr>
            <a:r>
              <a:rPr lang="en-US" sz="1600" dirty="0">
                <a:solidFill>
                  <a:schemeClr val="tx2">
                    <a:lumMod val="50000"/>
                  </a:schemeClr>
                </a:solidFill>
                <a:latin typeface="Tahoma"/>
                <a:ea typeface="Tahoma"/>
                <a:cs typeface="Tahoma"/>
              </a:rPr>
              <a:t>Kernel Invocation</a:t>
            </a:r>
          </a:p>
          <a:p>
            <a:pPr marL="76200" indent="0">
              <a:buNone/>
            </a:pPr>
            <a:r>
              <a:rPr lang="en-KR" sz="2000" dirty="0"/>
              <a:t>Device Code Gen</a:t>
            </a:r>
            <a:r>
              <a:rPr lang="en-US" sz="2000" dirty="0" err="1"/>
              <a:t>eration</a:t>
            </a:r>
            <a:endParaRPr lang="en-KR" sz="2000" dirty="0"/>
          </a:p>
          <a:p>
            <a:pPr marL="548640" lvl="1" indent="-274320">
              <a:spcBef>
                <a:spcPts val="500"/>
              </a:spcBef>
              <a:buClr>
                <a:schemeClr val="accent4"/>
              </a:buClr>
              <a:buSzPct val="76000"/>
              <a:buFont typeface="Wingdings" panose="05000000000000000000" pitchFamily="2" charset="2"/>
              <a:buChar char="Ø"/>
            </a:pPr>
            <a:r>
              <a:rPr lang="en-US" sz="1600" dirty="0">
                <a:solidFill>
                  <a:schemeClr val="tx2">
                    <a:lumMod val="50000"/>
                  </a:schemeClr>
                </a:solidFill>
                <a:latin typeface="Tahoma"/>
                <a:ea typeface="Tahoma"/>
                <a:cs typeface="Tahoma"/>
              </a:rPr>
              <a:t>RISC-V ISA, ABI</a:t>
            </a:r>
          </a:p>
          <a:p>
            <a:pPr marL="548640" lvl="1" indent="-274320">
              <a:spcBef>
                <a:spcPts val="500"/>
              </a:spcBef>
              <a:buClr>
                <a:schemeClr val="accent4"/>
              </a:buClr>
              <a:buSzPct val="76000"/>
              <a:buFont typeface="Wingdings" panose="05000000000000000000" pitchFamily="2" charset="2"/>
              <a:buChar char="Ø"/>
            </a:pPr>
            <a:r>
              <a:rPr lang="en-US" sz="1600" dirty="0">
                <a:solidFill>
                  <a:schemeClr val="tx2">
                    <a:lumMod val="50000"/>
                  </a:schemeClr>
                </a:solidFill>
                <a:latin typeface="Tahoma"/>
                <a:ea typeface="Tahoma"/>
                <a:cs typeface="Tahoma"/>
              </a:rPr>
              <a:t>Vortex ISA Extension</a:t>
            </a:r>
          </a:p>
          <a:p>
            <a:pPr marL="548640" lvl="1" indent="-274320">
              <a:spcBef>
                <a:spcPts val="500"/>
              </a:spcBef>
              <a:buClr>
                <a:schemeClr val="accent4"/>
              </a:buClr>
              <a:buSzPct val="76000"/>
              <a:buFont typeface="Wingdings" panose="05000000000000000000" pitchFamily="2" charset="2"/>
              <a:buChar char="Ø"/>
            </a:pPr>
            <a:r>
              <a:rPr lang="en-US" sz="1600" dirty="0">
                <a:solidFill>
                  <a:schemeClr val="tx2">
                    <a:lumMod val="50000"/>
                  </a:schemeClr>
                </a:solidFill>
                <a:latin typeface="Tahoma"/>
                <a:ea typeface="Tahoma"/>
                <a:cs typeface="Tahoma"/>
              </a:rPr>
              <a:t>Link kernel library</a:t>
            </a:r>
          </a:p>
          <a:p>
            <a:pPr marL="76200" indent="0">
              <a:buNone/>
            </a:pPr>
            <a:r>
              <a:rPr lang="en-KR" sz="2000" dirty="0"/>
              <a:t>Vortex Runtime</a:t>
            </a:r>
          </a:p>
          <a:p>
            <a:pPr marL="548640" lvl="1" indent="-274320">
              <a:buClr>
                <a:schemeClr val="accent4"/>
              </a:buClr>
              <a:buSzPct val="76000"/>
              <a:buFont typeface="Wingdings" panose="05000000000000000000" pitchFamily="2" charset="2"/>
              <a:buChar char="Ø"/>
            </a:pPr>
            <a:r>
              <a:rPr lang="en-US" sz="1600" dirty="0">
                <a:solidFill>
                  <a:schemeClr val="tx2">
                    <a:lumMod val="50000"/>
                  </a:schemeClr>
                </a:solidFill>
                <a:latin typeface="Tahoma"/>
                <a:ea typeface="Tahoma"/>
                <a:cs typeface="Tahoma"/>
              </a:rPr>
              <a:t>GPU resource allocation</a:t>
            </a:r>
          </a:p>
          <a:p>
            <a:pPr marL="548640" lvl="1" indent="-274320">
              <a:buClr>
                <a:schemeClr val="accent4"/>
              </a:buClr>
              <a:buSzPct val="76000"/>
              <a:buFont typeface="Wingdings" panose="05000000000000000000" pitchFamily="2" charset="2"/>
              <a:buChar char="Ø"/>
            </a:pPr>
            <a:r>
              <a:rPr lang="en-US" sz="1600" dirty="0">
                <a:solidFill>
                  <a:schemeClr val="tx2">
                    <a:lumMod val="50000"/>
                  </a:schemeClr>
                </a:solidFill>
                <a:latin typeface="Tahoma"/>
                <a:ea typeface="Tahoma"/>
                <a:cs typeface="Tahoma"/>
              </a:rPr>
              <a:t>Kernel execution</a:t>
            </a:r>
          </a:p>
          <a:p>
            <a:pPr marL="0" indent="0">
              <a:spcBef>
                <a:spcPts val="500"/>
              </a:spcBef>
              <a:buClr>
                <a:schemeClr val="accent4"/>
              </a:buClr>
              <a:buSzPct val="76000"/>
              <a:buNone/>
            </a:pPr>
            <a:endParaRPr lang="en-US" sz="1800" dirty="0">
              <a:solidFill>
                <a:schemeClr val="tx2">
                  <a:lumMod val="50000"/>
                </a:schemeClr>
              </a:solidFill>
              <a:latin typeface="Tahoma"/>
              <a:ea typeface="Tahoma"/>
              <a:cs typeface="Tahoma"/>
            </a:endParaRPr>
          </a:p>
        </p:txBody>
      </p:sp>
      <p:sp>
        <p:nvSpPr>
          <p:cNvPr id="53" name="Rounded Rectangle 52">
            <a:extLst>
              <a:ext uri="{FF2B5EF4-FFF2-40B4-BE49-F238E27FC236}">
                <a16:creationId xmlns:a16="http://schemas.microsoft.com/office/drawing/2014/main" id="{348AECEF-5168-F464-2E6A-5A8E06B61CE0}"/>
              </a:ext>
            </a:extLst>
          </p:cNvPr>
          <p:cNvSpPr/>
          <p:nvPr/>
        </p:nvSpPr>
        <p:spPr>
          <a:xfrm>
            <a:off x="7655310" y="2116333"/>
            <a:ext cx="4291527" cy="166662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8" name="Rounded Rectangle 7">
            <a:extLst>
              <a:ext uri="{FF2B5EF4-FFF2-40B4-BE49-F238E27FC236}">
                <a16:creationId xmlns:a16="http://schemas.microsoft.com/office/drawing/2014/main" id="{7AF5DC64-4D50-B5A0-C26F-FE843160BCA3}"/>
              </a:ext>
            </a:extLst>
          </p:cNvPr>
          <p:cNvSpPr/>
          <p:nvPr/>
        </p:nvSpPr>
        <p:spPr>
          <a:xfrm>
            <a:off x="4952070" y="2116333"/>
            <a:ext cx="2440921" cy="323900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11" name="Rectangle 10">
            <a:extLst>
              <a:ext uri="{FF2B5EF4-FFF2-40B4-BE49-F238E27FC236}">
                <a16:creationId xmlns:a16="http://schemas.microsoft.com/office/drawing/2014/main" id="{7DACF1C7-9B5A-9CA5-43B4-7D5889BCE31B}"/>
              </a:ext>
            </a:extLst>
          </p:cNvPr>
          <p:cNvSpPr/>
          <p:nvPr/>
        </p:nvSpPr>
        <p:spPr>
          <a:xfrm>
            <a:off x="5157362" y="1644075"/>
            <a:ext cx="2067642"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kernel</a:t>
            </a:r>
          </a:p>
        </p:txBody>
      </p:sp>
      <p:sp>
        <p:nvSpPr>
          <p:cNvPr id="12" name="Rectangle 11">
            <a:extLst>
              <a:ext uri="{FF2B5EF4-FFF2-40B4-BE49-F238E27FC236}">
                <a16:creationId xmlns:a16="http://schemas.microsoft.com/office/drawing/2014/main" id="{96C1D099-33D4-85DB-5D46-01DD407AE543}"/>
              </a:ext>
            </a:extLst>
          </p:cNvPr>
          <p:cNvSpPr/>
          <p:nvPr/>
        </p:nvSpPr>
        <p:spPr>
          <a:xfrm>
            <a:off x="5157362" y="2265268"/>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LLVM context Creation</a:t>
            </a:r>
          </a:p>
        </p:txBody>
      </p:sp>
      <p:sp>
        <p:nvSpPr>
          <p:cNvPr id="13" name="Rectangle 12">
            <a:extLst>
              <a:ext uri="{FF2B5EF4-FFF2-40B4-BE49-F238E27FC236}">
                <a16:creationId xmlns:a16="http://schemas.microsoft.com/office/drawing/2014/main" id="{D60BFA78-C9A5-7F82-6DA1-8677F0A54020}"/>
              </a:ext>
            </a:extLst>
          </p:cNvPr>
          <p:cNvSpPr/>
          <p:nvPr/>
        </p:nvSpPr>
        <p:spPr>
          <a:xfrm>
            <a:off x="5157362" y="2733026"/>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BuiltIn library linking</a:t>
            </a:r>
          </a:p>
        </p:txBody>
      </p:sp>
      <p:sp>
        <p:nvSpPr>
          <p:cNvPr id="14" name="Rectangle 13">
            <a:extLst>
              <a:ext uri="{FF2B5EF4-FFF2-40B4-BE49-F238E27FC236}">
                <a16:creationId xmlns:a16="http://schemas.microsoft.com/office/drawing/2014/main" id="{7CC5C2A5-8868-0B96-B6B1-0A3EB12CD058}"/>
              </a:ext>
            </a:extLst>
          </p:cNvPr>
          <p:cNvSpPr/>
          <p:nvPr/>
        </p:nvSpPr>
        <p:spPr>
          <a:xfrm>
            <a:off x="5157362" y="3200783"/>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Workgroup Generation</a:t>
            </a:r>
          </a:p>
        </p:txBody>
      </p:sp>
      <p:sp>
        <p:nvSpPr>
          <p:cNvPr id="15" name="Rectangle 14">
            <a:extLst>
              <a:ext uri="{FF2B5EF4-FFF2-40B4-BE49-F238E27FC236}">
                <a16:creationId xmlns:a16="http://schemas.microsoft.com/office/drawing/2014/main" id="{CAFD690D-8333-BC71-E45B-B5B23FAF65B0}"/>
              </a:ext>
            </a:extLst>
          </p:cNvPr>
          <p:cNvSpPr/>
          <p:nvPr/>
        </p:nvSpPr>
        <p:spPr>
          <a:xfrm>
            <a:off x="5157362" y="4136298"/>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Kernel Translation</a:t>
            </a:r>
          </a:p>
        </p:txBody>
      </p:sp>
      <p:sp>
        <p:nvSpPr>
          <p:cNvPr id="16" name="Rectangle 15">
            <a:extLst>
              <a:ext uri="{FF2B5EF4-FFF2-40B4-BE49-F238E27FC236}">
                <a16:creationId xmlns:a16="http://schemas.microsoft.com/office/drawing/2014/main" id="{67A5CB71-E644-071C-9C71-A5818A113374}"/>
              </a:ext>
            </a:extLst>
          </p:cNvPr>
          <p:cNvSpPr/>
          <p:nvPr/>
        </p:nvSpPr>
        <p:spPr>
          <a:xfrm>
            <a:off x="5157362" y="3668541"/>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 Schedule Generation</a:t>
            </a:r>
          </a:p>
        </p:txBody>
      </p:sp>
      <p:sp>
        <p:nvSpPr>
          <p:cNvPr id="17" name="Rectangle 16">
            <a:extLst>
              <a:ext uri="{FF2B5EF4-FFF2-40B4-BE49-F238E27FC236}">
                <a16:creationId xmlns:a16="http://schemas.microsoft.com/office/drawing/2014/main" id="{2EAC8925-60E4-7257-A9D7-14D23BD08FA1}"/>
              </a:ext>
            </a:extLst>
          </p:cNvPr>
          <p:cNvSpPr/>
          <p:nvPr/>
        </p:nvSpPr>
        <p:spPr>
          <a:xfrm>
            <a:off x="5157362" y="4604054"/>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Code Generation</a:t>
            </a:r>
          </a:p>
        </p:txBody>
      </p:sp>
      <p:cxnSp>
        <p:nvCxnSpPr>
          <p:cNvPr id="19" name="Straight Arrow Connector 18">
            <a:extLst>
              <a:ext uri="{FF2B5EF4-FFF2-40B4-BE49-F238E27FC236}">
                <a16:creationId xmlns:a16="http://schemas.microsoft.com/office/drawing/2014/main" id="{5B1957E0-A3BB-7204-A52F-5B80C9ADB4AE}"/>
              </a:ext>
            </a:extLst>
          </p:cNvPr>
          <p:cNvCxnSpPr>
            <a:cxnSpLocks/>
            <a:stCxn id="11" idx="2"/>
            <a:endCxn id="12" idx="0"/>
          </p:cNvCxnSpPr>
          <p:nvPr/>
        </p:nvCxnSpPr>
        <p:spPr>
          <a:xfrm>
            <a:off x="6191183" y="1965278"/>
            <a:ext cx="0" cy="299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EFB8C4-E92D-D082-4307-6EE65E889BE8}"/>
              </a:ext>
            </a:extLst>
          </p:cNvPr>
          <p:cNvCxnSpPr>
            <a:cxnSpLocks/>
          </p:cNvCxnSpPr>
          <p:nvPr/>
        </p:nvCxnSpPr>
        <p:spPr>
          <a:xfrm>
            <a:off x="6197338" y="2586471"/>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843E53-046B-6E17-95F6-6F01527A6D84}"/>
              </a:ext>
            </a:extLst>
          </p:cNvPr>
          <p:cNvCxnSpPr>
            <a:cxnSpLocks/>
          </p:cNvCxnSpPr>
          <p:nvPr/>
        </p:nvCxnSpPr>
        <p:spPr>
          <a:xfrm>
            <a:off x="6197338" y="3054229"/>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369BFF-CE52-1598-CB95-F2626408EE9E}"/>
              </a:ext>
            </a:extLst>
          </p:cNvPr>
          <p:cNvCxnSpPr>
            <a:cxnSpLocks/>
          </p:cNvCxnSpPr>
          <p:nvPr/>
        </p:nvCxnSpPr>
        <p:spPr>
          <a:xfrm>
            <a:off x="6197338" y="3521986"/>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BA537D-2CC7-5AB1-982B-B38D832874D6}"/>
              </a:ext>
            </a:extLst>
          </p:cNvPr>
          <p:cNvCxnSpPr>
            <a:cxnSpLocks/>
          </p:cNvCxnSpPr>
          <p:nvPr/>
        </p:nvCxnSpPr>
        <p:spPr>
          <a:xfrm>
            <a:off x="6197338" y="3989744"/>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1CD490-3783-2DFF-58F0-323E56CAC367}"/>
              </a:ext>
            </a:extLst>
          </p:cNvPr>
          <p:cNvCxnSpPr>
            <a:cxnSpLocks/>
          </p:cNvCxnSpPr>
          <p:nvPr/>
        </p:nvCxnSpPr>
        <p:spPr>
          <a:xfrm>
            <a:off x="6197338" y="4457502"/>
            <a:ext cx="0" cy="146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D6E0E2-0022-044A-3179-63BBB0AC6324}"/>
              </a:ext>
            </a:extLst>
          </p:cNvPr>
          <p:cNvSpPr txBox="1"/>
          <p:nvPr/>
        </p:nvSpPr>
        <p:spPr>
          <a:xfrm>
            <a:off x="4952070" y="5030163"/>
            <a:ext cx="2440921" cy="293781"/>
          </a:xfrm>
          <a:prstGeom prst="rect">
            <a:avLst/>
          </a:prstGeom>
          <a:noFill/>
        </p:spPr>
        <p:txBody>
          <a:bodyPr wrap="square" lIns="0" rIns="0">
            <a:spAutoFit/>
          </a:bodyPr>
          <a:lstStyle/>
          <a:p>
            <a:pPr algn="ctr"/>
            <a:r>
              <a:rPr lang="en-KR" sz="1300" b="1"/>
              <a:t>PoCL Compiler</a:t>
            </a:r>
          </a:p>
        </p:txBody>
      </p:sp>
      <p:sp>
        <p:nvSpPr>
          <p:cNvPr id="43" name="Rectangle 42">
            <a:extLst>
              <a:ext uri="{FF2B5EF4-FFF2-40B4-BE49-F238E27FC236}">
                <a16:creationId xmlns:a16="http://schemas.microsoft.com/office/drawing/2014/main" id="{C6393BED-9FE9-7380-21C0-91A84A7E9F64}"/>
              </a:ext>
            </a:extLst>
          </p:cNvPr>
          <p:cNvSpPr/>
          <p:nvPr/>
        </p:nvSpPr>
        <p:spPr>
          <a:xfrm>
            <a:off x="7843651" y="1600200"/>
            <a:ext cx="2000110"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Application</a:t>
            </a:r>
          </a:p>
        </p:txBody>
      </p:sp>
      <p:sp>
        <p:nvSpPr>
          <p:cNvPr id="44" name="Rectangle 43">
            <a:extLst>
              <a:ext uri="{FF2B5EF4-FFF2-40B4-BE49-F238E27FC236}">
                <a16:creationId xmlns:a16="http://schemas.microsoft.com/office/drawing/2014/main" id="{E8C37714-E06F-1092-0BC8-23C92193B658}"/>
              </a:ext>
            </a:extLst>
          </p:cNvPr>
          <p:cNvSpPr/>
          <p:nvPr/>
        </p:nvSpPr>
        <p:spPr>
          <a:xfrm>
            <a:off x="7843651" y="2255634"/>
            <a:ext cx="2005657"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Runtime API</a:t>
            </a:r>
          </a:p>
        </p:txBody>
      </p:sp>
      <p:sp>
        <p:nvSpPr>
          <p:cNvPr id="45" name="Rectangle 44">
            <a:extLst>
              <a:ext uri="{FF2B5EF4-FFF2-40B4-BE49-F238E27FC236}">
                <a16:creationId xmlns:a16="http://schemas.microsoft.com/office/drawing/2014/main" id="{9701E86C-2E0E-D3B9-B56D-24D77E3B98EB}"/>
              </a:ext>
            </a:extLst>
          </p:cNvPr>
          <p:cNvSpPr/>
          <p:nvPr/>
        </p:nvSpPr>
        <p:spPr>
          <a:xfrm>
            <a:off x="7843651" y="2680415"/>
            <a:ext cx="3955484" cy="978187"/>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sp>
        <p:nvSpPr>
          <p:cNvPr id="47" name="TextBox 46">
            <a:extLst>
              <a:ext uri="{FF2B5EF4-FFF2-40B4-BE49-F238E27FC236}">
                <a16:creationId xmlns:a16="http://schemas.microsoft.com/office/drawing/2014/main" id="{B99838C8-5D5A-2FB2-80D2-7EA7B667BE26}"/>
              </a:ext>
            </a:extLst>
          </p:cNvPr>
          <p:cNvSpPr txBox="1"/>
          <p:nvPr/>
        </p:nvSpPr>
        <p:spPr>
          <a:xfrm>
            <a:off x="7843651" y="2705666"/>
            <a:ext cx="3955484" cy="293781"/>
          </a:xfrm>
          <a:prstGeom prst="rect">
            <a:avLst/>
          </a:prstGeom>
          <a:noFill/>
        </p:spPr>
        <p:txBody>
          <a:bodyPr wrap="square" lIns="0" rIns="0">
            <a:spAutoFit/>
          </a:bodyPr>
          <a:lstStyle/>
          <a:p>
            <a:pPr algn="ctr"/>
            <a:r>
              <a:rPr lang="en-KR" sz="1300">
                <a:solidFill>
                  <a:schemeClr val="tx1"/>
                </a:solidFill>
              </a:rPr>
              <a:t>Common Device Interface</a:t>
            </a:r>
          </a:p>
        </p:txBody>
      </p:sp>
      <p:sp>
        <p:nvSpPr>
          <p:cNvPr id="48" name="Rectangle 47">
            <a:extLst>
              <a:ext uri="{FF2B5EF4-FFF2-40B4-BE49-F238E27FC236}">
                <a16:creationId xmlns:a16="http://schemas.microsoft.com/office/drawing/2014/main" id="{6B04C8D7-DE53-FF17-8A6A-F70B26ED9BF3}"/>
              </a:ext>
            </a:extLst>
          </p:cNvPr>
          <p:cNvSpPr/>
          <p:nvPr/>
        </p:nvSpPr>
        <p:spPr>
          <a:xfrm>
            <a:off x="7936257" y="3030242"/>
            <a:ext cx="773106"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 &amp; Pthread</a:t>
            </a:r>
          </a:p>
        </p:txBody>
      </p:sp>
      <p:sp>
        <p:nvSpPr>
          <p:cNvPr id="49" name="Rectangle 48">
            <a:extLst>
              <a:ext uri="{FF2B5EF4-FFF2-40B4-BE49-F238E27FC236}">
                <a16:creationId xmlns:a16="http://schemas.microsoft.com/office/drawing/2014/main" id="{2D0CFF04-06A0-E484-5E51-C8BA41DEDB06}"/>
              </a:ext>
            </a:extLst>
          </p:cNvPr>
          <p:cNvSpPr/>
          <p:nvPr/>
        </p:nvSpPr>
        <p:spPr>
          <a:xfrm>
            <a:off x="8801968"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PTX</a:t>
            </a:r>
          </a:p>
          <a:p>
            <a:pPr algn="ctr"/>
            <a:r>
              <a:rPr lang="en-KR" sz="1300">
                <a:solidFill>
                  <a:schemeClr val="tx1"/>
                </a:solidFill>
              </a:rPr>
              <a:t>HSA</a:t>
            </a:r>
          </a:p>
        </p:txBody>
      </p:sp>
      <p:sp>
        <p:nvSpPr>
          <p:cNvPr id="50" name="Rectangle 49">
            <a:extLst>
              <a:ext uri="{FF2B5EF4-FFF2-40B4-BE49-F238E27FC236}">
                <a16:creationId xmlns:a16="http://schemas.microsoft.com/office/drawing/2014/main" id="{15893AC4-C67A-3D5A-1E67-F93C40723EAA}"/>
              </a:ext>
            </a:extLst>
          </p:cNvPr>
          <p:cNvSpPr/>
          <p:nvPr/>
        </p:nvSpPr>
        <p:spPr>
          <a:xfrm>
            <a:off x="9553475"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a:t>
            </a:r>
          </a:p>
        </p:txBody>
      </p:sp>
      <p:sp>
        <p:nvSpPr>
          <p:cNvPr id="51" name="Rectangle 50">
            <a:extLst>
              <a:ext uri="{FF2B5EF4-FFF2-40B4-BE49-F238E27FC236}">
                <a16:creationId xmlns:a16="http://schemas.microsoft.com/office/drawing/2014/main" id="{4121B793-0AFA-1F86-9B68-9D932B2E5214}"/>
              </a:ext>
            </a:extLst>
          </p:cNvPr>
          <p:cNvSpPr/>
          <p:nvPr/>
        </p:nvSpPr>
        <p:spPr>
          <a:xfrm>
            <a:off x="10304982"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a:t>
            </a:r>
          </a:p>
        </p:txBody>
      </p:sp>
      <p:sp>
        <p:nvSpPr>
          <p:cNvPr id="52" name="Rectangle 51">
            <a:extLst>
              <a:ext uri="{FF2B5EF4-FFF2-40B4-BE49-F238E27FC236}">
                <a16:creationId xmlns:a16="http://schemas.microsoft.com/office/drawing/2014/main" id="{9317AF7A-339C-9B71-EF19-79D520138DEF}"/>
              </a:ext>
            </a:extLst>
          </p:cNvPr>
          <p:cNvSpPr/>
          <p:nvPr/>
        </p:nvSpPr>
        <p:spPr>
          <a:xfrm>
            <a:off x="11056489" y="3030242"/>
            <a:ext cx="658901" cy="552310"/>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Runtime</a:t>
            </a:r>
          </a:p>
        </p:txBody>
      </p:sp>
      <p:sp>
        <p:nvSpPr>
          <p:cNvPr id="54" name="Rounded Rectangle 53">
            <a:extLst>
              <a:ext uri="{FF2B5EF4-FFF2-40B4-BE49-F238E27FC236}">
                <a16:creationId xmlns:a16="http://schemas.microsoft.com/office/drawing/2014/main" id="{63C8FCD4-ED89-A7B9-F950-28B89B3FDD9C}"/>
              </a:ext>
            </a:extLst>
          </p:cNvPr>
          <p:cNvSpPr/>
          <p:nvPr/>
        </p:nvSpPr>
        <p:spPr>
          <a:xfrm>
            <a:off x="7936257" y="3924208"/>
            <a:ext cx="773105"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a:t>
            </a:r>
          </a:p>
        </p:txBody>
      </p:sp>
      <p:sp>
        <p:nvSpPr>
          <p:cNvPr id="55" name="Rounded Rectangle 54">
            <a:extLst>
              <a:ext uri="{FF2B5EF4-FFF2-40B4-BE49-F238E27FC236}">
                <a16:creationId xmlns:a16="http://schemas.microsoft.com/office/drawing/2014/main" id="{8300AACC-AEC1-5640-44CF-943C3B6E519D}"/>
              </a:ext>
            </a:extLst>
          </p:cNvPr>
          <p:cNvSpPr/>
          <p:nvPr/>
        </p:nvSpPr>
        <p:spPr>
          <a:xfrm>
            <a:off x="8801967"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GPU</a:t>
            </a:r>
          </a:p>
        </p:txBody>
      </p:sp>
      <p:sp>
        <p:nvSpPr>
          <p:cNvPr id="56" name="Rounded Rectangle 55">
            <a:extLst>
              <a:ext uri="{FF2B5EF4-FFF2-40B4-BE49-F238E27FC236}">
                <a16:creationId xmlns:a16="http://schemas.microsoft.com/office/drawing/2014/main" id="{0ACE7236-F6DF-5B55-D483-1A3FF717728A}"/>
              </a:ext>
            </a:extLst>
          </p:cNvPr>
          <p:cNvSpPr/>
          <p:nvPr/>
        </p:nvSpPr>
        <p:spPr>
          <a:xfrm>
            <a:off x="9553475"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 Device</a:t>
            </a:r>
          </a:p>
        </p:txBody>
      </p:sp>
      <p:sp>
        <p:nvSpPr>
          <p:cNvPr id="57" name="Rounded Rectangle 56">
            <a:extLst>
              <a:ext uri="{FF2B5EF4-FFF2-40B4-BE49-F238E27FC236}">
                <a16:creationId xmlns:a16="http://schemas.microsoft.com/office/drawing/2014/main" id="{5400422D-8F34-20D1-1707-57C5644AA0AA}"/>
              </a:ext>
            </a:extLst>
          </p:cNvPr>
          <p:cNvSpPr/>
          <p:nvPr/>
        </p:nvSpPr>
        <p:spPr>
          <a:xfrm>
            <a:off x="10304981"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 Device</a:t>
            </a:r>
          </a:p>
        </p:txBody>
      </p:sp>
      <p:sp>
        <p:nvSpPr>
          <p:cNvPr id="58" name="Rounded Rectangle 57">
            <a:extLst>
              <a:ext uri="{FF2B5EF4-FFF2-40B4-BE49-F238E27FC236}">
                <a16:creationId xmlns:a16="http://schemas.microsoft.com/office/drawing/2014/main" id="{69400172-2B6A-219C-E50B-82425C423580}"/>
              </a:ext>
            </a:extLst>
          </p:cNvPr>
          <p:cNvSpPr/>
          <p:nvPr/>
        </p:nvSpPr>
        <p:spPr>
          <a:xfrm>
            <a:off x="11056489" y="3924208"/>
            <a:ext cx="658901" cy="552310"/>
          </a:xfrm>
          <a:prstGeom prst="roundRect">
            <a:avLst>
              <a:gd name="adj" fmla="val 11700"/>
            </a:avLst>
          </a:prstGeom>
          <a:solidFill>
            <a:schemeClr val="accent1">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GPU</a:t>
            </a:r>
          </a:p>
        </p:txBody>
      </p:sp>
      <p:cxnSp>
        <p:nvCxnSpPr>
          <p:cNvPr id="65" name="Straight Arrow Connector 64">
            <a:extLst>
              <a:ext uri="{FF2B5EF4-FFF2-40B4-BE49-F238E27FC236}">
                <a16:creationId xmlns:a16="http://schemas.microsoft.com/office/drawing/2014/main" id="{538BA683-3B8B-5D75-1D80-4245AFEE81D9}"/>
              </a:ext>
            </a:extLst>
          </p:cNvPr>
          <p:cNvCxnSpPr>
            <a:cxnSpLocks/>
            <a:stCxn id="43" idx="2"/>
            <a:endCxn id="44" idx="0"/>
          </p:cNvCxnSpPr>
          <p:nvPr/>
        </p:nvCxnSpPr>
        <p:spPr>
          <a:xfrm>
            <a:off x="8843707" y="1921403"/>
            <a:ext cx="2775" cy="334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2F7C3D-1939-392E-284A-1BDD59A97306}"/>
              </a:ext>
            </a:extLst>
          </p:cNvPr>
          <p:cNvCxnSpPr>
            <a:cxnSpLocks/>
          </p:cNvCxnSpPr>
          <p:nvPr/>
        </p:nvCxnSpPr>
        <p:spPr>
          <a:xfrm>
            <a:off x="8900741" y="2576532"/>
            <a:ext cx="0" cy="103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0CC2D8F-F5B3-6917-04B2-7534AC8389BA}"/>
              </a:ext>
            </a:extLst>
          </p:cNvPr>
          <p:cNvCxnSpPr>
            <a:cxnSpLocks/>
            <a:stCxn id="48" idx="2"/>
            <a:endCxn id="54" idx="0"/>
          </p:cNvCxnSpPr>
          <p:nvPr/>
        </p:nvCxnSpPr>
        <p:spPr>
          <a:xfrm>
            <a:off x="8322810"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A87B9B9-70FD-8326-41A2-F2514F384E08}"/>
              </a:ext>
            </a:extLst>
          </p:cNvPr>
          <p:cNvCxnSpPr>
            <a:cxnSpLocks/>
            <a:endCxn id="55" idx="0"/>
          </p:cNvCxnSpPr>
          <p:nvPr/>
        </p:nvCxnSpPr>
        <p:spPr>
          <a:xfrm>
            <a:off x="9127551" y="3582552"/>
            <a:ext cx="3867"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F423321-97AF-8905-FEC1-0DACEC0DEDF4}"/>
              </a:ext>
            </a:extLst>
          </p:cNvPr>
          <p:cNvCxnSpPr>
            <a:cxnSpLocks/>
            <a:stCxn id="50" idx="2"/>
            <a:endCxn id="56" idx="0"/>
          </p:cNvCxnSpPr>
          <p:nvPr/>
        </p:nvCxnSpPr>
        <p:spPr>
          <a:xfrm flipH="1">
            <a:off x="9882925"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7338003-92E6-5EA4-99EC-C84643CA3B17}"/>
              </a:ext>
            </a:extLst>
          </p:cNvPr>
          <p:cNvCxnSpPr>
            <a:cxnSpLocks/>
            <a:stCxn id="51" idx="2"/>
            <a:endCxn id="57" idx="0"/>
          </p:cNvCxnSpPr>
          <p:nvPr/>
        </p:nvCxnSpPr>
        <p:spPr>
          <a:xfrm flipH="1">
            <a:off x="10634433"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70BCEF7-AD85-22BB-7BEF-C9EDC4406BF2}"/>
              </a:ext>
            </a:extLst>
          </p:cNvPr>
          <p:cNvCxnSpPr>
            <a:cxnSpLocks/>
            <a:stCxn id="52" idx="2"/>
            <a:endCxn id="58" idx="0"/>
          </p:cNvCxnSpPr>
          <p:nvPr/>
        </p:nvCxnSpPr>
        <p:spPr>
          <a:xfrm>
            <a:off x="11385939"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C6A16811-A925-4A15-3DC3-1318030D4092}"/>
              </a:ext>
            </a:extLst>
          </p:cNvPr>
          <p:cNvCxnSpPr>
            <a:cxnSpLocks/>
            <a:stCxn id="17" idx="3"/>
            <a:endCxn id="43" idx="1"/>
          </p:cNvCxnSpPr>
          <p:nvPr/>
        </p:nvCxnSpPr>
        <p:spPr>
          <a:xfrm flipV="1">
            <a:off x="7225004" y="1760802"/>
            <a:ext cx="618647" cy="30038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9FAB61A-11BF-147D-17DB-000C83700D21}"/>
              </a:ext>
            </a:extLst>
          </p:cNvPr>
          <p:cNvSpPr txBox="1"/>
          <p:nvPr/>
        </p:nvSpPr>
        <p:spPr>
          <a:xfrm>
            <a:off x="9915695" y="2196836"/>
            <a:ext cx="1856917" cy="293781"/>
          </a:xfrm>
          <a:prstGeom prst="rect">
            <a:avLst/>
          </a:prstGeom>
          <a:noFill/>
        </p:spPr>
        <p:txBody>
          <a:bodyPr wrap="square" lIns="0" rIns="0">
            <a:spAutoFit/>
          </a:bodyPr>
          <a:lstStyle/>
          <a:p>
            <a:pPr algn="r"/>
            <a:r>
              <a:rPr lang="en-KR" sz="1300" b="1"/>
              <a:t>PoCL Runtime</a:t>
            </a:r>
          </a:p>
        </p:txBody>
      </p:sp>
    </p:spTree>
    <p:extLst>
      <p:ext uri="{BB962C8B-B14F-4D97-AF65-F5344CB8AC3E}">
        <p14:creationId xmlns:p14="http://schemas.microsoft.com/office/powerpoint/2010/main" val="266533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D967-7DD9-EB4E-8BBA-0F77A9C477F0}"/>
              </a:ext>
            </a:extLst>
          </p:cNvPr>
          <p:cNvSpPr>
            <a:spLocks noGrp="1"/>
          </p:cNvSpPr>
          <p:nvPr>
            <p:ph type="title"/>
          </p:nvPr>
        </p:nvSpPr>
        <p:spPr>
          <a:xfrm>
            <a:off x="762000" y="171155"/>
            <a:ext cx="11277600" cy="838200"/>
          </a:xfrm>
        </p:spPr>
        <p:txBody>
          <a:bodyPr/>
          <a:lstStyle/>
          <a:p>
            <a:r>
              <a:rPr lang="en-US" dirty="0">
                <a:solidFill>
                  <a:srgbClr val="002060"/>
                </a:solidFill>
              </a:rPr>
              <a:t>Compilation and Execution Process</a:t>
            </a:r>
          </a:p>
        </p:txBody>
      </p:sp>
      <p:sp>
        <p:nvSpPr>
          <p:cNvPr id="5" name="Slide Number Placeholder 4">
            <a:extLst>
              <a:ext uri="{FF2B5EF4-FFF2-40B4-BE49-F238E27FC236}">
                <a16:creationId xmlns:a16="http://schemas.microsoft.com/office/drawing/2014/main" id="{F497C3FF-A108-2CA9-D437-9FA414958EEB}"/>
              </a:ext>
            </a:extLst>
          </p:cNvPr>
          <p:cNvSpPr>
            <a:spLocks noGrp="1"/>
          </p:cNvSpPr>
          <p:nvPr>
            <p:ph type="sldNum"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678206-0642-9F48-9727-6B519CB285FA}"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102" name="Content Placeholder 2">
            <a:extLst>
              <a:ext uri="{FF2B5EF4-FFF2-40B4-BE49-F238E27FC236}">
                <a16:creationId xmlns:a16="http://schemas.microsoft.com/office/drawing/2014/main" id="{D64F251C-8C65-0A8E-DEB9-3BF4BE97FECA}"/>
              </a:ext>
            </a:extLst>
          </p:cNvPr>
          <p:cNvSpPr>
            <a:spLocks noGrp="1"/>
          </p:cNvSpPr>
          <p:nvPr>
            <p:ph type="body" idx="1"/>
          </p:nvPr>
        </p:nvSpPr>
        <p:spPr>
          <a:xfrm>
            <a:off x="280186" y="2265268"/>
            <a:ext cx="4519879" cy="2748431"/>
          </a:xfrm>
        </p:spPr>
        <p:txBody>
          <a:bodyPr>
            <a:normAutofit/>
          </a:bodyPr>
          <a:lstStyle/>
          <a:p>
            <a:r>
              <a:rPr lang="en-US" sz="1600" dirty="0"/>
              <a:t>Input: OpenCL programs (host&amp;&amp;kernel)</a:t>
            </a:r>
            <a:endParaRPr lang="en-US" sz="1600" dirty="0">
              <a:cs typeface="Tahoma"/>
            </a:endParaRPr>
          </a:p>
          <a:p>
            <a:r>
              <a:rPr lang="en-US" sz="1600" b="1" dirty="0">
                <a:cs typeface="Tahoma"/>
              </a:rPr>
              <a:t>Step1: Compile OpenCL Host Program and link with Vortex Runtime</a:t>
            </a:r>
          </a:p>
          <a:p>
            <a:r>
              <a:rPr lang="en-US" sz="1600" dirty="0">
                <a:cs typeface="Tahoma"/>
              </a:rPr>
              <a:t>Step2: Execute OpenCL Host Program, trigger online kerne</a:t>
            </a:r>
            <a:r>
              <a:rPr lang="en-US" sz="1600" dirty="0"/>
              <a:t>l compilation.</a:t>
            </a:r>
            <a:endParaRPr lang="en-US" sz="1100" dirty="0">
              <a:cs typeface="Tahoma"/>
            </a:endParaRPr>
          </a:p>
          <a:p>
            <a:r>
              <a:rPr lang="en-US" sz="1600" dirty="0">
                <a:cs typeface="Tahoma"/>
              </a:rPr>
              <a:t>Step3: Compile OpenCL kernel and link with kernel library.</a:t>
            </a:r>
          </a:p>
          <a:p>
            <a:r>
              <a:rPr lang="en-US" sz="1600" dirty="0">
                <a:cs typeface="Tahoma"/>
              </a:rPr>
              <a:t>Step4: Execute comp</a:t>
            </a:r>
            <a:r>
              <a:rPr lang="en-US" sz="1600" dirty="0"/>
              <a:t>iled kernel on GPU</a:t>
            </a:r>
            <a:endParaRPr lang="en-US" sz="1600" dirty="0">
              <a:cs typeface="Tahoma"/>
            </a:endParaRPr>
          </a:p>
        </p:txBody>
      </p:sp>
      <p:sp>
        <p:nvSpPr>
          <p:cNvPr id="53" name="Rounded Rectangle 52">
            <a:extLst>
              <a:ext uri="{FF2B5EF4-FFF2-40B4-BE49-F238E27FC236}">
                <a16:creationId xmlns:a16="http://schemas.microsoft.com/office/drawing/2014/main" id="{348AECEF-5168-F464-2E6A-5A8E06B61CE0}"/>
              </a:ext>
            </a:extLst>
          </p:cNvPr>
          <p:cNvSpPr/>
          <p:nvPr/>
        </p:nvSpPr>
        <p:spPr>
          <a:xfrm>
            <a:off x="7655310" y="2116333"/>
            <a:ext cx="4291527" cy="166662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8" name="Rounded Rectangle 7">
            <a:extLst>
              <a:ext uri="{FF2B5EF4-FFF2-40B4-BE49-F238E27FC236}">
                <a16:creationId xmlns:a16="http://schemas.microsoft.com/office/drawing/2014/main" id="{7AF5DC64-4D50-B5A0-C26F-FE843160BCA3}"/>
              </a:ext>
            </a:extLst>
          </p:cNvPr>
          <p:cNvSpPr/>
          <p:nvPr/>
        </p:nvSpPr>
        <p:spPr>
          <a:xfrm>
            <a:off x="4952070" y="2116333"/>
            <a:ext cx="2440921" cy="323900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11" name="Rectangle 10">
            <a:extLst>
              <a:ext uri="{FF2B5EF4-FFF2-40B4-BE49-F238E27FC236}">
                <a16:creationId xmlns:a16="http://schemas.microsoft.com/office/drawing/2014/main" id="{7DACF1C7-9B5A-9CA5-43B4-7D5889BCE31B}"/>
              </a:ext>
            </a:extLst>
          </p:cNvPr>
          <p:cNvSpPr/>
          <p:nvPr/>
        </p:nvSpPr>
        <p:spPr>
          <a:xfrm>
            <a:off x="5157362" y="1644075"/>
            <a:ext cx="2067642"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kernel</a:t>
            </a:r>
          </a:p>
        </p:txBody>
      </p:sp>
      <p:sp>
        <p:nvSpPr>
          <p:cNvPr id="12" name="Rectangle 11">
            <a:extLst>
              <a:ext uri="{FF2B5EF4-FFF2-40B4-BE49-F238E27FC236}">
                <a16:creationId xmlns:a16="http://schemas.microsoft.com/office/drawing/2014/main" id="{96C1D099-33D4-85DB-5D46-01DD407AE543}"/>
              </a:ext>
            </a:extLst>
          </p:cNvPr>
          <p:cNvSpPr/>
          <p:nvPr/>
        </p:nvSpPr>
        <p:spPr>
          <a:xfrm>
            <a:off x="5157362" y="2265268"/>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LLVM context Creation</a:t>
            </a:r>
          </a:p>
        </p:txBody>
      </p:sp>
      <p:sp>
        <p:nvSpPr>
          <p:cNvPr id="13" name="Rectangle 12">
            <a:extLst>
              <a:ext uri="{FF2B5EF4-FFF2-40B4-BE49-F238E27FC236}">
                <a16:creationId xmlns:a16="http://schemas.microsoft.com/office/drawing/2014/main" id="{D60BFA78-C9A5-7F82-6DA1-8677F0A54020}"/>
              </a:ext>
            </a:extLst>
          </p:cNvPr>
          <p:cNvSpPr/>
          <p:nvPr/>
        </p:nvSpPr>
        <p:spPr>
          <a:xfrm>
            <a:off x="5157362" y="2733026"/>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BuiltIn library linking</a:t>
            </a:r>
          </a:p>
        </p:txBody>
      </p:sp>
      <p:sp>
        <p:nvSpPr>
          <p:cNvPr id="14" name="Rectangle 13">
            <a:extLst>
              <a:ext uri="{FF2B5EF4-FFF2-40B4-BE49-F238E27FC236}">
                <a16:creationId xmlns:a16="http://schemas.microsoft.com/office/drawing/2014/main" id="{7CC5C2A5-8868-0B96-B6B1-0A3EB12CD058}"/>
              </a:ext>
            </a:extLst>
          </p:cNvPr>
          <p:cNvSpPr/>
          <p:nvPr/>
        </p:nvSpPr>
        <p:spPr>
          <a:xfrm>
            <a:off x="5157362" y="3200783"/>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Workgroup Generation</a:t>
            </a:r>
          </a:p>
        </p:txBody>
      </p:sp>
      <p:sp>
        <p:nvSpPr>
          <p:cNvPr id="15" name="Rectangle 14">
            <a:extLst>
              <a:ext uri="{FF2B5EF4-FFF2-40B4-BE49-F238E27FC236}">
                <a16:creationId xmlns:a16="http://schemas.microsoft.com/office/drawing/2014/main" id="{CAFD690D-8333-BC71-E45B-B5B23FAF65B0}"/>
              </a:ext>
            </a:extLst>
          </p:cNvPr>
          <p:cNvSpPr/>
          <p:nvPr/>
        </p:nvSpPr>
        <p:spPr>
          <a:xfrm>
            <a:off x="5157362" y="4136298"/>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Kernel Translation</a:t>
            </a:r>
          </a:p>
        </p:txBody>
      </p:sp>
      <p:sp>
        <p:nvSpPr>
          <p:cNvPr id="16" name="Rectangle 15">
            <a:extLst>
              <a:ext uri="{FF2B5EF4-FFF2-40B4-BE49-F238E27FC236}">
                <a16:creationId xmlns:a16="http://schemas.microsoft.com/office/drawing/2014/main" id="{67A5CB71-E644-071C-9C71-A5818A113374}"/>
              </a:ext>
            </a:extLst>
          </p:cNvPr>
          <p:cNvSpPr/>
          <p:nvPr/>
        </p:nvSpPr>
        <p:spPr>
          <a:xfrm>
            <a:off x="5157362" y="3668541"/>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 Schedule Generation</a:t>
            </a:r>
          </a:p>
        </p:txBody>
      </p:sp>
      <p:sp>
        <p:nvSpPr>
          <p:cNvPr id="17" name="Rectangle 16">
            <a:extLst>
              <a:ext uri="{FF2B5EF4-FFF2-40B4-BE49-F238E27FC236}">
                <a16:creationId xmlns:a16="http://schemas.microsoft.com/office/drawing/2014/main" id="{2EAC8925-60E4-7257-A9D7-14D23BD08FA1}"/>
              </a:ext>
            </a:extLst>
          </p:cNvPr>
          <p:cNvSpPr/>
          <p:nvPr/>
        </p:nvSpPr>
        <p:spPr>
          <a:xfrm>
            <a:off x="5157362" y="4604054"/>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Code Generation</a:t>
            </a:r>
          </a:p>
        </p:txBody>
      </p:sp>
      <p:cxnSp>
        <p:nvCxnSpPr>
          <p:cNvPr id="19" name="Straight Arrow Connector 18">
            <a:extLst>
              <a:ext uri="{FF2B5EF4-FFF2-40B4-BE49-F238E27FC236}">
                <a16:creationId xmlns:a16="http://schemas.microsoft.com/office/drawing/2014/main" id="{5B1957E0-A3BB-7204-A52F-5B80C9ADB4AE}"/>
              </a:ext>
            </a:extLst>
          </p:cNvPr>
          <p:cNvCxnSpPr>
            <a:cxnSpLocks/>
            <a:stCxn id="11" idx="2"/>
            <a:endCxn id="12" idx="0"/>
          </p:cNvCxnSpPr>
          <p:nvPr/>
        </p:nvCxnSpPr>
        <p:spPr>
          <a:xfrm>
            <a:off x="6191183" y="1965278"/>
            <a:ext cx="0" cy="299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EFB8C4-E92D-D082-4307-6EE65E889BE8}"/>
              </a:ext>
            </a:extLst>
          </p:cNvPr>
          <p:cNvCxnSpPr>
            <a:cxnSpLocks/>
          </p:cNvCxnSpPr>
          <p:nvPr/>
        </p:nvCxnSpPr>
        <p:spPr>
          <a:xfrm>
            <a:off x="6197338" y="2586471"/>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843E53-046B-6E17-95F6-6F01527A6D84}"/>
              </a:ext>
            </a:extLst>
          </p:cNvPr>
          <p:cNvCxnSpPr>
            <a:cxnSpLocks/>
          </p:cNvCxnSpPr>
          <p:nvPr/>
        </p:nvCxnSpPr>
        <p:spPr>
          <a:xfrm>
            <a:off x="6197338" y="3054229"/>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369BFF-CE52-1598-CB95-F2626408EE9E}"/>
              </a:ext>
            </a:extLst>
          </p:cNvPr>
          <p:cNvCxnSpPr>
            <a:cxnSpLocks/>
          </p:cNvCxnSpPr>
          <p:nvPr/>
        </p:nvCxnSpPr>
        <p:spPr>
          <a:xfrm>
            <a:off x="6197338" y="3521986"/>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BA537D-2CC7-5AB1-982B-B38D832874D6}"/>
              </a:ext>
            </a:extLst>
          </p:cNvPr>
          <p:cNvCxnSpPr>
            <a:cxnSpLocks/>
          </p:cNvCxnSpPr>
          <p:nvPr/>
        </p:nvCxnSpPr>
        <p:spPr>
          <a:xfrm>
            <a:off x="6197338" y="3989744"/>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1CD490-3783-2DFF-58F0-323E56CAC367}"/>
              </a:ext>
            </a:extLst>
          </p:cNvPr>
          <p:cNvCxnSpPr>
            <a:cxnSpLocks/>
          </p:cNvCxnSpPr>
          <p:nvPr/>
        </p:nvCxnSpPr>
        <p:spPr>
          <a:xfrm>
            <a:off x="6197338" y="4457502"/>
            <a:ext cx="0" cy="146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D6E0E2-0022-044A-3179-63BBB0AC6324}"/>
              </a:ext>
            </a:extLst>
          </p:cNvPr>
          <p:cNvSpPr txBox="1"/>
          <p:nvPr/>
        </p:nvSpPr>
        <p:spPr>
          <a:xfrm>
            <a:off x="4952070" y="5030163"/>
            <a:ext cx="2440921" cy="293781"/>
          </a:xfrm>
          <a:prstGeom prst="rect">
            <a:avLst/>
          </a:prstGeom>
          <a:noFill/>
        </p:spPr>
        <p:txBody>
          <a:bodyPr wrap="square" lIns="0" rIns="0">
            <a:spAutoFit/>
          </a:bodyPr>
          <a:lstStyle/>
          <a:p>
            <a:pPr algn="ctr"/>
            <a:r>
              <a:rPr lang="en-KR" sz="1300" b="1"/>
              <a:t>PoCL Compiler</a:t>
            </a:r>
          </a:p>
        </p:txBody>
      </p:sp>
      <p:sp>
        <p:nvSpPr>
          <p:cNvPr id="43" name="Rectangle 42">
            <a:extLst>
              <a:ext uri="{FF2B5EF4-FFF2-40B4-BE49-F238E27FC236}">
                <a16:creationId xmlns:a16="http://schemas.microsoft.com/office/drawing/2014/main" id="{C6393BED-9FE9-7380-21C0-91A84A7E9F64}"/>
              </a:ext>
            </a:extLst>
          </p:cNvPr>
          <p:cNvSpPr/>
          <p:nvPr/>
        </p:nvSpPr>
        <p:spPr>
          <a:xfrm>
            <a:off x="7843651" y="1600200"/>
            <a:ext cx="2000110"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Application</a:t>
            </a:r>
          </a:p>
        </p:txBody>
      </p:sp>
      <p:sp>
        <p:nvSpPr>
          <p:cNvPr id="44" name="Rectangle 43">
            <a:extLst>
              <a:ext uri="{FF2B5EF4-FFF2-40B4-BE49-F238E27FC236}">
                <a16:creationId xmlns:a16="http://schemas.microsoft.com/office/drawing/2014/main" id="{E8C37714-E06F-1092-0BC8-23C92193B658}"/>
              </a:ext>
            </a:extLst>
          </p:cNvPr>
          <p:cNvSpPr/>
          <p:nvPr/>
        </p:nvSpPr>
        <p:spPr>
          <a:xfrm>
            <a:off x="7843651" y="2255634"/>
            <a:ext cx="2005657"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Runtime API</a:t>
            </a:r>
          </a:p>
        </p:txBody>
      </p:sp>
      <p:sp>
        <p:nvSpPr>
          <p:cNvPr id="45" name="Rectangle 44">
            <a:extLst>
              <a:ext uri="{FF2B5EF4-FFF2-40B4-BE49-F238E27FC236}">
                <a16:creationId xmlns:a16="http://schemas.microsoft.com/office/drawing/2014/main" id="{9701E86C-2E0E-D3B9-B56D-24D77E3B98EB}"/>
              </a:ext>
            </a:extLst>
          </p:cNvPr>
          <p:cNvSpPr/>
          <p:nvPr/>
        </p:nvSpPr>
        <p:spPr>
          <a:xfrm>
            <a:off x="7843651" y="2680415"/>
            <a:ext cx="3955484" cy="978187"/>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sp>
        <p:nvSpPr>
          <p:cNvPr id="47" name="TextBox 46">
            <a:extLst>
              <a:ext uri="{FF2B5EF4-FFF2-40B4-BE49-F238E27FC236}">
                <a16:creationId xmlns:a16="http://schemas.microsoft.com/office/drawing/2014/main" id="{B99838C8-5D5A-2FB2-80D2-7EA7B667BE26}"/>
              </a:ext>
            </a:extLst>
          </p:cNvPr>
          <p:cNvSpPr txBox="1"/>
          <p:nvPr/>
        </p:nvSpPr>
        <p:spPr>
          <a:xfrm>
            <a:off x="7843651" y="2705666"/>
            <a:ext cx="3955484" cy="293781"/>
          </a:xfrm>
          <a:prstGeom prst="rect">
            <a:avLst/>
          </a:prstGeom>
          <a:noFill/>
        </p:spPr>
        <p:txBody>
          <a:bodyPr wrap="square" lIns="0" rIns="0">
            <a:spAutoFit/>
          </a:bodyPr>
          <a:lstStyle/>
          <a:p>
            <a:pPr algn="ctr"/>
            <a:r>
              <a:rPr lang="en-KR" sz="1300">
                <a:solidFill>
                  <a:schemeClr val="tx1"/>
                </a:solidFill>
              </a:rPr>
              <a:t>Common Device Interface</a:t>
            </a:r>
          </a:p>
        </p:txBody>
      </p:sp>
      <p:sp>
        <p:nvSpPr>
          <p:cNvPr id="48" name="Rectangle 47">
            <a:extLst>
              <a:ext uri="{FF2B5EF4-FFF2-40B4-BE49-F238E27FC236}">
                <a16:creationId xmlns:a16="http://schemas.microsoft.com/office/drawing/2014/main" id="{6B04C8D7-DE53-FF17-8A6A-F70B26ED9BF3}"/>
              </a:ext>
            </a:extLst>
          </p:cNvPr>
          <p:cNvSpPr/>
          <p:nvPr/>
        </p:nvSpPr>
        <p:spPr>
          <a:xfrm>
            <a:off x="7936257" y="3030242"/>
            <a:ext cx="773106"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 &amp; Pthread</a:t>
            </a:r>
          </a:p>
        </p:txBody>
      </p:sp>
      <p:sp>
        <p:nvSpPr>
          <p:cNvPr id="49" name="Rectangle 48">
            <a:extLst>
              <a:ext uri="{FF2B5EF4-FFF2-40B4-BE49-F238E27FC236}">
                <a16:creationId xmlns:a16="http://schemas.microsoft.com/office/drawing/2014/main" id="{2D0CFF04-06A0-E484-5E51-C8BA41DEDB06}"/>
              </a:ext>
            </a:extLst>
          </p:cNvPr>
          <p:cNvSpPr/>
          <p:nvPr/>
        </p:nvSpPr>
        <p:spPr>
          <a:xfrm>
            <a:off x="8801968"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PTX</a:t>
            </a:r>
          </a:p>
          <a:p>
            <a:pPr algn="ctr"/>
            <a:r>
              <a:rPr lang="en-KR" sz="1300">
                <a:solidFill>
                  <a:schemeClr val="tx1"/>
                </a:solidFill>
              </a:rPr>
              <a:t>HSA</a:t>
            </a:r>
          </a:p>
        </p:txBody>
      </p:sp>
      <p:sp>
        <p:nvSpPr>
          <p:cNvPr id="50" name="Rectangle 49">
            <a:extLst>
              <a:ext uri="{FF2B5EF4-FFF2-40B4-BE49-F238E27FC236}">
                <a16:creationId xmlns:a16="http://schemas.microsoft.com/office/drawing/2014/main" id="{15893AC4-C67A-3D5A-1E67-F93C40723EAA}"/>
              </a:ext>
            </a:extLst>
          </p:cNvPr>
          <p:cNvSpPr/>
          <p:nvPr/>
        </p:nvSpPr>
        <p:spPr>
          <a:xfrm>
            <a:off x="9553475"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a:t>
            </a:r>
          </a:p>
        </p:txBody>
      </p:sp>
      <p:sp>
        <p:nvSpPr>
          <p:cNvPr id="51" name="Rectangle 50">
            <a:extLst>
              <a:ext uri="{FF2B5EF4-FFF2-40B4-BE49-F238E27FC236}">
                <a16:creationId xmlns:a16="http://schemas.microsoft.com/office/drawing/2014/main" id="{4121B793-0AFA-1F86-9B68-9D932B2E5214}"/>
              </a:ext>
            </a:extLst>
          </p:cNvPr>
          <p:cNvSpPr/>
          <p:nvPr/>
        </p:nvSpPr>
        <p:spPr>
          <a:xfrm>
            <a:off x="10304982"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a:t>
            </a:r>
          </a:p>
        </p:txBody>
      </p:sp>
      <p:sp>
        <p:nvSpPr>
          <p:cNvPr id="52" name="Rectangle 51">
            <a:extLst>
              <a:ext uri="{FF2B5EF4-FFF2-40B4-BE49-F238E27FC236}">
                <a16:creationId xmlns:a16="http://schemas.microsoft.com/office/drawing/2014/main" id="{9317AF7A-339C-9B71-EF19-79D520138DEF}"/>
              </a:ext>
            </a:extLst>
          </p:cNvPr>
          <p:cNvSpPr/>
          <p:nvPr/>
        </p:nvSpPr>
        <p:spPr>
          <a:xfrm>
            <a:off x="11056489" y="3030242"/>
            <a:ext cx="658901" cy="552310"/>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Runtime</a:t>
            </a:r>
          </a:p>
        </p:txBody>
      </p:sp>
      <p:sp>
        <p:nvSpPr>
          <p:cNvPr id="54" name="Rounded Rectangle 53">
            <a:extLst>
              <a:ext uri="{FF2B5EF4-FFF2-40B4-BE49-F238E27FC236}">
                <a16:creationId xmlns:a16="http://schemas.microsoft.com/office/drawing/2014/main" id="{63C8FCD4-ED89-A7B9-F950-28B89B3FDD9C}"/>
              </a:ext>
            </a:extLst>
          </p:cNvPr>
          <p:cNvSpPr/>
          <p:nvPr/>
        </p:nvSpPr>
        <p:spPr>
          <a:xfrm>
            <a:off x="7936257" y="3924208"/>
            <a:ext cx="773105"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a:t>
            </a:r>
          </a:p>
        </p:txBody>
      </p:sp>
      <p:sp>
        <p:nvSpPr>
          <p:cNvPr id="55" name="Rounded Rectangle 54">
            <a:extLst>
              <a:ext uri="{FF2B5EF4-FFF2-40B4-BE49-F238E27FC236}">
                <a16:creationId xmlns:a16="http://schemas.microsoft.com/office/drawing/2014/main" id="{8300AACC-AEC1-5640-44CF-943C3B6E519D}"/>
              </a:ext>
            </a:extLst>
          </p:cNvPr>
          <p:cNvSpPr/>
          <p:nvPr/>
        </p:nvSpPr>
        <p:spPr>
          <a:xfrm>
            <a:off x="8801967"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GPU</a:t>
            </a:r>
          </a:p>
        </p:txBody>
      </p:sp>
      <p:sp>
        <p:nvSpPr>
          <p:cNvPr id="56" name="Rounded Rectangle 55">
            <a:extLst>
              <a:ext uri="{FF2B5EF4-FFF2-40B4-BE49-F238E27FC236}">
                <a16:creationId xmlns:a16="http://schemas.microsoft.com/office/drawing/2014/main" id="{0ACE7236-F6DF-5B55-D483-1A3FF717728A}"/>
              </a:ext>
            </a:extLst>
          </p:cNvPr>
          <p:cNvSpPr/>
          <p:nvPr/>
        </p:nvSpPr>
        <p:spPr>
          <a:xfrm>
            <a:off x="9553475"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 Device</a:t>
            </a:r>
          </a:p>
        </p:txBody>
      </p:sp>
      <p:sp>
        <p:nvSpPr>
          <p:cNvPr id="57" name="Rounded Rectangle 56">
            <a:extLst>
              <a:ext uri="{FF2B5EF4-FFF2-40B4-BE49-F238E27FC236}">
                <a16:creationId xmlns:a16="http://schemas.microsoft.com/office/drawing/2014/main" id="{5400422D-8F34-20D1-1707-57C5644AA0AA}"/>
              </a:ext>
            </a:extLst>
          </p:cNvPr>
          <p:cNvSpPr/>
          <p:nvPr/>
        </p:nvSpPr>
        <p:spPr>
          <a:xfrm>
            <a:off x="10304981"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 Device</a:t>
            </a:r>
          </a:p>
        </p:txBody>
      </p:sp>
      <p:sp>
        <p:nvSpPr>
          <p:cNvPr id="58" name="Rounded Rectangle 57">
            <a:extLst>
              <a:ext uri="{FF2B5EF4-FFF2-40B4-BE49-F238E27FC236}">
                <a16:creationId xmlns:a16="http://schemas.microsoft.com/office/drawing/2014/main" id="{69400172-2B6A-219C-E50B-82425C423580}"/>
              </a:ext>
            </a:extLst>
          </p:cNvPr>
          <p:cNvSpPr/>
          <p:nvPr/>
        </p:nvSpPr>
        <p:spPr>
          <a:xfrm>
            <a:off x="11056489" y="3924208"/>
            <a:ext cx="658901" cy="552310"/>
          </a:xfrm>
          <a:prstGeom prst="roundRect">
            <a:avLst>
              <a:gd name="adj" fmla="val 11700"/>
            </a:avLst>
          </a:prstGeom>
          <a:solidFill>
            <a:schemeClr val="accent1">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GPU</a:t>
            </a:r>
          </a:p>
        </p:txBody>
      </p:sp>
      <p:cxnSp>
        <p:nvCxnSpPr>
          <p:cNvPr id="65" name="Straight Arrow Connector 64">
            <a:extLst>
              <a:ext uri="{FF2B5EF4-FFF2-40B4-BE49-F238E27FC236}">
                <a16:creationId xmlns:a16="http://schemas.microsoft.com/office/drawing/2014/main" id="{538BA683-3B8B-5D75-1D80-4245AFEE81D9}"/>
              </a:ext>
            </a:extLst>
          </p:cNvPr>
          <p:cNvCxnSpPr>
            <a:cxnSpLocks/>
            <a:stCxn id="43" idx="2"/>
            <a:endCxn id="44" idx="0"/>
          </p:cNvCxnSpPr>
          <p:nvPr/>
        </p:nvCxnSpPr>
        <p:spPr>
          <a:xfrm>
            <a:off x="8843707" y="1921403"/>
            <a:ext cx="2775" cy="334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2F7C3D-1939-392E-284A-1BDD59A97306}"/>
              </a:ext>
            </a:extLst>
          </p:cNvPr>
          <p:cNvCxnSpPr>
            <a:cxnSpLocks/>
          </p:cNvCxnSpPr>
          <p:nvPr/>
        </p:nvCxnSpPr>
        <p:spPr>
          <a:xfrm>
            <a:off x="8900741" y="2576532"/>
            <a:ext cx="0" cy="103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0CC2D8F-F5B3-6917-04B2-7534AC8389BA}"/>
              </a:ext>
            </a:extLst>
          </p:cNvPr>
          <p:cNvCxnSpPr>
            <a:cxnSpLocks/>
            <a:stCxn id="48" idx="2"/>
            <a:endCxn id="54" idx="0"/>
          </p:cNvCxnSpPr>
          <p:nvPr/>
        </p:nvCxnSpPr>
        <p:spPr>
          <a:xfrm>
            <a:off x="8322810"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A87B9B9-70FD-8326-41A2-F2514F384E08}"/>
              </a:ext>
            </a:extLst>
          </p:cNvPr>
          <p:cNvCxnSpPr>
            <a:cxnSpLocks/>
            <a:endCxn id="55" idx="0"/>
          </p:cNvCxnSpPr>
          <p:nvPr/>
        </p:nvCxnSpPr>
        <p:spPr>
          <a:xfrm>
            <a:off x="9127551" y="3582552"/>
            <a:ext cx="3867"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F423321-97AF-8905-FEC1-0DACEC0DEDF4}"/>
              </a:ext>
            </a:extLst>
          </p:cNvPr>
          <p:cNvCxnSpPr>
            <a:cxnSpLocks/>
            <a:stCxn id="50" idx="2"/>
            <a:endCxn id="56" idx="0"/>
          </p:cNvCxnSpPr>
          <p:nvPr/>
        </p:nvCxnSpPr>
        <p:spPr>
          <a:xfrm flipH="1">
            <a:off x="9882925"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7338003-92E6-5EA4-99EC-C84643CA3B17}"/>
              </a:ext>
            </a:extLst>
          </p:cNvPr>
          <p:cNvCxnSpPr>
            <a:cxnSpLocks/>
            <a:stCxn id="51" idx="2"/>
            <a:endCxn id="57" idx="0"/>
          </p:cNvCxnSpPr>
          <p:nvPr/>
        </p:nvCxnSpPr>
        <p:spPr>
          <a:xfrm flipH="1">
            <a:off x="10634433"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70BCEF7-AD85-22BB-7BEF-C9EDC4406BF2}"/>
              </a:ext>
            </a:extLst>
          </p:cNvPr>
          <p:cNvCxnSpPr>
            <a:cxnSpLocks/>
            <a:stCxn id="52" idx="2"/>
            <a:endCxn id="58" idx="0"/>
          </p:cNvCxnSpPr>
          <p:nvPr/>
        </p:nvCxnSpPr>
        <p:spPr>
          <a:xfrm>
            <a:off x="11385939"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C6A16811-A925-4A15-3DC3-1318030D4092}"/>
              </a:ext>
            </a:extLst>
          </p:cNvPr>
          <p:cNvCxnSpPr>
            <a:cxnSpLocks/>
            <a:stCxn id="17" idx="3"/>
            <a:endCxn id="43" idx="1"/>
          </p:cNvCxnSpPr>
          <p:nvPr/>
        </p:nvCxnSpPr>
        <p:spPr>
          <a:xfrm flipV="1">
            <a:off x="7225004" y="1760802"/>
            <a:ext cx="618647" cy="30038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9FAB61A-11BF-147D-17DB-000C83700D21}"/>
              </a:ext>
            </a:extLst>
          </p:cNvPr>
          <p:cNvSpPr txBox="1"/>
          <p:nvPr/>
        </p:nvSpPr>
        <p:spPr>
          <a:xfrm>
            <a:off x="9915695" y="2196836"/>
            <a:ext cx="1856917" cy="293781"/>
          </a:xfrm>
          <a:prstGeom prst="rect">
            <a:avLst/>
          </a:prstGeom>
          <a:noFill/>
        </p:spPr>
        <p:txBody>
          <a:bodyPr wrap="square" lIns="0" rIns="0">
            <a:spAutoFit/>
          </a:bodyPr>
          <a:lstStyle/>
          <a:p>
            <a:pPr algn="r"/>
            <a:r>
              <a:rPr lang="en-KR" sz="1300" b="1"/>
              <a:t>PoCL Runtime</a:t>
            </a:r>
          </a:p>
        </p:txBody>
      </p:sp>
      <p:sp>
        <p:nvSpPr>
          <p:cNvPr id="4" name="Rectangle 3">
            <a:extLst>
              <a:ext uri="{FF2B5EF4-FFF2-40B4-BE49-F238E27FC236}">
                <a16:creationId xmlns:a16="http://schemas.microsoft.com/office/drawing/2014/main" id="{364A2299-1DE9-1655-FD89-91D9ED1A87FA}"/>
              </a:ext>
            </a:extLst>
          </p:cNvPr>
          <p:cNvSpPr/>
          <p:nvPr/>
        </p:nvSpPr>
        <p:spPr>
          <a:xfrm>
            <a:off x="7681450" y="1495321"/>
            <a:ext cx="2851354" cy="52848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ogo with a blue and yellow design&#10;&#10;Description automatically generated">
            <a:extLst>
              <a:ext uri="{FF2B5EF4-FFF2-40B4-BE49-F238E27FC236}">
                <a16:creationId xmlns:a16="http://schemas.microsoft.com/office/drawing/2014/main" id="{C94F5F71-1F9F-68FC-296C-FD002D82015F}"/>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358608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D967-7DD9-EB4E-8BBA-0F77A9C477F0}"/>
              </a:ext>
            </a:extLst>
          </p:cNvPr>
          <p:cNvSpPr>
            <a:spLocks noGrp="1"/>
          </p:cNvSpPr>
          <p:nvPr>
            <p:ph type="title"/>
          </p:nvPr>
        </p:nvSpPr>
        <p:spPr/>
        <p:txBody>
          <a:bodyPr/>
          <a:lstStyle/>
          <a:p>
            <a:r>
              <a:rPr lang="en-US" dirty="0">
                <a:solidFill>
                  <a:srgbClr val="002060"/>
                </a:solidFill>
              </a:rPr>
              <a:t>Compilation and Execution Process</a:t>
            </a:r>
          </a:p>
        </p:txBody>
      </p:sp>
      <p:sp>
        <p:nvSpPr>
          <p:cNvPr id="5" name="Slide Number Placeholder 4">
            <a:extLst>
              <a:ext uri="{FF2B5EF4-FFF2-40B4-BE49-F238E27FC236}">
                <a16:creationId xmlns:a16="http://schemas.microsoft.com/office/drawing/2014/main" id="{F497C3FF-A108-2CA9-D437-9FA414958EEB}"/>
              </a:ext>
            </a:extLst>
          </p:cNvPr>
          <p:cNvSpPr>
            <a:spLocks noGrp="1"/>
          </p:cNvSpPr>
          <p:nvPr>
            <p:ph type="sldNum"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678206-0642-9F48-9727-6B519CB285FA}"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102" name="Content Placeholder 2">
            <a:extLst>
              <a:ext uri="{FF2B5EF4-FFF2-40B4-BE49-F238E27FC236}">
                <a16:creationId xmlns:a16="http://schemas.microsoft.com/office/drawing/2014/main" id="{D64F251C-8C65-0A8E-DEB9-3BF4BE97FECA}"/>
              </a:ext>
            </a:extLst>
          </p:cNvPr>
          <p:cNvSpPr>
            <a:spLocks noGrp="1"/>
          </p:cNvSpPr>
          <p:nvPr>
            <p:ph type="body" idx="1"/>
          </p:nvPr>
        </p:nvSpPr>
        <p:spPr>
          <a:xfrm>
            <a:off x="280186" y="2265268"/>
            <a:ext cx="4519879" cy="2748431"/>
          </a:xfrm>
        </p:spPr>
        <p:txBody>
          <a:bodyPr>
            <a:normAutofit/>
          </a:bodyPr>
          <a:lstStyle/>
          <a:p>
            <a:r>
              <a:rPr lang="en-US" sz="1600" dirty="0"/>
              <a:t>Input: OpenCL programs (host&amp;&amp;kernel)</a:t>
            </a:r>
            <a:endParaRPr lang="en-US" sz="1600" dirty="0">
              <a:cs typeface="Tahoma"/>
            </a:endParaRPr>
          </a:p>
          <a:p>
            <a:r>
              <a:rPr lang="en-US" sz="1600" dirty="0">
                <a:cs typeface="Tahoma"/>
              </a:rPr>
              <a:t>Step1: Compile OpenCL Host Program and link with Vortex Runtime</a:t>
            </a:r>
          </a:p>
          <a:p>
            <a:r>
              <a:rPr lang="en-US" sz="1600" b="1" dirty="0">
                <a:cs typeface="Tahoma"/>
              </a:rPr>
              <a:t>Step2: Execute OpenCL Host Program, trigger online kerne</a:t>
            </a:r>
            <a:r>
              <a:rPr lang="en-US" sz="1600" b="1" dirty="0"/>
              <a:t>l compilation.</a:t>
            </a:r>
            <a:endParaRPr lang="en-US" sz="1100" b="1" dirty="0">
              <a:cs typeface="Tahoma"/>
            </a:endParaRPr>
          </a:p>
          <a:p>
            <a:r>
              <a:rPr lang="en-US" sz="1600" dirty="0">
                <a:cs typeface="Tahoma"/>
              </a:rPr>
              <a:t>Step3: Compile OpenCL kernel and link with kernel library.</a:t>
            </a:r>
          </a:p>
          <a:p>
            <a:r>
              <a:rPr lang="en-US" sz="1600" dirty="0">
                <a:cs typeface="Tahoma"/>
              </a:rPr>
              <a:t>Step4: Execute comp</a:t>
            </a:r>
            <a:r>
              <a:rPr lang="en-US" sz="1600" dirty="0"/>
              <a:t>iled kernel on GPU</a:t>
            </a:r>
            <a:endParaRPr lang="en-US" sz="1600" dirty="0">
              <a:cs typeface="Tahoma"/>
            </a:endParaRPr>
          </a:p>
        </p:txBody>
      </p:sp>
      <p:sp>
        <p:nvSpPr>
          <p:cNvPr id="53" name="Rounded Rectangle 52">
            <a:extLst>
              <a:ext uri="{FF2B5EF4-FFF2-40B4-BE49-F238E27FC236}">
                <a16:creationId xmlns:a16="http://schemas.microsoft.com/office/drawing/2014/main" id="{348AECEF-5168-F464-2E6A-5A8E06B61CE0}"/>
              </a:ext>
            </a:extLst>
          </p:cNvPr>
          <p:cNvSpPr/>
          <p:nvPr/>
        </p:nvSpPr>
        <p:spPr>
          <a:xfrm>
            <a:off x="7655310" y="2116333"/>
            <a:ext cx="4291527" cy="166662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8" name="Rounded Rectangle 7">
            <a:extLst>
              <a:ext uri="{FF2B5EF4-FFF2-40B4-BE49-F238E27FC236}">
                <a16:creationId xmlns:a16="http://schemas.microsoft.com/office/drawing/2014/main" id="{7AF5DC64-4D50-B5A0-C26F-FE843160BCA3}"/>
              </a:ext>
            </a:extLst>
          </p:cNvPr>
          <p:cNvSpPr/>
          <p:nvPr/>
        </p:nvSpPr>
        <p:spPr>
          <a:xfrm>
            <a:off x="4952070" y="2116333"/>
            <a:ext cx="2440921" cy="323900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11" name="Rectangle 10">
            <a:extLst>
              <a:ext uri="{FF2B5EF4-FFF2-40B4-BE49-F238E27FC236}">
                <a16:creationId xmlns:a16="http://schemas.microsoft.com/office/drawing/2014/main" id="{7DACF1C7-9B5A-9CA5-43B4-7D5889BCE31B}"/>
              </a:ext>
            </a:extLst>
          </p:cNvPr>
          <p:cNvSpPr/>
          <p:nvPr/>
        </p:nvSpPr>
        <p:spPr>
          <a:xfrm>
            <a:off x="5157362" y="1644075"/>
            <a:ext cx="2067642"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kernel</a:t>
            </a:r>
          </a:p>
        </p:txBody>
      </p:sp>
      <p:sp>
        <p:nvSpPr>
          <p:cNvPr id="12" name="Rectangle 11">
            <a:extLst>
              <a:ext uri="{FF2B5EF4-FFF2-40B4-BE49-F238E27FC236}">
                <a16:creationId xmlns:a16="http://schemas.microsoft.com/office/drawing/2014/main" id="{96C1D099-33D4-85DB-5D46-01DD407AE543}"/>
              </a:ext>
            </a:extLst>
          </p:cNvPr>
          <p:cNvSpPr/>
          <p:nvPr/>
        </p:nvSpPr>
        <p:spPr>
          <a:xfrm>
            <a:off x="5157362" y="2265268"/>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LLVM context Creation</a:t>
            </a:r>
          </a:p>
        </p:txBody>
      </p:sp>
      <p:sp>
        <p:nvSpPr>
          <p:cNvPr id="13" name="Rectangle 12">
            <a:extLst>
              <a:ext uri="{FF2B5EF4-FFF2-40B4-BE49-F238E27FC236}">
                <a16:creationId xmlns:a16="http://schemas.microsoft.com/office/drawing/2014/main" id="{D60BFA78-C9A5-7F82-6DA1-8677F0A54020}"/>
              </a:ext>
            </a:extLst>
          </p:cNvPr>
          <p:cNvSpPr/>
          <p:nvPr/>
        </p:nvSpPr>
        <p:spPr>
          <a:xfrm>
            <a:off x="5157362" y="2733026"/>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BuiltIn library linking</a:t>
            </a:r>
          </a:p>
        </p:txBody>
      </p:sp>
      <p:sp>
        <p:nvSpPr>
          <p:cNvPr id="14" name="Rectangle 13">
            <a:extLst>
              <a:ext uri="{FF2B5EF4-FFF2-40B4-BE49-F238E27FC236}">
                <a16:creationId xmlns:a16="http://schemas.microsoft.com/office/drawing/2014/main" id="{7CC5C2A5-8868-0B96-B6B1-0A3EB12CD058}"/>
              </a:ext>
            </a:extLst>
          </p:cNvPr>
          <p:cNvSpPr/>
          <p:nvPr/>
        </p:nvSpPr>
        <p:spPr>
          <a:xfrm>
            <a:off x="5157362" y="3200783"/>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Workgroup Generation</a:t>
            </a:r>
          </a:p>
        </p:txBody>
      </p:sp>
      <p:sp>
        <p:nvSpPr>
          <p:cNvPr id="15" name="Rectangle 14">
            <a:extLst>
              <a:ext uri="{FF2B5EF4-FFF2-40B4-BE49-F238E27FC236}">
                <a16:creationId xmlns:a16="http://schemas.microsoft.com/office/drawing/2014/main" id="{CAFD690D-8333-BC71-E45B-B5B23FAF65B0}"/>
              </a:ext>
            </a:extLst>
          </p:cNvPr>
          <p:cNvSpPr/>
          <p:nvPr/>
        </p:nvSpPr>
        <p:spPr>
          <a:xfrm>
            <a:off x="5157362" y="4136298"/>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Kernel Translation</a:t>
            </a:r>
          </a:p>
        </p:txBody>
      </p:sp>
      <p:sp>
        <p:nvSpPr>
          <p:cNvPr id="16" name="Rectangle 15">
            <a:extLst>
              <a:ext uri="{FF2B5EF4-FFF2-40B4-BE49-F238E27FC236}">
                <a16:creationId xmlns:a16="http://schemas.microsoft.com/office/drawing/2014/main" id="{67A5CB71-E644-071C-9C71-A5818A113374}"/>
              </a:ext>
            </a:extLst>
          </p:cNvPr>
          <p:cNvSpPr/>
          <p:nvPr/>
        </p:nvSpPr>
        <p:spPr>
          <a:xfrm>
            <a:off x="5157362" y="3668541"/>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 Schedule Generation</a:t>
            </a:r>
          </a:p>
        </p:txBody>
      </p:sp>
      <p:sp>
        <p:nvSpPr>
          <p:cNvPr id="17" name="Rectangle 16">
            <a:extLst>
              <a:ext uri="{FF2B5EF4-FFF2-40B4-BE49-F238E27FC236}">
                <a16:creationId xmlns:a16="http://schemas.microsoft.com/office/drawing/2014/main" id="{2EAC8925-60E4-7257-A9D7-14D23BD08FA1}"/>
              </a:ext>
            </a:extLst>
          </p:cNvPr>
          <p:cNvSpPr/>
          <p:nvPr/>
        </p:nvSpPr>
        <p:spPr>
          <a:xfrm>
            <a:off x="5157362" y="4604054"/>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Code Generation</a:t>
            </a:r>
          </a:p>
        </p:txBody>
      </p:sp>
      <p:cxnSp>
        <p:nvCxnSpPr>
          <p:cNvPr id="19" name="Straight Arrow Connector 18">
            <a:extLst>
              <a:ext uri="{FF2B5EF4-FFF2-40B4-BE49-F238E27FC236}">
                <a16:creationId xmlns:a16="http://schemas.microsoft.com/office/drawing/2014/main" id="{5B1957E0-A3BB-7204-A52F-5B80C9ADB4AE}"/>
              </a:ext>
            </a:extLst>
          </p:cNvPr>
          <p:cNvCxnSpPr>
            <a:cxnSpLocks/>
            <a:stCxn id="11" idx="2"/>
            <a:endCxn id="12" idx="0"/>
          </p:cNvCxnSpPr>
          <p:nvPr/>
        </p:nvCxnSpPr>
        <p:spPr>
          <a:xfrm>
            <a:off x="6191183" y="1965278"/>
            <a:ext cx="0" cy="299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EFB8C4-E92D-D082-4307-6EE65E889BE8}"/>
              </a:ext>
            </a:extLst>
          </p:cNvPr>
          <p:cNvCxnSpPr>
            <a:cxnSpLocks/>
          </p:cNvCxnSpPr>
          <p:nvPr/>
        </p:nvCxnSpPr>
        <p:spPr>
          <a:xfrm>
            <a:off x="6197338" y="2586471"/>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843E53-046B-6E17-95F6-6F01527A6D84}"/>
              </a:ext>
            </a:extLst>
          </p:cNvPr>
          <p:cNvCxnSpPr>
            <a:cxnSpLocks/>
          </p:cNvCxnSpPr>
          <p:nvPr/>
        </p:nvCxnSpPr>
        <p:spPr>
          <a:xfrm>
            <a:off x="6197338" y="3054229"/>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369BFF-CE52-1598-CB95-F2626408EE9E}"/>
              </a:ext>
            </a:extLst>
          </p:cNvPr>
          <p:cNvCxnSpPr>
            <a:cxnSpLocks/>
          </p:cNvCxnSpPr>
          <p:nvPr/>
        </p:nvCxnSpPr>
        <p:spPr>
          <a:xfrm>
            <a:off x="6197338" y="3521986"/>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BA537D-2CC7-5AB1-982B-B38D832874D6}"/>
              </a:ext>
            </a:extLst>
          </p:cNvPr>
          <p:cNvCxnSpPr>
            <a:cxnSpLocks/>
          </p:cNvCxnSpPr>
          <p:nvPr/>
        </p:nvCxnSpPr>
        <p:spPr>
          <a:xfrm>
            <a:off x="6197338" y="3989744"/>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1CD490-3783-2DFF-58F0-323E56CAC367}"/>
              </a:ext>
            </a:extLst>
          </p:cNvPr>
          <p:cNvCxnSpPr>
            <a:cxnSpLocks/>
          </p:cNvCxnSpPr>
          <p:nvPr/>
        </p:nvCxnSpPr>
        <p:spPr>
          <a:xfrm>
            <a:off x="6197338" y="4457502"/>
            <a:ext cx="0" cy="146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D6E0E2-0022-044A-3179-63BBB0AC6324}"/>
              </a:ext>
            </a:extLst>
          </p:cNvPr>
          <p:cNvSpPr txBox="1"/>
          <p:nvPr/>
        </p:nvSpPr>
        <p:spPr>
          <a:xfrm>
            <a:off x="4952070" y="5030163"/>
            <a:ext cx="2440921" cy="293781"/>
          </a:xfrm>
          <a:prstGeom prst="rect">
            <a:avLst/>
          </a:prstGeom>
          <a:noFill/>
        </p:spPr>
        <p:txBody>
          <a:bodyPr wrap="square" lIns="0" rIns="0">
            <a:spAutoFit/>
          </a:bodyPr>
          <a:lstStyle/>
          <a:p>
            <a:pPr algn="ctr"/>
            <a:r>
              <a:rPr lang="en-KR" sz="1300" b="1"/>
              <a:t>PoCL Compiler</a:t>
            </a:r>
          </a:p>
        </p:txBody>
      </p:sp>
      <p:sp>
        <p:nvSpPr>
          <p:cNvPr id="43" name="Rectangle 42">
            <a:extLst>
              <a:ext uri="{FF2B5EF4-FFF2-40B4-BE49-F238E27FC236}">
                <a16:creationId xmlns:a16="http://schemas.microsoft.com/office/drawing/2014/main" id="{C6393BED-9FE9-7380-21C0-91A84A7E9F64}"/>
              </a:ext>
            </a:extLst>
          </p:cNvPr>
          <p:cNvSpPr/>
          <p:nvPr/>
        </p:nvSpPr>
        <p:spPr>
          <a:xfrm>
            <a:off x="7843651" y="1600200"/>
            <a:ext cx="2000110"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Application</a:t>
            </a:r>
          </a:p>
        </p:txBody>
      </p:sp>
      <p:sp>
        <p:nvSpPr>
          <p:cNvPr id="44" name="Rectangle 43">
            <a:extLst>
              <a:ext uri="{FF2B5EF4-FFF2-40B4-BE49-F238E27FC236}">
                <a16:creationId xmlns:a16="http://schemas.microsoft.com/office/drawing/2014/main" id="{E8C37714-E06F-1092-0BC8-23C92193B658}"/>
              </a:ext>
            </a:extLst>
          </p:cNvPr>
          <p:cNvSpPr/>
          <p:nvPr/>
        </p:nvSpPr>
        <p:spPr>
          <a:xfrm>
            <a:off x="7843651" y="2255634"/>
            <a:ext cx="2005657"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Runtime API</a:t>
            </a:r>
          </a:p>
        </p:txBody>
      </p:sp>
      <p:sp>
        <p:nvSpPr>
          <p:cNvPr id="45" name="Rectangle 44">
            <a:extLst>
              <a:ext uri="{FF2B5EF4-FFF2-40B4-BE49-F238E27FC236}">
                <a16:creationId xmlns:a16="http://schemas.microsoft.com/office/drawing/2014/main" id="{9701E86C-2E0E-D3B9-B56D-24D77E3B98EB}"/>
              </a:ext>
            </a:extLst>
          </p:cNvPr>
          <p:cNvSpPr/>
          <p:nvPr/>
        </p:nvSpPr>
        <p:spPr>
          <a:xfrm>
            <a:off x="7843651" y="2680415"/>
            <a:ext cx="3955484" cy="978187"/>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sp>
        <p:nvSpPr>
          <p:cNvPr id="47" name="TextBox 46">
            <a:extLst>
              <a:ext uri="{FF2B5EF4-FFF2-40B4-BE49-F238E27FC236}">
                <a16:creationId xmlns:a16="http://schemas.microsoft.com/office/drawing/2014/main" id="{B99838C8-5D5A-2FB2-80D2-7EA7B667BE26}"/>
              </a:ext>
            </a:extLst>
          </p:cNvPr>
          <p:cNvSpPr txBox="1"/>
          <p:nvPr/>
        </p:nvSpPr>
        <p:spPr>
          <a:xfrm>
            <a:off x="7843651" y="2705666"/>
            <a:ext cx="3955484" cy="293781"/>
          </a:xfrm>
          <a:prstGeom prst="rect">
            <a:avLst/>
          </a:prstGeom>
          <a:noFill/>
        </p:spPr>
        <p:txBody>
          <a:bodyPr wrap="square" lIns="0" rIns="0">
            <a:spAutoFit/>
          </a:bodyPr>
          <a:lstStyle/>
          <a:p>
            <a:pPr algn="ctr"/>
            <a:r>
              <a:rPr lang="en-KR" sz="1300">
                <a:solidFill>
                  <a:schemeClr val="tx1"/>
                </a:solidFill>
              </a:rPr>
              <a:t>Common Device Interface</a:t>
            </a:r>
          </a:p>
        </p:txBody>
      </p:sp>
      <p:sp>
        <p:nvSpPr>
          <p:cNvPr id="48" name="Rectangle 47">
            <a:extLst>
              <a:ext uri="{FF2B5EF4-FFF2-40B4-BE49-F238E27FC236}">
                <a16:creationId xmlns:a16="http://schemas.microsoft.com/office/drawing/2014/main" id="{6B04C8D7-DE53-FF17-8A6A-F70B26ED9BF3}"/>
              </a:ext>
            </a:extLst>
          </p:cNvPr>
          <p:cNvSpPr/>
          <p:nvPr/>
        </p:nvSpPr>
        <p:spPr>
          <a:xfrm>
            <a:off x="7936257" y="3030242"/>
            <a:ext cx="773106"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 &amp; Pthread</a:t>
            </a:r>
          </a:p>
        </p:txBody>
      </p:sp>
      <p:sp>
        <p:nvSpPr>
          <p:cNvPr id="49" name="Rectangle 48">
            <a:extLst>
              <a:ext uri="{FF2B5EF4-FFF2-40B4-BE49-F238E27FC236}">
                <a16:creationId xmlns:a16="http://schemas.microsoft.com/office/drawing/2014/main" id="{2D0CFF04-06A0-E484-5E51-C8BA41DEDB06}"/>
              </a:ext>
            </a:extLst>
          </p:cNvPr>
          <p:cNvSpPr/>
          <p:nvPr/>
        </p:nvSpPr>
        <p:spPr>
          <a:xfrm>
            <a:off x="8801968"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PTX</a:t>
            </a:r>
          </a:p>
          <a:p>
            <a:pPr algn="ctr"/>
            <a:r>
              <a:rPr lang="en-KR" sz="1300">
                <a:solidFill>
                  <a:schemeClr val="tx1"/>
                </a:solidFill>
              </a:rPr>
              <a:t>HSA</a:t>
            </a:r>
          </a:p>
        </p:txBody>
      </p:sp>
      <p:sp>
        <p:nvSpPr>
          <p:cNvPr id="50" name="Rectangle 49">
            <a:extLst>
              <a:ext uri="{FF2B5EF4-FFF2-40B4-BE49-F238E27FC236}">
                <a16:creationId xmlns:a16="http://schemas.microsoft.com/office/drawing/2014/main" id="{15893AC4-C67A-3D5A-1E67-F93C40723EAA}"/>
              </a:ext>
            </a:extLst>
          </p:cNvPr>
          <p:cNvSpPr/>
          <p:nvPr/>
        </p:nvSpPr>
        <p:spPr>
          <a:xfrm>
            <a:off x="9553475"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a:t>
            </a:r>
          </a:p>
        </p:txBody>
      </p:sp>
      <p:sp>
        <p:nvSpPr>
          <p:cNvPr id="51" name="Rectangle 50">
            <a:extLst>
              <a:ext uri="{FF2B5EF4-FFF2-40B4-BE49-F238E27FC236}">
                <a16:creationId xmlns:a16="http://schemas.microsoft.com/office/drawing/2014/main" id="{4121B793-0AFA-1F86-9B68-9D932B2E5214}"/>
              </a:ext>
            </a:extLst>
          </p:cNvPr>
          <p:cNvSpPr/>
          <p:nvPr/>
        </p:nvSpPr>
        <p:spPr>
          <a:xfrm>
            <a:off x="10304982"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a:t>
            </a:r>
          </a:p>
        </p:txBody>
      </p:sp>
      <p:sp>
        <p:nvSpPr>
          <p:cNvPr id="52" name="Rectangle 51">
            <a:extLst>
              <a:ext uri="{FF2B5EF4-FFF2-40B4-BE49-F238E27FC236}">
                <a16:creationId xmlns:a16="http://schemas.microsoft.com/office/drawing/2014/main" id="{9317AF7A-339C-9B71-EF19-79D520138DEF}"/>
              </a:ext>
            </a:extLst>
          </p:cNvPr>
          <p:cNvSpPr/>
          <p:nvPr/>
        </p:nvSpPr>
        <p:spPr>
          <a:xfrm>
            <a:off x="11056489" y="3030242"/>
            <a:ext cx="658901" cy="552310"/>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Runtime</a:t>
            </a:r>
          </a:p>
        </p:txBody>
      </p:sp>
      <p:sp>
        <p:nvSpPr>
          <p:cNvPr id="54" name="Rounded Rectangle 53">
            <a:extLst>
              <a:ext uri="{FF2B5EF4-FFF2-40B4-BE49-F238E27FC236}">
                <a16:creationId xmlns:a16="http://schemas.microsoft.com/office/drawing/2014/main" id="{63C8FCD4-ED89-A7B9-F950-28B89B3FDD9C}"/>
              </a:ext>
            </a:extLst>
          </p:cNvPr>
          <p:cNvSpPr/>
          <p:nvPr/>
        </p:nvSpPr>
        <p:spPr>
          <a:xfrm>
            <a:off x="7936257" y="3924208"/>
            <a:ext cx="773105"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a:t>
            </a:r>
          </a:p>
        </p:txBody>
      </p:sp>
      <p:sp>
        <p:nvSpPr>
          <p:cNvPr id="55" name="Rounded Rectangle 54">
            <a:extLst>
              <a:ext uri="{FF2B5EF4-FFF2-40B4-BE49-F238E27FC236}">
                <a16:creationId xmlns:a16="http://schemas.microsoft.com/office/drawing/2014/main" id="{8300AACC-AEC1-5640-44CF-943C3B6E519D}"/>
              </a:ext>
            </a:extLst>
          </p:cNvPr>
          <p:cNvSpPr/>
          <p:nvPr/>
        </p:nvSpPr>
        <p:spPr>
          <a:xfrm>
            <a:off x="8801967"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GPU</a:t>
            </a:r>
          </a:p>
        </p:txBody>
      </p:sp>
      <p:sp>
        <p:nvSpPr>
          <p:cNvPr id="56" name="Rounded Rectangle 55">
            <a:extLst>
              <a:ext uri="{FF2B5EF4-FFF2-40B4-BE49-F238E27FC236}">
                <a16:creationId xmlns:a16="http://schemas.microsoft.com/office/drawing/2014/main" id="{0ACE7236-F6DF-5B55-D483-1A3FF717728A}"/>
              </a:ext>
            </a:extLst>
          </p:cNvPr>
          <p:cNvSpPr/>
          <p:nvPr/>
        </p:nvSpPr>
        <p:spPr>
          <a:xfrm>
            <a:off x="9553475"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 Device</a:t>
            </a:r>
          </a:p>
        </p:txBody>
      </p:sp>
      <p:sp>
        <p:nvSpPr>
          <p:cNvPr id="57" name="Rounded Rectangle 56">
            <a:extLst>
              <a:ext uri="{FF2B5EF4-FFF2-40B4-BE49-F238E27FC236}">
                <a16:creationId xmlns:a16="http://schemas.microsoft.com/office/drawing/2014/main" id="{5400422D-8F34-20D1-1707-57C5644AA0AA}"/>
              </a:ext>
            </a:extLst>
          </p:cNvPr>
          <p:cNvSpPr/>
          <p:nvPr/>
        </p:nvSpPr>
        <p:spPr>
          <a:xfrm>
            <a:off x="10304981"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 Device</a:t>
            </a:r>
          </a:p>
        </p:txBody>
      </p:sp>
      <p:sp>
        <p:nvSpPr>
          <p:cNvPr id="58" name="Rounded Rectangle 57">
            <a:extLst>
              <a:ext uri="{FF2B5EF4-FFF2-40B4-BE49-F238E27FC236}">
                <a16:creationId xmlns:a16="http://schemas.microsoft.com/office/drawing/2014/main" id="{69400172-2B6A-219C-E50B-82425C423580}"/>
              </a:ext>
            </a:extLst>
          </p:cNvPr>
          <p:cNvSpPr/>
          <p:nvPr/>
        </p:nvSpPr>
        <p:spPr>
          <a:xfrm>
            <a:off x="11056489" y="3924208"/>
            <a:ext cx="658901" cy="552310"/>
          </a:xfrm>
          <a:prstGeom prst="roundRect">
            <a:avLst>
              <a:gd name="adj" fmla="val 11700"/>
            </a:avLst>
          </a:prstGeom>
          <a:solidFill>
            <a:schemeClr val="accent1">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GPU</a:t>
            </a:r>
          </a:p>
        </p:txBody>
      </p:sp>
      <p:cxnSp>
        <p:nvCxnSpPr>
          <p:cNvPr id="65" name="Straight Arrow Connector 64">
            <a:extLst>
              <a:ext uri="{FF2B5EF4-FFF2-40B4-BE49-F238E27FC236}">
                <a16:creationId xmlns:a16="http://schemas.microsoft.com/office/drawing/2014/main" id="{538BA683-3B8B-5D75-1D80-4245AFEE81D9}"/>
              </a:ext>
            </a:extLst>
          </p:cNvPr>
          <p:cNvCxnSpPr>
            <a:cxnSpLocks/>
            <a:stCxn id="43" idx="2"/>
            <a:endCxn id="44" idx="0"/>
          </p:cNvCxnSpPr>
          <p:nvPr/>
        </p:nvCxnSpPr>
        <p:spPr>
          <a:xfrm>
            <a:off x="8843707" y="1921403"/>
            <a:ext cx="2775" cy="334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2F7C3D-1939-392E-284A-1BDD59A97306}"/>
              </a:ext>
            </a:extLst>
          </p:cNvPr>
          <p:cNvCxnSpPr>
            <a:cxnSpLocks/>
          </p:cNvCxnSpPr>
          <p:nvPr/>
        </p:nvCxnSpPr>
        <p:spPr>
          <a:xfrm>
            <a:off x="8900741" y="2576532"/>
            <a:ext cx="0" cy="103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0CC2D8F-F5B3-6917-04B2-7534AC8389BA}"/>
              </a:ext>
            </a:extLst>
          </p:cNvPr>
          <p:cNvCxnSpPr>
            <a:cxnSpLocks/>
            <a:stCxn id="48" idx="2"/>
            <a:endCxn id="54" idx="0"/>
          </p:cNvCxnSpPr>
          <p:nvPr/>
        </p:nvCxnSpPr>
        <p:spPr>
          <a:xfrm>
            <a:off x="8322810"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A87B9B9-70FD-8326-41A2-F2514F384E08}"/>
              </a:ext>
            </a:extLst>
          </p:cNvPr>
          <p:cNvCxnSpPr>
            <a:cxnSpLocks/>
            <a:endCxn id="55" idx="0"/>
          </p:cNvCxnSpPr>
          <p:nvPr/>
        </p:nvCxnSpPr>
        <p:spPr>
          <a:xfrm>
            <a:off x="9127551" y="3582552"/>
            <a:ext cx="3867"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F423321-97AF-8905-FEC1-0DACEC0DEDF4}"/>
              </a:ext>
            </a:extLst>
          </p:cNvPr>
          <p:cNvCxnSpPr>
            <a:cxnSpLocks/>
            <a:stCxn id="50" idx="2"/>
            <a:endCxn id="56" idx="0"/>
          </p:cNvCxnSpPr>
          <p:nvPr/>
        </p:nvCxnSpPr>
        <p:spPr>
          <a:xfrm flipH="1">
            <a:off x="9882925"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7338003-92E6-5EA4-99EC-C84643CA3B17}"/>
              </a:ext>
            </a:extLst>
          </p:cNvPr>
          <p:cNvCxnSpPr>
            <a:cxnSpLocks/>
            <a:stCxn id="51" idx="2"/>
            <a:endCxn id="57" idx="0"/>
          </p:cNvCxnSpPr>
          <p:nvPr/>
        </p:nvCxnSpPr>
        <p:spPr>
          <a:xfrm flipH="1">
            <a:off x="10634433"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70BCEF7-AD85-22BB-7BEF-C9EDC4406BF2}"/>
              </a:ext>
            </a:extLst>
          </p:cNvPr>
          <p:cNvCxnSpPr>
            <a:cxnSpLocks/>
            <a:stCxn id="52" idx="2"/>
            <a:endCxn id="58" idx="0"/>
          </p:cNvCxnSpPr>
          <p:nvPr/>
        </p:nvCxnSpPr>
        <p:spPr>
          <a:xfrm>
            <a:off x="11385939"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C6A16811-A925-4A15-3DC3-1318030D4092}"/>
              </a:ext>
            </a:extLst>
          </p:cNvPr>
          <p:cNvCxnSpPr>
            <a:cxnSpLocks/>
            <a:stCxn id="17" idx="3"/>
            <a:endCxn id="43" idx="1"/>
          </p:cNvCxnSpPr>
          <p:nvPr/>
        </p:nvCxnSpPr>
        <p:spPr>
          <a:xfrm flipV="1">
            <a:off x="7225004" y="1760802"/>
            <a:ext cx="618647" cy="30038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9FAB61A-11BF-147D-17DB-000C83700D21}"/>
              </a:ext>
            </a:extLst>
          </p:cNvPr>
          <p:cNvSpPr txBox="1"/>
          <p:nvPr/>
        </p:nvSpPr>
        <p:spPr>
          <a:xfrm>
            <a:off x="9915695" y="2196836"/>
            <a:ext cx="1856917" cy="293781"/>
          </a:xfrm>
          <a:prstGeom prst="rect">
            <a:avLst/>
          </a:prstGeom>
          <a:noFill/>
        </p:spPr>
        <p:txBody>
          <a:bodyPr wrap="square" lIns="0" rIns="0">
            <a:spAutoFit/>
          </a:bodyPr>
          <a:lstStyle/>
          <a:p>
            <a:pPr algn="r"/>
            <a:r>
              <a:rPr lang="en-KR" sz="1300" b="1"/>
              <a:t>PoCL Runtime</a:t>
            </a:r>
          </a:p>
        </p:txBody>
      </p:sp>
      <p:sp>
        <p:nvSpPr>
          <p:cNvPr id="4" name="Rectangle 3">
            <a:extLst>
              <a:ext uri="{FF2B5EF4-FFF2-40B4-BE49-F238E27FC236}">
                <a16:creationId xmlns:a16="http://schemas.microsoft.com/office/drawing/2014/main" id="{4F1134D5-CBE6-0623-A446-842EBE36133D}"/>
              </a:ext>
            </a:extLst>
          </p:cNvPr>
          <p:cNvSpPr/>
          <p:nvPr/>
        </p:nvSpPr>
        <p:spPr>
          <a:xfrm>
            <a:off x="7587224" y="2048385"/>
            <a:ext cx="4473676" cy="182306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ogo with a blue and yellow design&#10;&#10;Description automatically generated">
            <a:extLst>
              <a:ext uri="{FF2B5EF4-FFF2-40B4-BE49-F238E27FC236}">
                <a16:creationId xmlns:a16="http://schemas.microsoft.com/office/drawing/2014/main" id="{E14A3107-F91C-00B6-E4DD-B66FDEEE499E}"/>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368981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D967-7DD9-EB4E-8BBA-0F77A9C477F0}"/>
              </a:ext>
            </a:extLst>
          </p:cNvPr>
          <p:cNvSpPr>
            <a:spLocks noGrp="1"/>
          </p:cNvSpPr>
          <p:nvPr>
            <p:ph type="title"/>
          </p:nvPr>
        </p:nvSpPr>
        <p:spPr>
          <a:xfrm>
            <a:off x="745067" y="186211"/>
            <a:ext cx="11277600" cy="838200"/>
          </a:xfrm>
        </p:spPr>
        <p:txBody>
          <a:bodyPr/>
          <a:lstStyle/>
          <a:p>
            <a:r>
              <a:rPr lang="en-US" dirty="0">
                <a:solidFill>
                  <a:srgbClr val="002060"/>
                </a:solidFill>
              </a:rPr>
              <a:t>Compilation and Execution Process</a:t>
            </a:r>
          </a:p>
        </p:txBody>
      </p:sp>
      <p:sp>
        <p:nvSpPr>
          <p:cNvPr id="5" name="Slide Number Placeholder 4">
            <a:extLst>
              <a:ext uri="{FF2B5EF4-FFF2-40B4-BE49-F238E27FC236}">
                <a16:creationId xmlns:a16="http://schemas.microsoft.com/office/drawing/2014/main" id="{F497C3FF-A108-2CA9-D437-9FA414958EEB}"/>
              </a:ext>
            </a:extLst>
          </p:cNvPr>
          <p:cNvSpPr>
            <a:spLocks noGrp="1"/>
          </p:cNvSpPr>
          <p:nvPr>
            <p:ph type="sldNum"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678206-0642-9F48-9727-6B519CB285FA}"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102" name="Content Placeholder 2">
            <a:extLst>
              <a:ext uri="{FF2B5EF4-FFF2-40B4-BE49-F238E27FC236}">
                <a16:creationId xmlns:a16="http://schemas.microsoft.com/office/drawing/2014/main" id="{D64F251C-8C65-0A8E-DEB9-3BF4BE97FECA}"/>
              </a:ext>
            </a:extLst>
          </p:cNvPr>
          <p:cNvSpPr>
            <a:spLocks noGrp="1"/>
          </p:cNvSpPr>
          <p:nvPr>
            <p:ph type="body" idx="1"/>
          </p:nvPr>
        </p:nvSpPr>
        <p:spPr>
          <a:xfrm>
            <a:off x="280186" y="2265268"/>
            <a:ext cx="4519879" cy="2748431"/>
          </a:xfrm>
        </p:spPr>
        <p:txBody>
          <a:bodyPr>
            <a:normAutofit/>
          </a:bodyPr>
          <a:lstStyle/>
          <a:p>
            <a:r>
              <a:rPr lang="en-US" sz="1600" dirty="0"/>
              <a:t>Input: OpenCL programs (host&amp;&amp;kernel)</a:t>
            </a:r>
            <a:endParaRPr lang="en-US" sz="1600" dirty="0">
              <a:cs typeface="Tahoma"/>
            </a:endParaRPr>
          </a:p>
          <a:p>
            <a:r>
              <a:rPr lang="en-US" sz="1600" dirty="0">
                <a:cs typeface="Tahoma"/>
              </a:rPr>
              <a:t>Step1: Compile OpenCL Host Program and link with Vortex Runtime</a:t>
            </a:r>
          </a:p>
          <a:p>
            <a:r>
              <a:rPr lang="en-US" sz="1600" dirty="0">
                <a:cs typeface="Tahoma"/>
              </a:rPr>
              <a:t>Step2: Execute OpenCL Host Program, trigger online kerne</a:t>
            </a:r>
            <a:r>
              <a:rPr lang="en-US" sz="1600" dirty="0"/>
              <a:t>l compilation.</a:t>
            </a:r>
            <a:endParaRPr lang="en-US" sz="1100" dirty="0">
              <a:cs typeface="Tahoma"/>
            </a:endParaRPr>
          </a:p>
          <a:p>
            <a:r>
              <a:rPr lang="en-US" sz="1600" b="1" dirty="0">
                <a:cs typeface="Tahoma"/>
              </a:rPr>
              <a:t>Step3: Compile OpenCL kernel and link with kernel library.</a:t>
            </a:r>
          </a:p>
          <a:p>
            <a:r>
              <a:rPr lang="en-US" sz="1600" dirty="0">
                <a:cs typeface="Tahoma"/>
              </a:rPr>
              <a:t>Step4: Execute comp</a:t>
            </a:r>
            <a:r>
              <a:rPr lang="en-US" sz="1600" dirty="0"/>
              <a:t>iled kernel on GPU</a:t>
            </a:r>
            <a:endParaRPr lang="en-US" sz="1600" dirty="0">
              <a:cs typeface="Tahoma"/>
            </a:endParaRPr>
          </a:p>
        </p:txBody>
      </p:sp>
      <p:sp>
        <p:nvSpPr>
          <p:cNvPr id="53" name="Rounded Rectangle 52">
            <a:extLst>
              <a:ext uri="{FF2B5EF4-FFF2-40B4-BE49-F238E27FC236}">
                <a16:creationId xmlns:a16="http://schemas.microsoft.com/office/drawing/2014/main" id="{348AECEF-5168-F464-2E6A-5A8E06B61CE0}"/>
              </a:ext>
            </a:extLst>
          </p:cNvPr>
          <p:cNvSpPr/>
          <p:nvPr/>
        </p:nvSpPr>
        <p:spPr>
          <a:xfrm>
            <a:off x="7655310" y="2116333"/>
            <a:ext cx="4291527" cy="166662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8" name="Rounded Rectangle 7">
            <a:extLst>
              <a:ext uri="{FF2B5EF4-FFF2-40B4-BE49-F238E27FC236}">
                <a16:creationId xmlns:a16="http://schemas.microsoft.com/office/drawing/2014/main" id="{7AF5DC64-4D50-B5A0-C26F-FE843160BCA3}"/>
              </a:ext>
            </a:extLst>
          </p:cNvPr>
          <p:cNvSpPr/>
          <p:nvPr/>
        </p:nvSpPr>
        <p:spPr>
          <a:xfrm>
            <a:off x="4952070" y="2116333"/>
            <a:ext cx="2440921" cy="323900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11" name="Rectangle 10">
            <a:extLst>
              <a:ext uri="{FF2B5EF4-FFF2-40B4-BE49-F238E27FC236}">
                <a16:creationId xmlns:a16="http://schemas.microsoft.com/office/drawing/2014/main" id="{7DACF1C7-9B5A-9CA5-43B4-7D5889BCE31B}"/>
              </a:ext>
            </a:extLst>
          </p:cNvPr>
          <p:cNvSpPr/>
          <p:nvPr/>
        </p:nvSpPr>
        <p:spPr>
          <a:xfrm>
            <a:off x="5157362" y="1644075"/>
            <a:ext cx="2067642"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kernel</a:t>
            </a:r>
          </a:p>
        </p:txBody>
      </p:sp>
      <p:sp>
        <p:nvSpPr>
          <p:cNvPr id="12" name="Rectangle 11">
            <a:extLst>
              <a:ext uri="{FF2B5EF4-FFF2-40B4-BE49-F238E27FC236}">
                <a16:creationId xmlns:a16="http://schemas.microsoft.com/office/drawing/2014/main" id="{96C1D099-33D4-85DB-5D46-01DD407AE543}"/>
              </a:ext>
            </a:extLst>
          </p:cNvPr>
          <p:cNvSpPr/>
          <p:nvPr/>
        </p:nvSpPr>
        <p:spPr>
          <a:xfrm>
            <a:off x="5157362" y="2265268"/>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LLVM context Creation</a:t>
            </a:r>
          </a:p>
        </p:txBody>
      </p:sp>
      <p:sp>
        <p:nvSpPr>
          <p:cNvPr id="13" name="Rectangle 12">
            <a:extLst>
              <a:ext uri="{FF2B5EF4-FFF2-40B4-BE49-F238E27FC236}">
                <a16:creationId xmlns:a16="http://schemas.microsoft.com/office/drawing/2014/main" id="{D60BFA78-C9A5-7F82-6DA1-8677F0A54020}"/>
              </a:ext>
            </a:extLst>
          </p:cNvPr>
          <p:cNvSpPr/>
          <p:nvPr/>
        </p:nvSpPr>
        <p:spPr>
          <a:xfrm>
            <a:off x="5157362" y="2733026"/>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BuiltIn library linking</a:t>
            </a:r>
          </a:p>
        </p:txBody>
      </p:sp>
      <p:sp>
        <p:nvSpPr>
          <p:cNvPr id="14" name="Rectangle 13">
            <a:extLst>
              <a:ext uri="{FF2B5EF4-FFF2-40B4-BE49-F238E27FC236}">
                <a16:creationId xmlns:a16="http://schemas.microsoft.com/office/drawing/2014/main" id="{7CC5C2A5-8868-0B96-B6B1-0A3EB12CD058}"/>
              </a:ext>
            </a:extLst>
          </p:cNvPr>
          <p:cNvSpPr/>
          <p:nvPr/>
        </p:nvSpPr>
        <p:spPr>
          <a:xfrm>
            <a:off x="5157362" y="3200783"/>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Workgroup Generation</a:t>
            </a:r>
          </a:p>
        </p:txBody>
      </p:sp>
      <p:sp>
        <p:nvSpPr>
          <p:cNvPr id="15" name="Rectangle 14">
            <a:extLst>
              <a:ext uri="{FF2B5EF4-FFF2-40B4-BE49-F238E27FC236}">
                <a16:creationId xmlns:a16="http://schemas.microsoft.com/office/drawing/2014/main" id="{CAFD690D-8333-BC71-E45B-B5B23FAF65B0}"/>
              </a:ext>
            </a:extLst>
          </p:cNvPr>
          <p:cNvSpPr/>
          <p:nvPr/>
        </p:nvSpPr>
        <p:spPr>
          <a:xfrm>
            <a:off x="5157362" y="4136298"/>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Kernel Translation</a:t>
            </a:r>
          </a:p>
        </p:txBody>
      </p:sp>
      <p:sp>
        <p:nvSpPr>
          <p:cNvPr id="16" name="Rectangle 15">
            <a:extLst>
              <a:ext uri="{FF2B5EF4-FFF2-40B4-BE49-F238E27FC236}">
                <a16:creationId xmlns:a16="http://schemas.microsoft.com/office/drawing/2014/main" id="{67A5CB71-E644-071C-9C71-A5818A113374}"/>
              </a:ext>
            </a:extLst>
          </p:cNvPr>
          <p:cNvSpPr/>
          <p:nvPr/>
        </p:nvSpPr>
        <p:spPr>
          <a:xfrm>
            <a:off x="5157362" y="3668541"/>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 Schedule Generation</a:t>
            </a:r>
          </a:p>
        </p:txBody>
      </p:sp>
      <p:sp>
        <p:nvSpPr>
          <p:cNvPr id="17" name="Rectangle 16">
            <a:extLst>
              <a:ext uri="{FF2B5EF4-FFF2-40B4-BE49-F238E27FC236}">
                <a16:creationId xmlns:a16="http://schemas.microsoft.com/office/drawing/2014/main" id="{2EAC8925-60E4-7257-A9D7-14D23BD08FA1}"/>
              </a:ext>
            </a:extLst>
          </p:cNvPr>
          <p:cNvSpPr/>
          <p:nvPr/>
        </p:nvSpPr>
        <p:spPr>
          <a:xfrm>
            <a:off x="5157362" y="4604054"/>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Code Generation</a:t>
            </a:r>
          </a:p>
        </p:txBody>
      </p:sp>
      <p:cxnSp>
        <p:nvCxnSpPr>
          <p:cNvPr id="19" name="Straight Arrow Connector 18">
            <a:extLst>
              <a:ext uri="{FF2B5EF4-FFF2-40B4-BE49-F238E27FC236}">
                <a16:creationId xmlns:a16="http://schemas.microsoft.com/office/drawing/2014/main" id="{5B1957E0-A3BB-7204-A52F-5B80C9ADB4AE}"/>
              </a:ext>
            </a:extLst>
          </p:cNvPr>
          <p:cNvCxnSpPr>
            <a:cxnSpLocks/>
            <a:stCxn id="11" idx="2"/>
            <a:endCxn id="12" idx="0"/>
          </p:cNvCxnSpPr>
          <p:nvPr/>
        </p:nvCxnSpPr>
        <p:spPr>
          <a:xfrm>
            <a:off x="6191183" y="1965278"/>
            <a:ext cx="0" cy="299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EFB8C4-E92D-D082-4307-6EE65E889BE8}"/>
              </a:ext>
            </a:extLst>
          </p:cNvPr>
          <p:cNvCxnSpPr>
            <a:cxnSpLocks/>
          </p:cNvCxnSpPr>
          <p:nvPr/>
        </p:nvCxnSpPr>
        <p:spPr>
          <a:xfrm>
            <a:off x="6197338" y="2586471"/>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843E53-046B-6E17-95F6-6F01527A6D84}"/>
              </a:ext>
            </a:extLst>
          </p:cNvPr>
          <p:cNvCxnSpPr>
            <a:cxnSpLocks/>
          </p:cNvCxnSpPr>
          <p:nvPr/>
        </p:nvCxnSpPr>
        <p:spPr>
          <a:xfrm>
            <a:off x="6197338" y="3054229"/>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369BFF-CE52-1598-CB95-F2626408EE9E}"/>
              </a:ext>
            </a:extLst>
          </p:cNvPr>
          <p:cNvCxnSpPr>
            <a:cxnSpLocks/>
          </p:cNvCxnSpPr>
          <p:nvPr/>
        </p:nvCxnSpPr>
        <p:spPr>
          <a:xfrm>
            <a:off x="6197338" y="3521986"/>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BA537D-2CC7-5AB1-982B-B38D832874D6}"/>
              </a:ext>
            </a:extLst>
          </p:cNvPr>
          <p:cNvCxnSpPr>
            <a:cxnSpLocks/>
          </p:cNvCxnSpPr>
          <p:nvPr/>
        </p:nvCxnSpPr>
        <p:spPr>
          <a:xfrm>
            <a:off x="6197338" y="3989744"/>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1CD490-3783-2DFF-58F0-323E56CAC367}"/>
              </a:ext>
            </a:extLst>
          </p:cNvPr>
          <p:cNvCxnSpPr>
            <a:cxnSpLocks/>
          </p:cNvCxnSpPr>
          <p:nvPr/>
        </p:nvCxnSpPr>
        <p:spPr>
          <a:xfrm>
            <a:off x="6197338" y="4457502"/>
            <a:ext cx="0" cy="146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D6E0E2-0022-044A-3179-63BBB0AC6324}"/>
              </a:ext>
            </a:extLst>
          </p:cNvPr>
          <p:cNvSpPr txBox="1"/>
          <p:nvPr/>
        </p:nvSpPr>
        <p:spPr>
          <a:xfrm>
            <a:off x="4952070" y="5030163"/>
            <a:ext cx="2440921" cy="293781"/>
          </a:xfrm>
          <a:prstGeom prst="rect">
            <a:avLst/>
          </a:prstGeom>
          <a:noFill/>
        </p:spPr>
        <p:txBody>
          <a:bodyPr wrap="square" lIns="0" rIns="0">
            <a:spAutoFit/>
          </a:bodyPr>
          <a:lstStyle/>
          <a:p>
            <a:pPr algn="ctr"/>
            <a:r>
              <a:rPr lang="en-KR" sz="1300" b="1"/>
              <a:t>PoCL Compiler</a:t>
            </a:r>
          </a:p>
        </p:txBody>
      </p:sp>
      <p:sp>
        <p:nvSpPr>
          <p:cNvPr id="43" name="Rectangle 42">
            <a:extLst>
              <a:ext uri="{FF2B5EF4-FFF2-40B4-BE49-F238E27FC236}">
                <a16:creationId xmlns:a16="http://schemas.microsoft.com/office/drawing/2014/main" id="{C6393BED-9FE9-7380-21C0-91A84A7E9F64}"/>
              </a:ext>
            </a:extLst>
          </p:cNvPr>
          <p:cNvSpPr/>
          <p:nvPr/>
        </p:nvSpPr>
        <p:spPr>
          <a:xfrm>
            <a:off x="7843651" y="1600200"/>
            <a:ext cx="2000110"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Application</a:t>
            </a:r>
          </a:p>
        </p:txBody>
      </p:sp>
      <p:sp>
        <p:nvSpPr>
          <p:cNvPr id="44" name="Rectangle 43">
            <a:extLst>
              <a:ext uri="{FF2B5EF4-FFF2-40B4-BE49-F238E27FC236}">
                <a16:creationId xmlns:a16="http://schemas.microsoft.com/office/drawing/2014/main" id="{E8C37714-E06F-1092-0BC8-23C92193B658}"/>
              </a:ext>
            </a:extLst>
          </p:cNvPr>
          <p:cNvSpPr/>
          <p:nvPr/>
        </p:nvSpPr>
        <p:spPr>
          <a:xfrm>
            <a:off x="7843651" y="2255634"/>
            <a:ext cx="2005657"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Runtime API</a:t>
            </a:r>
          </a:p>
        </p:txBody>
      </p:sp>
      <p:sp>
        <p:nvSpPr>
          <p:cNvPr id="45" name="Rectangle 44">
            <a:extLst>
              <a:ext uri="{FF2B5EF4-FFF2-40B4-BE49-F238E27FC236}">
                <a16:creationId xmlns:a16="http://schemas.microsoft.com/office/drawing/2014/main" id="{9701E86C-2E0E-D3B9-B56D-24D77E3B98EB}"/>
              </a:ext>
            </a:extLst>
          </p:cNvPr>
          <p:cNvSpPr/>
          <p:nvPr/>
        </p:nvSpPr>
        <p:spPr>
          <a:xfrm>
            <a:off x="7843651" y="2680415"/>
            <a:ext cx="3955484" cy="978187"/>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sp>
        <p:nvSpPr>
          <p:cNvPr id="47" name="TextBox 46">
            <a:extLst>
              <a:ext uri="{FF2B5EF4-FFF2-40B4-BE49-F238E27FC236}">
                <a16:creationId xmlns:a16="http://schemas.microsoft.com/office/drawing/2014/main" id="{B99838C8-5D5A-2FB2-80D2-7EA7B667BE26}"/>
              </a:ext>
            </a:extLst>
          </p:cNvPr>
          <p:cNvSpPr txBox="1"/>
          <p:nvPr/>
        </p:nvSpPr>
        <p:spPr>
          <a:xfrm>
            <a:off x="7843651" y="2705666"/>
            <a:ext cx="3955484" cy="293781"/>
          </a:xfrm>
          <a:prstGeom prst="rect">
            <a:avLst/>
          </a:prstGeom>
          <a:noFill/>
        </p:spPr>
        <p:txBody>
          <a:bodyPr wrap="square" lIns="0" rIns="0">
            <a:spAutoFit/>
          </a:bodyPr>
          <a:lstStyle/>
          <a:p>
            <a:pPr algn="ctr"/>
            <a:r>
              <a:rPr lang="en-KR" sz="1300">
                <a:solidFill>
                  <a:schemeClr val="tx1"/>
                </a:solidFill>
              </a:rPr>
              <a:t>Common Device Interface</a:t>
            </a:r>
          </a:p>
        </p:txBody>
      </p:sp>
      <p:sp>
        <p:nvSpPr>
          <p:cNvPr id="48" name="Rectangle 47">
            <a:extLst>
              <a:ext uri="{FF2B5EF4-FFF2-40B4-BE49-F238E27FC236}">
                <a16:creationId xmlns:a16="http://schemas.microsoft.com/office/drawing/2014/main" id="{6B04C8D7-DE53-FF17-8A6A-F70B26ED9BF3}"/>
              </a:ext>
            </a:extLst>
          </p:cNvPr>
          <p:cNvSpPr/>
          <p:nvPr/>
        </p:nvSpPr>
        <p:spPr>
          <a:xfrm>
            <a:off x="7936257" y="3030242"/>
            <a:ext cx="773106"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 &amp; Pthread</a:t>
            </a:r>
          </a:p>
        </p:txBody>
      </p:sp>
      <p:sp>
        <p:nvSpPr>
          <p:cNvPr id="49" name="Rectangle 48">
            <a:extLst>
              <a:ext uri="{FF2B5EF4-FFF2-40B4-BE49-F238E27FC236}">
                <a16:creationId xmlns:a16="http://schemas.microsoft.com/office/drawing/2014/main" id="{2D0CFF04-06A0-E484-5E51-C8BA41DEDB06}"/>
              </a:ext>
            </a:extLst>
          </p:cNvPr>
          <p:cNvSpPr/>
          <p:nvPr/>
        </p:nvSpPr>
        <p:spPr>
          <a:xfrm>
            <a:off x="8801968"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PTX</a:t>
            </a:r>
          </a:p>
          <a:p>
            <a:pPr algn="ctr"/>
            <a:r>
              <a:rPr lang="en-KR" sz="1300">
                <a:solidFill>
                  <a:schemeClr val="tx1"/>
                </a:solidFill>
              </a:rPr>
              <a:t>HSA</a:t>
            </a:r>
          </a:p>
        </p:txBody>
      </p:sp>
      <p:sp>
        <p:nvSpPr>
          <p:cNvPr id="50" name="Rectangle 49">
            <a:extLst>
              <a:ext uri="{FF2B5EF4-FFF2-40B4-BE49-F238E27FC236}">
                <a16:creationId xmlns:a16="http://schemas.microsoft.com/office/drawing/2014/main" id="{15893AC4-C67A-3D5A-1E67-F93C40723EAA}"/>
              </a:ext>
            </a:extLst>
          </p:cNvPr>
          <p:cNvSpPr/>
          <p:nvPr/>
        </p:nvSpPr>
        <p:spPr>
          <a:xfrm>
            <a:off x="9553475"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a:t>
            </a:r>
          </a:p>
        </p:txBody>
      </p:sp>
      <p:sp>
        <p:nvSpPr>
          <p:cNvPr id="51" name="Rectangle 50">
            <a:extLst>
              <a:ext uri="{FF2B5EF4-FFF2-40B4-BE49-F238E27FC236}">
                <a16:creationId xmlns:a16="http://schemas.microsoft.com/office/drawing/2014/main" id="{4121B793-0AFA-1F86-9B68-9D932B2E5214}"/>
              </a:ext>
            </a:extLst>
          </p:cNvPr>
          <p:cNvSpPr/>
          <p:nvPr/>
        </p:nvSpPr>
        <p:spPr>
          <a:xfrm>
            <a:off x="10304982"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a:t>
            </a:r>
          </a:p>
        </p:txBody>
      </p:sp>
      <p:sp>
        <p:nvSpPr>
          <p:cNvPr id="52" name="Rectangle 51">
            <a:extLst>
              <a:ext uri="{FF2B5EF4-FFF2-40B4-BE49-F238E27FC236}">
                <a16:creationId xmlns:a16="http://schemas.microsoft.com/office/drawing/2014/main" id="{9317AF7A-339C-9B71-EF19-79D520138DEF}"/>
              </a:ext>
            </a:extLst>
          </p:cNvPr>
          <p:cNvSpPr/>
          <p:nvPr/>
        </p:nvSpPr>
        <p:spPr>
          <a:xfrm>
            <a:off x="11056489" y="3030242"/>
            <a:ext cx="658901" cy="552310"/>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Runtime</a:t>
            </a:r>
          </a:p>
        </p:txBody>
      </p:sp>
      <p:sp>
        <p:nvSpPr>
          <p:cNvPr id="54" name="Rounded Rectangle 53">
            <a:extLst>
              <a:ext uri="{FF2B5EF4-FFF2-40B4-BE49-F238E27FC236}">
                <a16:creationId xmlns:a16="http://schemas.microsoft.com/office/drawing/2014/main" id="{63C8FCD4-ED89-A7B9-F950-28B89B3FDD9C}"/>
              </a:ext>
            </a:extLst>
          </p:cNvPr>
          <p:cNvSpPr/>
          <p:nvPr/>
        </p:nvSpPr>
        <p:spPr>
          <a:xfrm>
            <a:off x="7936257" y="3924208"/>
            <a:ext cx="773105"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a:t>
            </a:r>
          </a:p>
        </p:txBody>
      </p:sp>
      <p:sp>
        <p:nvSpPr>
          <p:cNvPr id="55" name="Rounded Rectangle 54">
            <a:extLst>
              <a:ext uri="{FF2B5EF4-FFF2-40B4-BE49-F238E27FC236}">
                <a16:creationId xmlns:a16="http://schemas.microsoft.com/office/drawing/2014/main" id="{8300AACC-AEC1-5640-44CF-943C3B6E519D}"/>
              </a:ext>
            </a:extLst>
          </p:cNvPr>
          <p:cNvSpPr/>
          <p:nvPr/>
        </p:nvSpPr>
        <p:spPr>
          <a:xfrm>
            <a:off x="8801967"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GPU</a:t>
            </a:r>
          </a:p>
        </p:txBody>
      </p:sp>
      <p:sp>
        <p:nvSpPr>
          <p:cNvPr id="56" name="Rounded Rectangle 55">
            <a:extLst>
              <a:ext uri="{FF2B5EF4-FFF2-40B4-BE49-F238E27FC236}">
                <a16:creationId xmlns:a16="http://schemas.microsoft.com/office/drawing/2014/main" id="{0ACE7236-F6DF-5B55-D483-1A3FF717728A}"/>
              </a:ext>
            </a:extLst>
          </p:cNvPr>
          <p:cNvSpPr/>
          <p:nvPr/>
        </p:nvSpPr>
        <p:spPr>
          <a:xfrm>
            <a:off x="9553475"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 Device</a:t>
            </a:r>
          </a:p>
        </p:txBody>
      </p:sp>
      <p:sp>
        <p:nvSpPr>
          <p:cNvPr id="57" name="Rounded Rectangle 56">
            <a:extLst>
              <a:ext uri="{FF2B5EF4-FFF2-40B4-BE49-F238E27FC236}">
                <a16:creationId xmlns:a16="http://schemas.microsoft.com/office/drawing/2014/main" id="{5400422D-8F34-20D1-1707-57C5644AA0AA}"/>
              </a:ext>
            </a:extLst>
          </p:cNvPr>
          <p:cNvSpPr/>
          <p:nvPr/>
        </p:nvSpPr>
        <p:spPr>
          <a:xfrm>
            <a:off x="10304981"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 Device</a:t>
            </a:r>
          </a:p>
        </p:txBody>
      </p:sp>
      <p:sp>
        <p:nvSpPr>
          <p:cNvPr id="58" name="Rounded Rectangle 57">
            <a:extLst>
              <a:ext uri="{FF2B5EF4-FFF2-40B4-BE49-F238E27FC236}">
                <a16:creationId xmlns:a16="http://schemas.microsoft.com/office/drawing/2014/main" id="{69400172-2B6A-219C-E50B-82425C423580}"/>
              </a:ext>
            </a:extLst>
          </p:cNvPr>
          <p:cNvSpPr/>
          <p:nvPr/>
        </p:nvSpPr>
        <p:spPr>
          <a:xfrm>
            <a:off x="11056489" y="3924208"/>
            <a:ext cx="658901" cy="552310"/>
          </a:xfrm>
          <a:prstGeom prst="roundRect">
            <a:avLst>
              <a:gd name="adj" fmla="val 11700"/>
            </a:avLst>
          </a:prstGeom>
          <a:solidFill>
            <a:schemeClr val="accent1">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GPU</a:t>
            </a:r>
          </a:p>
        </p:txBody>
      </p:sp>
      <p:cxnSp>
        <p:nvCxnSpPr>
          <p:cNvPr id="65" name="Straight Arrow Connector 64">
            <a:extLst>
              <a:ext uri="{FF2B5EF4-FFF2-40B4-BE49-F238E27FC236}">
                <a16:creationId xmlns:a16="http://schemas.microsoft.com/office/drawing/2014/main" id="{538BA683-3B8B-5D75-1D80-4245AFEE81D9}"/>
              </a:ext>
            </a:extLst>
          </p:cNvPr>
          <p:cNvCxnSpPr>
            <a:cxnSpLocks/>
            <a:stCxn id="43" idx="2"/>
            <a:endCxn id="44" idx="0"/>
          </p:cNvCxnSpPr>
          <p:nvPr/>
        </p:nvCxnSpPr>
        <p:spPr>
          <a:xfrm>
            <a:off x="8843707" y="1921403"/>
            <a:ext cx="2775" cy="334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2F7C3D-1939-392E-284A-1BDD59A97306}"/>
              </a:ext>
            </a:extLst>
          </p:cNvPr>
          <p:cNvCxnSpPr>
            <a:cxnSpLocks/>
          </p:cNvCxnSpPr>
          <p:nvPr/>
        </p:nvCxnSpPr>
        <p:spPr>
          <a:xfrm>
            <a:off x="8900741" y="2576532"/>
            <a:ext cx="0" cy="103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0CC2D8F-F5B3-6917-04B2-7534AC8389BA}"/>
              </a:ext>
            </a:extLst>
          </p:cNvPr>
          <p:cNvCxnSpPr>
            <a:cxnSpLocks/>
            <a:stCxn id="48" idx="2"/>
            <a:endCxn id="54" idx="0"/>
          </p:cNvCxnSpPr>
          <p:nvPr/>
        </p:nvCxnSpPr>
        <p:spPr>
          <a:xfrm>
            <a:off x="8322810"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A87B9B9-70FD-8326-41A2-F2514F384E08}"/>
              </a:ext>
            </a:extLst>
          </p:cNvPr>
          <p:cNvCxnSpPr>
            <a:cxnSpLocks/>
            <a:endCxn id="55" idx="0"/>
          </p:cNvCxnSpPr>
          <p:nvPr/>
        </p:nvCxnSpPr>
        <p:spPr>
          <a:xfrm>
            <a:off x="9127551" y="3582552"/>
            <a:ext cx="3867"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F423321-97AF-8905-FEC1-0DACEC0DEDF4}"/>
              </a:ext>
            </a:extLst>
          </p:cNvPr>
          <p:cNvCxnSpPr>
            <a:cxnSpLocks/>
            <a:stCxn id="50" idx="2"/>
            <a:endCxn id="56" idx="0"/>
          </p:cNvCxnSpPr>
          <p:nvPr/>
        </p:nvCxnSpPr>
        <p:spPr>
          <a:xfrm flipH="1">
            <a:off x="9882925"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7338003-92E6-5EA4-99EC-C84643CA3B17}"/>
              </a:ext>
            </a:extLst>
          </p:cNvPr>
          <p:cNvCxnSpPr>
            <a:cxnSpLocks/>
            <a:stCxn id="51" idx="2"/>
            <a:endCxn id="57" idx="0"/>
          </p:cNvCxnSpPr>
          <p:nvPr/>
        </p:nvCxnSpPr>
        <p:spPr>
          <a:xfrm flipH="1">
            <a:off x="10634433"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70BCEF7-AD85-22BB-7BEF-C9EDC4406BF2}"/>
              </a:ext>
            </a:extLst>
          </p:cNvPr>
          <p:cNvCxnSpPr>
            <a:cxnSpLocks/>
            <a:stCxn id="52" idx="2"/>
            <a:endCxn id="58" idx="0"/>
          </p:cNvCxnSpPr>
          <p:nvPr/>
        </p:nvCxnSpPr>
        <p:spPr>
          <a:xfrm>
            <a:off x="11385939"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C6A16811-A925-4A15-3DC3-1318030D4092}"/>
              </a:ext>
            </a:extLst>
          </p:cNvPr>
          <p:cNvCxnSpPr>
            <a:cxnSpLocks/>
            <a:stCxn id="17" idx="3"/>
            <a:endCxn id="43" idx="1"/>
          </p:cNvCxnSpPr>
          <p:nvPr/>
        </p:nvCxnSpPr>
        <p:spPr>
          <a:xfrm flipV="1">
            <a:off x="7225004" y="1760802"/>
            <a:ext cx="618647" cy="30038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9FAB61A-11BF-147D-17DB-000C83700D21}"/>
              </a:ext>
            </a:extLst>
          </p:cNvPr>
          <p:cNvSpPr txBox="1"/>
          <p:nvPr/>
        </p:nvSpPr>
        <p:spPr>
          <a:xfrm>
            <a:off x="9915695" y="2196836"/>
            <a:ext cx="1856917" cy="293781"/>
          </a:xfrm>
          <a:prstGeom prst="rect">
            <a:avLst/>
          </a:prstGeom>
          <a:noFill/>
        </p:spPr>
        <p:txBody>
          <a:bodyPr wrap="square" lIns="0" rIns="0">
            <a:spAutoFit/>
          </a:bodyPr>
          <a:lstStyle/>
          <a:p>
            <a:pPr algn="r"/>
            <a:r>
              <a:rPr lang="en-KR" sz="1300" b="1"/>
              <a:t>PoCL Runtime</a:t>
            </a:r>
          </a:p>
        </p:txBody>
      </p:sp>
      <p:sp>
        <p:nvSpPr>
          <p:cNvPr id="4" name="Rectangle 3">
            <a:extLst>
              <a:ext uri="{FF2B5EF4-FFF2-40B4-BE49-F238E27FC236}">
                <a16:creationId xmlns:a16="http://schemas.microsoft.com/office/drawing/2014/main" id="{ECE1C9E6-89AA-A401-F84B-F56DF9ACAC52}"/>
              </a:ext>
            </a:extLst>
          </p:cNvPr>
          <p:cNvSpPr/>
          <p:nvPr/>
        </p:nvSpPr>
        <p:spPr>
          <a:xfrm>
            <a:off x="4797322" y="1450257"/>
            <a:ext cx="2851354" cy="39984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ogo with a blue and yellow design&#10;&#10;Description automatically generated">
            <a:extLst>
              <a:ext uri="{FF2B5EF4-FFF2-40B4-BE49-F238E27FC236}">
                <a16:creationId xmlns:a16="http://schemas.microsoft.com/office/drawing/2014/main" id="{FAF2EE6D-FF53-B5E6-801C-C08EDB09996B}"/>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101858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D967-7DD9-EB4E-8BBA-0F77A9C477F0}"/>
              </a:ext>
            </a:extLst>
          </p:cNvPr>
          <p:cNvSpPr>
            <a:spLocks noGrp="1"/>
          </p:cNvSpPr>
          <p:nvPr>
            <p:ph type="title"/>
          </p:nvPr>
        </p:nvSpPr>
        <p:spPr>
          <a:xfrm>
            <a:off x="740229" y="215191"/>
            <a:ext cx="11277600" cy="838200"/>
          </a:xfrm>
        </p:spPr>
        <p:txBody>
          <a:bodyPr/>
          <a:lstStyle/>
          <a:p>
            <a:r>
              <a:rPr lang="en-US" dirty="0">
                <a:solidFill>
                  <a:srgbClr val="002060"/>
                </a:solidFill>
              </a:rPr>
              <a:t>Compilation and Execution Process</a:t>
            </a:r>
          </a:p>
        </p:txBody>
      </p:sp>
      <p:sp>
        <p:nvSpPr>
          <p:cNvPr id="5" name="Slide Number Placeholder 4">
            <a:extLst>
              <a:ext uri="{FF2B5EF4-FFF2-40B4-BE49-F238E27FC236}">
                <a16:creationId xmlns:a16="http://schemas.microsoft.com/office/drawing/2014/main" id="{F497C3FF-A108-2CA9-D437-9FA414958EEB}"/>
              </a:ext>
            </a:extLst>
          </p:cNvPr>
          <p:cNvSpPr>
            <a:spLocks noGrp="1"/>
          </p:cNvSpPr>
          <p:nvPr>
            <p:ph type="sldNum"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678206-0642-9F48-9727-6B519CB285FA}"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sp>
        <p:nvSpPr>
          <p:cNvPr id="102" name="Content Placeholder 2">
            <a:extLst>
              <a:ext uri="{FF2B5EF4-FFF2-40B4-BE49-F238E27FC236}">
                <a16:creationId xmlns:a16="http://schemas.microsoft.com/office/drawing/2014/main" id="{D64F251C-8C65-0A8E-DEB9-3BF4BE97FECA}"/>
              </a:ext>
            </a:extLst>
          </p:cNvPr>
          <p:cNvSpPr>
            <a:spLocks noGrp="1"/>
          </p:cNvSpPr>
          <p:nvPr>
            <p:ph type="body" idx="1"/>
          </p:nvPr>
        </p:nvSpPr>
        <p:spPr>
          <a:xfrm>
            <a:off x="280186" y="2265268"/>
            <a:ext cx="4519879" cy="2748431"/>
          </a:xfrm>
        </p:spPr>
        <p:txBody>
          <a:bodyPr>
            <a:normAutofit/>
          </a:bodyPr>
          <a:lstStyle/>
          <a:p>
            <a:r>
              <a:rPr lang="en-US" sz="1600" dirty="0"/>
              <a:t>Input: OpenCL programs (host&amp;&amp;kernel)</a:t>
            </a:r>
            <a:endParaRPr lang="en-US" sz="1600" dirty="0">
              <a:cs typeface="Tahoma"/>
            </a:endParaRPr>
          </a:p>
          <a:p>
            <a:r>
              <a:rPr lang="en-US" sz="1600" dirty="0">
                <a:cs typeface="Tahoma"/>
              </a:rPr>
              <a:t>Step1: Compile OpenCL Host Program and link with Vortex Runtime</a:t>
            </a:r>
          </a:p>
          <a:p>
            <a:r>
              <a:rPr lang="en-US" sz="1600" dirty="0">
                <a:cs typeface="Tahoma"/>
              </a:rPr>
              <a:t>Step2: Execute OpenCL Host Program, trigger online kerne</a:t>
            </a:r>
            <a:r>
              <a:rPr lang="en-US" sz="1600" dirty="0"/>
              <a:t>l compilation.</a:t>
            </a:r>
            <a:endParaRPr lang="en-US" sz="1100" dirty="0">
              <a:cs typeface="Tahoma"/>
            </a:endParaRPr>
          </a:p>
          <a:p>
            <a:r>
              <a:rPr lang="en-US" sz="1600" dirty="0">
                <a:cs typeface="Tahoma"/>
              </a:rPr>
              <a:t>Step3: Compile OpenCL kernel and link with kernel library.</a:t>
            </a:r>
          </a:p>
          <a:p>
            <a:r>
              <a:rPr lang="en-US" sz="1600" b="1" dirty="0">
                <a:cs typeface="Tahoma"/>
              </a:rPr>
              <a:t>Step4: Execute comp</a:t>
            </a:r>
            <a:r>
              <a:rPr lang="en-US" sz="1600" b="1" dirty="0"/>
              <a:t>iled kernel on GPU</a:t>
            </a:r>
            <a:endParaRPr lang="en-US" sz="1600" b="1" dirty="0">
              <a:cs typeface="Tahoma"/>
            </a:endParaRPr>
          </a:p>
        </p:txBody>
      </p:sp>
      <p:sp>
        <p:nvSpPr>
          <p:cNvPr id="53" name="Rounded Rectangle 52">
            <a:extLst>
              <a:ext uri="{FF2B5EF4-FFF2-40B4-BE49-F238E27FC236}">
                <a16:creationId xmlns:a16="http://schemas.microsoft.com/office/drawing/2014/main" id="{348AECEF-5168-F464-2E6A-5A8E06B61CE0}"/>
              </a:ext>
            </a:extLst>
          </p:cNvPr>
          <p:cNvSpPr/>
          <p:nvPr/>
        </p:nvSpPr>
        <p:spPr>
          <a:xfrm>
            <a:off x="7655310" y="2116333"/>
            <a:ext cx="4291527" cy="166662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8" name="Rounded Rectangle 7">
            <a:extLst>
              <a:ext uri="{FF2B5EF4-FFF2-40B4-BE49-F238E27FC236}">
                <a16:creationId xmlns:a16="http://schemas.microsoft.com/office/drawing/2014/main" id="{7AF5DC64-4D50-B5A0-C26F-FE843160BCA3}"/>
              </a:ext>
            </a:extLst>
          </p:cNvPr>
          <p:cNvSpPr/>
          <p:nvPr/>
        </p:nvSpPr>
        <p:spPr>
          <a:xfrm>
            <a:off x="4952070" y="2116333"/>
            <a:ext cx="2440921" cy="323900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11" name="Rectangle 10">
            <a:extLst>
              <a:ext uri="{FF2B5EF4-FFF2-40B4-BE49-F238E27FC236}">
                <a16:creationId xmlns:a16="http://schemas.microsoft.com/office/drawing/2014/main" id="{7DACF1C7-9B5A-9CA5-43B4-7D5889BCE31B}"/>
              </a:ext>
            </a:extLst>
          </p:cNvPr>
          <p:cNvSpPr/>
          <p:nvPr/>
        </p:nvSpPr>
        <p:spPr>
          <a:xfrm>
            <a:off x="5157362" y="1644075"/>
            <a:ext cx="2067642"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kernel</a:t>
            </a:r>
          </a:p>
        </p:txBody>
      </p:sp>
      <p:sp>
        <p:nvSpPr>
          <p:cNvPr id="12" name="Rectangle 11">
            <a:extLst>
              <a:ext uri="{FF2B5EF4-FFF2-40B4-BE49-F238E27FC236}">
                <a16:creationId xmlns:a16="http://schemas.microsoft.com/office/drawing/2014/main" id="{96C1D099-33D4-85DB-5D46-01DD407AE543}"/>
              </a:ext>
            </a:extLst>
          </p:cNvPr>
          <p:cNvSpPr/>
          <p:nvPr/>
        </p:nvSpPr>
        <p:spPr>
          <a:xfrm>
            <a:off x="5157362" y="2265268"/>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LLVM context Creation</a:t>
            </a:r>
          </a:p>
        </p:txBody>
      </p:sp>
      <p:sp>
        <p:nvSpPr>
          <p:cNvPr id="13" name="Rectangle 12">
            <a:extLst>
              <a:ext uri="{FF2B5EF4-FFF2-40B4-BE49-F238E27FC236}">
                <a16:creationId xmlns:a16="http://schemas.microsoft.com/office/drawing/2014/main" id="{D60BFA78-C9A5-7F82-6DA1-8677F0A54020}"/>
              </a:ext>
            </a:extLst>
          </p:cNvPr>
          <p:cNvSpPr/>
          <p:nvPr/>
        </p:nvSpPr>
        <p:spPr>
          <a:xfrm>
            <a:off x="5157362" y="2733026"/>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BuiltIn library linking</a:t>
            </a:r>
          </a:p>
        </p:txBody>
      </p:sp>
      <p:sp>
        <p:nvSpPr>
          <p:cNvPr id="14" name="Rectangle 13">
            <a:extLst>
              <a:ext uri="{FF2B5EF4-FFF2-40B4-BE49-F238E27FC236}">
                <a16:creationId xmlns:a16="http://schemas.microsoft.com/office/drawing/2014/main" id="{7CC5C2A5-8868-0B96-B6B1-0A3EB12CD058}"/>
              </a:ext>
            </a:extLst>
          </p:cNvPr>
          <p:cNvSpPr/>
          <p:nvPr/>
        </p:nvSpPr>
        <p:spPr>
          <a:xfrm>
            <a:off x="5157362" y="3200783"/>
            <a:ext cx="2067642"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Workgroup Generation</a:t>
            </a:r>
          </a:p>
        </p:txBody>
      </p:sp>
      <p:sp>
        <p:nvSpPr>
          <p:cNvPr id="15" name="Rectangle 14">
            <a:extLst>
              <a:ext uri="{FF2B5EF4-FFF2-40B4-BE49-F238E27FC236}">
                <a16:creationId xmlns:a16="http://schemas.microsoft.com/office/drawing/2014/main" id="{CAFD690D-8333-BC71-E45B-B5B23FAF65B0}"/>
              </a:ext>
            </a:extLst>
          </p:cNvPr>
          <p:cNvSpPr/>
          <p:nvPr/>
        </p:nvSpPr>
        <p:spPr>
          <a:xfrm>
            <a:off x="5157362" y="4136298"/>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Kernel Translation</a:t>
            </a:r>
          </a:p>
        </p:txBody>
      </p:sp>
      <p:sp>
        <p:nvSpPr>
          <p:cNvPr id="16" name="Rectangle 15">
            <a:extLst>
              <a:ext uri="{FF2B5EF4-FFF2-40B4-BE49-F238E27FC236}">
                <a16:creationId xmlns:a16="http://schemas.microsoft.com/office/drawing/2014/main" id="{67A5CB71-E644-071C-9C71-A5818A113374}"/>
              </a:ext>
            </a:extLst>
          </p:cNvPr>
          <p:cNvSpPr/>
          <p:nvPr/>
        </p:nvSpPr>
        <p:spPr>
          <a:xfrm>
            <a:off x="5157362" y="3668541"/>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Work Schedule Generation</a:t>
            </a:r>
          </a:p>
        </p:txBody>
      </p:sp>
      <p:sp>
        <p:nvSpPr>
          <p:cNvPr id="17" name="Rectangle 16">
            <a:extLst>
              <a:ext uri="{FF2B5EF4-FFF2-40B4-BE49-F238E27FC236}">
                <a16:creationId xmlns:a16="http://schemas.microsoft.com/office/drawing/2014/main" id="{2EAC8925-60E4-7257-A9D7-14D23BD08FA1}"/>
              </a:ext>
            </a:extLst>
          </p:cNvPr>
          <p:cNvSpPr/>
          <p:nvPr/>
        </p:nvSpPr>
        <p:spPr>
          <a:xfrm>
            <a:off x="5157362" y="4604054"/>
            <a:ext cx="2067642" cy="321203"/>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Device Code Generation</a:t>
            </a:r>
          </a:p>
        </p:txBody>
      </p:sp>
      <p:cxnSp>
        <p:nvCxnSpPr>
          <p:cNvPr id="19" name="Straight Arrow Connector 18">
            <a:extLst>
              <a:ext uri="{FF2B5EF4-FFF2-40B4-BE49-F238E27FC236}">
                <a16:creationId xmlns:a16="http://schemas.microsoft.com/office/drawing/2014/main" id="{5B1957E0-A3BB-7204-A52F-5B80C9ADB4AE}"/>
              </a:ext>
            </a:extLst>
          </p:cNvPr>
          <p:cNvCxnSpPr>
            <a:cxnSpLocks/>
            <a:stCxn id="11" idx="2"/>
            <a:endCxn id="12" idx="0"/>
          </p:cNvCxnSpPr>
          <p:nvPr/>
        </p:nvCxnSpPr>
        <p:spPr>
          <a:xfrm>
            <a:off x="6191183" y="1965278"/>
            <a:ext cx="0" cy="299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EFB8C4-E92D-D082-4307-6EE65E889BE8}"/>
              </a:ext>
            </a:extLst>
          </p:cNvPr>
          <p:cNvCxnSpPr>
            <a:cxnSpLocks/>
          </p:cNvCxnSpPr>
          <p:nvPr/>
        </p:nvCxnSpPr>
        <p:spPr>
          <a:xfrm>
            <a:off x="6197338" y="2586471"/>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843E53-046B-6E17-95F6-6F01527A6D84}"/>
              </a:ext>
            </a:extLst>
          </p:cNvPr>
          <p:cNvCxnSpPr>
            <a:cxnSpLocks/>
          </p:cNvCxnSpPr>
          <p:nvPr/>
        </p:nvCxnSpPr>
        <p:spPr>
          <a:xfrm>
            <a:off x="6197338" y="3054229"/>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369BFF-CE52-1598-CB95-F2626408EE9E}"/>
              </a:ext>
            </a:extLst>
          </p:cNvPr>
          <p:cNvCxnSpPr>
            <a:cxnSpLocks/>
          </p:cNvCxnSpPr>
          <p:nvPr/>
        </p:nvCxnSpPr>
        <p:spPr>
          <a:xfrm>
            <a:off x="6197338" y="3521986"/>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9BA537D-2CC7-5AB1-982B-B38D832874D6}"/>
              </a:ext>
            </a:extLst>
          </p:cNvPr>
          <p:cNvCxnSpPr>
            <a:cxnSpLocks/>
          </p:cNvCxnSpPr>
          <p:nvPr/>
        </p:nvCxnSpPr>
        <p:spPr>
          <a:xfrm>
            <a:off x="6197338" y="3989744"/>
            <a:ext cx="0" cy="1465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1CD490-3783-2DFF-58F0-323E56CAC367}"/>
              </a:ext>
            </a:extLst>
          </p:cNvPr>
          <p:cNvCxnSpPr>
            <a:cxnSpLocks/>
          </p:cNvCxnSpPr>
          <p:nvPr/>
        </p:nvCxnSpPr>
        <p:spPr>
          <a:xfrm>
            <a:off x="6197338" y="4457502"/>
            <a:ext cx="0" cy="1465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9D6E0E2-0022-044A-3179-63BBB0AC6324}"/>
              </a:ext>
            </a:extLst>
          </p:cNvPr>
          <p:cNvSpPr txBox="1"/>
          <p:nvPr/>
        </p:nvSpPr>
        <p:spPr>
          <a:xfrm>
            <a:off x="4952070" y="5030163"/>
            <a:ext cx="2440921" cy="293781"/>
          </a:xfrm>
          <a:prstGeom prst="rect">
            <a:avLst/>
          </a:prstGeom>
          <a:noFill/>
        </p:spPr>
        <p:txBody>
          <a:bodyPr wrap="square" lIns="0" rIns="0">
            <a:spAutoFit/>
          </a:bodyPr>
          <a:lstStyle/>
          <a:p>
            <a:pPr algn="ctr"/>
            <a:r>
              <a:rPr lang="en-KR" sz="1300" b="1"/>
              <a:t>PoCL Compiler</a:t>
            </a:r>
          </a:p>
        </p:txBody>
      </p:sp>
      <p:sp>
        <p:nvSpPr>
          <p:cNvPr id="43" name="Rectangle 42">
            <a:extLst>
              <a:ext uri="{FF2B5EF4-FFF2-40B4-BE49-F238E27FC236}">
                <a16:creationId xmlns:a16="http://schemas.microsoft.com/office/drawing/2014/main" id="{C6393BED-9FE9-7380-21C0-91A84A7E9F64}"/>
              </a:ext>
            </a:extLst>
          </p:cNvPr>
          <p:cNvSpPr/>
          <p:nvPr/>
        </p:nvSpPr>
        <p:spPr>
          <a:xfrm>
            <a:off x="7843651" y="1600200"/>
            <a:ext cx="2000110" cy="321203"/>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Application</a:t>
            </a:r>
          </a:p>
        </p:txBody>
      </p:sp>
      <p:sp>
        <p:nvSpPr>
          <p:cNvPr id="44" name="Rectangle 43">
            <a:extLst>
              <a:ext uri="{FF2B5EF4-FFF2-40B4-BE49-F238E27FC236}">
                <a16:creationId xmlns:a16="http://schemas.microsoft.com/office/drawing/2014/main" id="{E8C37714-E06F-1092-0BC8-23C92193B658}"/>
              </a:ext>
            </a:extLst>
          </p:cNvPr>
          <p:cNvSpPr/>
          <p:nvPr/>
        </p:nvSpPr>
        <p:spPr>
          <a:xfrm>
            <a:off x="7843651" y="2255634"/>
            <a:ext cx="2005657" cy="32120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OpenCL Runtime API</a:t>
            </a:r>
          </a:p>
        </p:txBody>
      </p:sp>
      <p:sp>
        <p:nvSpPr>
          <p:cNvPr id="45" name="Rectangle 44">
            <a:extLst>
              <a:ext uri="{FF2B5EF4-FFF2-40B4-BE49-F238E27FC236}">
                <a16:creationId xmlns:a16="http://schemas.microsoft.com/office/drawing/2014/main" id="{9701E86C-2E0E-D3B9-B56D-24D77E3B98EB}"/>
              </a:ext>
            </a:extLst>
          </p:cNvPr>
          <p:cNvSpPr/>
          <p:nvPr/>
        </p:nvSpPr>
        <p:spPr>
          <a:xfrm>
            <a:off x="7843651" y="2680415"/>
            <a:ext cx="3955484" cy="978187"/>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sp>
        <p:nvSpPr>
          <p:cNvPr id="47" name="TextBox 46">
            <a:extLst>
              <a:ext uri="{FF2B5EF4-FFF2-40B4-BE49-F238E27FC236}">
                <a16:creationId xmlns:a16="http://schemas.microsoft.com/office/drawing/2014/main" id="{B99838C8-5D5A-2FB2-80D2-7EA7B667BE26}"/>
              </a:ext>
            </a:extLst>
          </p:cNvPr>
          <p:cNvSpPr txBox="1"/>
          <p:nvPr/>
        </p:nvSpPr>
        <p:spPr>
          <a:xfrm>
            <a:off x="7843651" y="2705666"/>
            <a:ext cx="3955484" cy="293781"/>
          </a:xfrm>
          <a:prstGeom prst="rect">
            <a:avLst/>
          </a:prstGeom>
          <a:noFill/>
        </p:spPr>
        <p:txBody>
          <a:bodyPr wrap="square" lIns="0" rIns="0">
            <a:spAutoFit/>
          </a:bodyPr>
          <a:lstStyle/>
          <a:p>
            <a:pPr algn="ctr"/>
            <a:r>
              <a:rPr lang="en-KR" sz="1300">
                <a:solidFill>
                  <a:schemeClr val="tx1"/>
                </a:solidFill>
              </a:rPr>
              <a:t>Common Device Interface</a:t>
            </a:r>
          </a:p>
        </p:txBody>
      </p:sp>
      <p:sp>
        <p:nvSpPr>
          <p:cNvPr id="48" name="Rectangle 47">
            <a:extLst>
              <a:ext uri="{FF2B5EF4-FFF2-40B4-BE49-F238E27FC236}">
                <a16:creationId xmlns:a16="http://schemas.microsoft.com/office/drawing/2014/main" id="{6B04C8D7-DE53-FF17-8A6A-F70B26ED9BF3}"/>
              </a:ext>
            </a:extLst>
          </p:cNvPr>
          <p:cNvSpPr/>
          <p:nvPr/>
        </p:nvSpPr>
        <p:spPr>
          <a:xfrm>
            <a:off x="7936257" y="3030242"/>
            <a:ext cx="773106"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 &amp; Pthread</a:t>
            </a:r>
          </a:p>
        </p:txBody>
      </p:sp>
      <p:sp>
        <p:nvSpPr>
          <p:cNvPr id="49" name="Rectangle 48">
            <a:extLst>
              <a:ext uri="{FF2B5EF4-FFF2-40B4-BE49-F238E27FC236}">
                <a16:creationId xmlns:a16="http://schemas.microsoft.com/office/drawing/2014/main" id="{2D0CFF04-06A0-E484-5E51-C8BA41DEDB06}"/>
              </a:ext>
            </a:extLst>
          </p:cNvPr>
          <p:cNvSpPr/>
          <p:nvPr/>
        </p:nvSpPr>
        <p:spPr>
          <a:xfrm>
            <a:off x="8801968"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PTX</a:t>
            </a:r>
          </a:p>
          <a:p>
            <a:pPr algn="ctr"/>
            <a:r>
              <a:rPr lang="en-KR" sz="1300">
                <a:solidFill>
                  <a:schemeClr val="tx1"/>
                </a:solidFill>
              </a:rPr>
              <a:t>HSA</a:t>
            </a:r>
          </a:p>
        </p:txBody>
      </p:sp>
      <p:sp>
        <p:nvSpPr>
          <p:cNvPr id="50" name="Rectangle 49">
            <a:extLst>
              <a:ext uri="{FF2B5EF4-FFF2-40B4-BE49-F238E27FC236}">
                <a16:creationId xmlns:a16="http://schemas.microsoft.com/office/drawing/2014/main" id="{15893AC4-C67A-3D5A-1E67-F93C40723EAA}"/>
              </a:ext>
            </a:extLst>
          </p:cNvPr>
          <p:cNvSpPr/>
          <p:nvPr/>
        </p:nvSpPr>
        <p:spPr>
          <a:xfrm>
            <a:off x="9553475"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a:t>
            </a:r>
          </a:p>
        </p:txBody>
      </p:sp>
      <p:sp>
        <p:nvSpPr>
          <p:cNvPr id="51" name="Rectangle 50">
            <a:extLst>
              <a:ext uri="{FF2B5EF4-FFF2-40B4-BE49-F238E27FC236}">
                <a16:creationId xmlns:a16="http://schemas.microsoft.com/office/drawing/2014/main" id="{4121B793-0AFA-1F86-9B68-9D932B2E5214}"/>
              </a:ext>
            </a:extLst>
          </p:cNvPr>
          <p:cNvSpPr/>
          <p:nvPr/>
        </p:nvSpPr>
        <p:spPr>
          <a:xfrm>
            <a:off x="10304982" y="3030242"/>
            <a:ext cx="658901" cy="552310"/>
          </a:xfrm>
          <a:prstGeom prst="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a:t>
            </a:r>
          </a:p>
        </p:txBody>
      </p:sp>
      <p:sp>
        <p:nvSpPr>
          <p:cNvPr id="52" name="Rectangle 51">
            <a:extLst>
              <a:ext uri="{FF2B5EF4-FFF2-40B4-BE49-F238E27FC236}">
                <a16:creationId xmlns:a16="http://schemas.microsoft.com/office/drawing/2014/main" id="{9317AF7A-339C-9B71-EF19-79D520138DEF}"/>
              </a:ext>
            </a:extLst>
          </p:cNvPr>
          <p:cNvSpPr/>
          <p:nvPr/>
        </p:nvSpPr>
        <p:spPr>
          <a:xfrm>
            <a:off x="11056489" y="3030242"/>
            <a:ext cx="658901" cy="552310"/>
          </a:xfrm>
          <a:prstGeom prst="rect">
            <a:avLst/>
          </a:prstGeom>
          <a:solidFill>
            <a:schemeClr val="accent1">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Runtime</a:t>
            </a:r>
          </a:p>
        </p:txBody>
      </p:sp>
      <p:sp>
        <p:nvSpPr>
          <p:cNvPr id="54" name="Rounded Rectangle 53">
            <a:extLst>
              <a:ext uri="{FF2B5EF4-FFF2-40B4-BE49-F238E27FC236}">
                <a16:creationId xmlns:a16="http://schemas.microsoft.com/office/drawing/2014/main" id="{63C8FCD4-ED89-A7B9-F950-28B89B3FDD9C}"/>
              </a:ext>
            </a:extLst>
          </p:cNvPr>
          <p:cNvSpPr/>
          <p:nvPr/>
        </p:nvSpPr>
        <p:spPr>
          <a:xfrm>
            <a:off x="7936257" y="3924208"/>
            <a:ext cx="773105"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CPU</a:t>
            </a:r>
          </a:p>
        </p:txBody>
      </p:sp>
      <p:sp>
        <p:nvSpPr>
          <p:cNvPr id="55" name="Rounded Rectangle 54">
            <a:extLst>
              <a:ext uri="{FF2B5EF4-FFF2-40B4-BE49-F238E27FC236}">
                <a16:creationId xmlns:a16="http://schemas.microsoft.com/office/drawing/2014/main" id="{8300AACC-AEC1-5640-44CF-943C3B6E519D}"/>
              </a:ext>
            </a:extLst>
          </p:cNvPr>
          <p:cNvSpPr/>
          <p:nvPr/>
        </p:nvSpPr>
        <p:spPr>
          <a:xfrm>
            <a:off x="8801967"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GPU</a:t>
            </a:r>
          </a:p>
        </p:txBody>
      </p:sp>
      <p:sp>
        <p:nvSpPr>
          <p:cNvPr id="56" name="Rounded Rectangle 55">
            <a:extLst>
              <a:ext uri="{FF2B5EF4-FFF2-40B4-BE49-F238E27FC236}">
                <a16:creationId xmlns:a16="http://schemas.microsoft.com/office/drawing/2014/main" id="{0ACE7236-F6DF-5B55-D483-1A3FF717728A}"/>
              </a:ext>
            </a:extLst>
          </p:cNvPr>
          <p:cNvSpPr/>
          <p:nvPr/>
        </p:nvSpPr>
        <p:spPr>
          <a:xfrm>
            <a:off x="9553475"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TCE Device</a:t>
            </a:r>
          </a:p>
        </p:txBody>
      </p:sp>
      <p:sp>
        <p:nvSpPr>
          <p:cNvPr id="57" name="Rounded Rectangle 56">
            <a:extLst>
              <a:ext uri="{FF2B5EF4-FFF2-40B4-BE49-F238E27FC236}">
                <a16:creationId xmlns:a16="http://schemas.microsoft.com/office/drawing/2014/main" id="{5400422D-8F34-20D1-1707-57C5644AA0AA}"/>
              </a:ext>
            </a:extLst>
          </p:cNvPr>
          <p:cNvSpPr/>
          <p:nvPr/>
        </p:nvSpPr>
        <p:spPr>
          <a:xfrm>
            <a:off x="10304981" y="3924208"/>
            <a:ext cx="658901" cy="552310"/>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Accel Device</a:t>
            </a:r>
          </a:p>
        </p:txBody>
      </p:sp>
      <p:sp>
        <p:nvSpPr>
          <p:cNvPr id="58" name="Rounded Rectangle 57">
            <a:extLst>
              <a:ext uri="{FF2B5EF4-FFF2-40B4-BE49-F238E27FC236}">
                <a16:creationId xmlns:a16="http://schemas.microsoft.com/office/drawing/2014/main" id="{69400172-2B6A-219C-E50B-82425C423580}"/>
              </a:ext>
            </a:extLst>
          </p:cNvPr>
          <p:cNvSpPr/>
          <p:nvPr/>
        </p:nvSpPr>
        <p:spPr>
          <a:xfrm>
            <a:off x="11056489" y="3924208"/>
            <a:ext cx="658901" cy="552310"/>
          </a:xfrm>
          <a:prstGeom prst="roundRect">
            <a:avLst>
              <a:gd name="adj" fmla="val 11700"/>
            </a:avLst>
          </a:prstGeom>
          <a:solidFill>
            <a:schemeClr val="accent1">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sz="1300">
                <a:solidFill>
                  <a:schemeClr val="tx1"/>
                </a:solidFill>
              </a:rPr>
              <a:t>Vortex</a:t>
            </a:r>
          </a:p>
          <a:p>
            <a:pPr algn="ctr"/>
            <a:r>
              <a:rPr lang="en-KR" sz="1300">
                <a:solidFill>
                  <a:schemeClr val="tx1"/>
                </a:solidFill>
              </a:rPr>
              <a:t>GPU</a:t>
            </a:r>
          </a:p>
        </p:txBody>
      </p:sp>
      <p:cxnSp>
        <p:nvCxnSpPr>
          <p:cNvPr id="65" name="Straight Arrow Connector 64">
            <a:extLst>
              <a:ext uri="{FF2B5EF4-FFF2-40B4-BE49-F238E27FC236}">
                <a16:creationId xmlns:a16="http://schemas.microsoft.com/office/drawing/2014/main" id="{538BA683-3B8B-5D75-1D80-4245AFEE81D9}"/>
              </a:ext>
            </a:extLst>
          </p:cNvPr>
          <p:cNvCxnSpPr>
            <a:cxnSpLocks/>
            <a:stCxn id="43" idx="2"/>
            <a:endCxn id="44" idx="0"/>
          </p:cNvCxnSpPr>
          <p:nvPr/>
        </p:nvCxnSpPr>
        <p:spPr>
          <a:xfrm>
            <a:off x="8843707" y="1921403"/>
            <a:ext cx="2775" cy="3342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2F7C3D-1939-392E-284A-1BDD59A97306}"/>
              </a:ext>
            </a:extLst>
          </p:cNvPr>
          <p:cNvCxnSpPr>
            <a:cxnSpLocks/>
          </p:cNvCxnSpPr>
          <p:nvPr/>
        </p:nvCxnSpPr>
        <p:spPr>
          <a:xfrm>
            <a:off x="8900741" y="2576532"/>
            <a:ext cx="0" cy="1038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0CC2D8F-F5B3-6917-04B2-7534AC8389BA}"/>
              </a:ext>
            </a:extLst>
          </p:cNvPr>
          <p:cNvCxnSpPr>
            <a:cxnSpLocks/>
            <a:stCxn id="48" idx="2"/>
            <a:endCxn id="54" idx="0"/>
          </p:cNvCxnSpPr>
          <p:nvPr/>
        </p:nvCxnSpPr>
        <p:spPr>
          <a:xfrm>
            <a:off x="8322810"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4A87B9B9-70FD-8326-41A2-F2514F384E08}"/>
              </a:ext>
            </a:extLst>
          </p:cNvPr>
          <p:cNvCxnSpPr>
            <a:cxnSpLocks/>
            <a:endCxn id="55" idx="0"/>
          </p:cNvCxnSpPr>
          <p:nvPr/>
        </p:nvCxnSpPr>
        <p:spPr>
          <a:xfrm>
            <a:off x="9127551" y="3582552"/>
            <a:ext cx="3867"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F423321-97AF-8905-FEC1-0DACEC0DEDF4}"/>
              </a:ext>
            </a:extLst>
          </p:cNvPr>
          <p:cNvCxnSpPr>
            <a:cxnSpLocks/>
            <a:stCxn id="50" idx="2"/>
            <a:endCxn id="56" idx="0"/>
          </p:cNvCxnSpPr>
          <p:nvPr/>
        </p:nvCxnSpPr>
        <p:spPr>
          <a:xfrm flipH="1">
            <a:off x="9882925"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7338003-92E6-5EA4-99EC-C84643CA3B17}"/>
              </a:ext>
            </a:extLst>
          </p:cNvPr>
          <p:cNvCxnSpPr>
            <a:cxnSpLocks/>
            <a:stCxn id="51" idx="2"/>
            <a:endCxn id="57" idx="0"/>
          </p:cNvCxnSpPr>
          <p:nvPr/>
        </p:nvCxnSpPr>
        <p:spPr>
          <a:xfrm flipH="1">
            <a:off x="10634433" y="3582552"/>
            <a:ext cx="1"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70BCEF7-AD85-22BB-7BEF-C9EDC4406BF2}"/>
              </a:ext>
            </a:extLst>
          </p:cNvPr>
          <p:cNvCxnSpPr>
            <a:cxnSpLocks/>
            <a:stCxn id="52" idx="2"/>
            <a:endCxn id="58" idx="0"/>
          </p:cNvCxnSpPr>
          <p:nvPr/>
        </p:nvCxnSpPr>
        <p:spPr>
          <a:xfrm>
            <a:off x="11385939" y="3582552"/>
            <a:ext cx="0" cy="3416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a:extLst>
              <a:ext uri="{FF2B5EF4-FFF2-40B4-BE49-F238E27FC236}">
                <a16:creationId xmlns:a16="http://schemas.microsoft.com/office/drawing/2014/main" id="{C6A16811-A925-4A15-3DC3-1318030D4092}"/>
              </a:ext>
            </a:extLst>
          </p:cNvPr>
          <p:cNvCxnSpPr>
            <a:cxnSpLocks/>
            <a:stCxn id="17" idx="3"/>
            <a:endCxn id="43" idx="1"/>
          </p:cNvCxnSpPr>
          <p:nvPr/>
        </p:nvCxnSpPr>
        <p:spPr>
          <a:xfrm flipV="1">
            <a:off x="7225004" y="1760802"/>
            <a:ext cx="618647" cy="3003854"/>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9FAB61A-11BF-147D-17DB-000C83700D21}"/>
              </a:ext>
            </a:extLst>
          </p:cNvPr>
          <p:cNvSpPr txBox="1"/>
          <p:nvPr/>
        </p:nvSpPr>
        <p:spPr>
          <a:xfrm>
            <a:off x="9915695" y="2196836"/>
            <a:ext cx="1856917" cy="293781"/>
          </a:xfrm>
          <a:prstGeom prst="rect">
            <a:avLst/>
          </a:prstGeom>
          <a:noFill/>
        </p:spPr>
        <p:txBody>
          <a:bodyPr wrap="square" lIns="0" rIns="0">
            <a:spAutoFit/>
          </a:bodyPr>
          <a:lstStyle/>
          <a:p>
            <a:pPr algn="r"/>
            <a:r>
              <a:rPr lang="en-KR" sz="1300" b="1"/>
              <a:t>PoCL Runtime</a:t>
            </a:r>
          </a:p>
        </p:txBody>
      </p:sp>
      <p:sp>
        <p:nvSpPr>
          <p:cNvPr id="7" name="Rectangle 6">
            <a:extLst>
              <a:ext uri="{FF2B5EF4-FFF2-40B4-BE49-F238E27FC236}">
                <a16:creationId xmlns:a16="http://schemas.microsoft.com/office/drawing/2014/main" id="{A02847C4-7437-4354-973F-E9596B34B777}"/>
              </a:ext>
            </a:extLst>
          </p:cNvPr>
          <p:cNvSpPr/>
          <p:nvPr/>
        </p:nvSpPr>
        <p:spPr>
          <a:xfrm>
            <a:off x="10731449" y="3856571"/>
            <a:ext cx="1308979" cy="75487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logo with a blue and yellow design&#10;&#10;Description automatically generated">
            <a:extLst>
              <a:ext uri="{FF2B5EF4-FFF2-40B4-BE49-F238E27FC236}">
                <a16:creationId xmlns:a16="http://schemas.microsoft.com/office/drawing/2014/main" id="{5696DC3E-EC42-5DCB-E10F-4BF2B7F3887C}"/>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80329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E0AF-7A5E-025D-BEF9-B77E4D431FC6}"/>
              </a:ext>
            </a:extLst>
          </p:cNvPr>
          <p:cNvSpPr>
            <a:spLocks noGrp="1"/>
          </p:cNvSpPr>
          <p:nvPr>
            <p:ph type="title"/>
          </p:nvPr>
        </p:nvSpPr>
        <p:spPr>
          <a:xfrm>
            <a:off x="764233" y="198527"/>
            <a:ext cx="11277600" cy="838200"/>
          </a:xfrm>
        </p:spPr>
        <p:txBody>
          <a:bodyPr>
            <a:normAutofit/>
          </a:bodyPr>
          <a:lstStyle/>
          <a:p>
            <a:r>
              <a:rPr lang="en-US" dirty="0"/>
              <a:t>Mapping from OpenCL Kernel to Vortex</a:t>
            </a:r>
            <a:endParaRPr lang="en-KR" dirty="0"/>
          </a:p>
        </p:txBody>
      </p:sp>
      <p:sp>
        <p:nvSpPr>
          <p:cNvPr id="5" name="Slide Number Placeholder 4">
            <a:extLst>
              <a:ext uri="{FF2B5EF4-FFF2-40B4-BE49-F238E27FC236}">
                <a16:creationId xmlns:a16="http://schemas.microsoft.com/office/drawing/2014/main" id="{B5AB09B2-EECB-2FE3-4E4F-AEAF0D5FE79F}"/>
              </a:ext>
            </a:extLst>
          </p:cNvPr>
          <p:cNvSpPr>
            <a:spLocks noGrp="1"/>
          </p:cNvSpPr>
          <p:nvPr>
            <p:ph type="sldNum" idx="12"/>
          </p:nvPr>
        </p:nvSpPr>
        <p:spPr/>
        <p:txBody>
          <a:bodyPr/>
          <a:lstStyle/>
          <a:p>
            <a:fld id="{AE678206-0642-9F48-9727-6B519CB285FA}" type="slidenum">
              <a:rPr lang="en-US" smtClean="0"/>
              <a:t>18</a:t>
            </a:fld>
            <a:endParaRPr lang="en-US"/>
          </a:p>
        </p:txBody>
      </p:sp>
      <p:sp>
        <p:nvSpPr>
          <p:cNvPr id="3" name="Content Placeholder 2">
            <a:extLst>
              <a:ext uri="{FF2B5EF4-FFF2-40B4-BE49-F238E27FC236}">
                <a16:creationId xmlns:a16="http://schemas.microsoft.com/office/drawing/2014/main" id="{AC3EC88D-DCDC-3118-A509-3FE69A2AF562}"/>
              </a:ext>
            </a:extLst>
          </p:cNvPr>
          <p:cNvSpPr>
            <a:spLocks noGrp="1"/>
          </p:cNvSpPr>
          <p:nvPr>
            <p:ph type="body" idx="1"/>
          </p:nvPr>
        </p:nvSpPr>
        <p:spPr>
          <a:xfrm>
            <a:off x="381000" y="1215485"/>
            <a:ext cx="5232401" cy="4225650"/>
          </a:xfrm>
        </p:spPr>
        <p:txBody>
          <a:bodyPr>
            <a:normAutofit/>
          </a:bodyPr>
          <a:lstStyle/>
          <a:p>
            <a:r>
              <a:rPr lang="en-KR" sz="2400" dirty="0"/>
              <a:t>OpenCL processing model</a:t>
            </a:r>
          </a:p>
          <a:p>
            <a:pPr lvl="1">
              <a:buFont typeface="Wingdings" panose="05000000000000000000" pitchFamily="2" charset="2"/>
              <a:buChar char="Ø"/>
            </a:pPr>
            <a:r>
              <a:rPr lang="en-US" sz="2000" dirty="0">
                <a:solidFill>
                  <a:schemeClr val="tx1"/>
                </a:solidFill>
              </a:rPr>
              <a:t>Work-Item</a:t>
            </a:r>
          </a:p>
          <a:p>
            <a:pPr lvl="1">
              <a:buFont typeface="Wingdings" panose="05000000000000000000" pitchFamily="2" charset="2"/>
              <a:buChar char="Ø"/>
            </a:pPr>
            <a:r>
              <a:rPr lang="en-US" sz="2000" dirty="0">
                <a:solidFill>
                  <a:schemeClr val="tx1"/>
                </a:solidFill>
              </a:rPr>
              <a:t>Work-Group</a:t>
            </a:r>
          </a:p>
          <a:p>
            <a:pPr lvl="1">
              <a:buFont typeface="Wingdings" panose="05000000000000000000" pitchFamily="2" charset="2"/>
              <a:buChar char="Ø"/>
            </a:pPr>
            <a:r>
              <a:rPr lang="en-US" sz="2000" dirty="0">
                <a:solidFill>
                  <a:schemeClr val="tx1"/>
                </a:solidFill>
              </a:rPr>
              <a:t>Kernel instance</a:t>
            </a:r>
          </a:p>
          <a:p>
            <a:pPr marL="0" indent="0">
              <a:buNone/>
            </a:pPr>
            <a:endParaRPr lang="en-US" dirty="0"/>
          </a:p>
          <a:p>
            <a:r>
              <a:rPr lang="en-US" sz="2400" dirty="0"/>
              <a:t>Total Hardware Threads</a:t>
            </a:r>
            <a:r>
              <a:rPr lang="en-KR" sz="2400" dirty="0"/>
              <a:t> </a:t>
            </a:r>
          </a:p>
          <a:p>
            <a:pPr lvl="1">
              <a:buFont typeface="Wingdings" panose="05000000000000000000" pitchFamily="2" charset="2"/>
              <a:buChar char="Ø"/>
            </a:pPr>
            <a:r>
              <a:rPr lang="en-US" sz="2000" dirty="0">
                <a:solidFill>
                  <a:schemeClr val="tx1"/>
                </a:solidFill>
              </a:rPr>
              <a:t>Cores x Wavefronts x Threads</a:t>
            </a:r>
            <a:endParaRPr lang="en-KR" dirty="0"/>
          </a:p>
        </p:txBody>
      </p:sp>
      <p:grpSp>
        <p:nvGrpSpPr>
          <p:cNvPr id="63" name="Group 62">
            <a:extLst>
              <a:ext uri="{FF2B5EF4-FFF2-40B4-BE49-F238E27FC236}">
                <a16:creationId xmlns:a16="http://schemas.microsoft.com/office/drawing/2014/main" id="{4560A6B6-0386-2EF0-D8DE-673914DF54F7}"/>
              </a:ext>
            </a:extLst>
          </p:cNvPr>
          <p:cNvGrpSpPr/>
          <p:nvPr/>
        </p:nvGrpSpPr>
        <p:grpSpPr>
          <a:xfrm>
            <a:off x="5263921" y="1186610"/>
            <a:ext cx="3448279" cy="5415483"/>
            <a:chOff x="5431316" y="1215483"/>
            <a:chExt cx="3448279" cy="5415483"/>
          </a:xfrm>
        </p:grpSpPr>
        <p:sp>
          <p:nvSpPr>
            <p:cNvPr id="25" name="Freeform 24">
              <a:extLst>
                <a:ext uri="{FF2B5EF4-FFF2-40B4-BE49-F238E27FC236}">
                  <a16:creationId xmlns:a16="http://schemas.microsoft.com/office/drawing/2014/main" id="{FFFFB4DE-7BDF-DEC5-FBA9-87C866317119}"/>
                </a:ext>
              </a:extLst>
            </p:cNvPr>
            <p:cNvSpPr/>
            <p:nvPr/>
          </p:nvSpPr>
          <p:spPr>
            <a:xfrm>
              <a:off x="7104739" y="1437465"/>
              <a:ext cx="139871" cy="732268"/>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26" name="Content Placeholder 4">
              <a:extLst>
                <a:ext uri="{FF2B5EF4-FFF2-40B4-BE49-F238E27FC236}">
                  <a16:creationId xmlns:a16="http://schemas.microsoft.com/office/drawing/2014/main" id="{68E1F7DA-E03E-8E73-D318-A91C461B3436}"/>
                </a:ext>
              </a:extLst>
            </p:cNvPr>
            <p:cNvSpPr txBox="1">
              <a:spLocks/>
            </p:cNvSpPr>
            <p:nvPr/>
          </p:nvSpPr>
          <p:spPr>
            <a:xfrm>
              <a:off x="6416274" y="2212155"/>
              <a:ext cx="1516800" cy="735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a:t>Work-Item</a:t>
              </a:r>
            </a:p>
          </p:txBody>
        </p:sp>
        <p:sp>
          <p:nvSpPr>
            <p:cNvPr id="28" name="Content Placeholder 4">
              <a:extLst>
                <a:ext uri="{FF2B5EF4-FFF2-40B4-BE49-F238E27FC236}">
                  <a16:creationId xmlns:a16="http://schemas.microsoft.com/office/drawing/2014/main" id="{9E4A0514-0701-0031-9351-F8A04CD1BC66}"/>
                </a:ext>
              </a:extLst>
            </p:cNvPr>
            <p:cNvSpPr txBox="1">
              <a:spLocks/>
            </p:cNvSpPr>
            <p:nvPr/>
          </p:nvSpPr>
          <p:spPr>
            <a:xfrm>
              <a:off x="6386022" y="3964348"/>
              <a:ext cx="1577304" cy="735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Work-Group</a:t>
              </a:r>
            </a:p>
          </p:txBody>
        </p:sp>
        <p:grpSp>
          <p:nvGrpSpPr>
            <p:cNvPr id="34" name="Group 33">
              <a:extLst>
                <a:ext uri="{FF2B5EF4-FFF2-40B4-BE49-F238E27FC236}">
                  <a16:creationId xmlns:a16="http://schemas.microsoft.com/office/drawing/2014/main" id="{75A30350-E0F7-CD4B-36E8-EE99559D3306}"/>
                </a:ext>
              </a:extLst>
            </p:cNvPr>
            <p:cNvGrpSpPr/>
            <p:nvPr/>
          </p:nvGrpSpPr>
          <p:grpSpPr>
            <a:xfrm>
              <a:off x="6623831" y="2901676"/>
              <a:ext cx="1101687" cy="1020250"/>
              <a:chOff x="6477918" y="2894294"/>
              <a:chExt cx="1101687" cy="1069412"/>
            </a:xfrm>
          </p:grpSpPr>
          <p:sp>
            <p:nvSpPr>
              <p:cNvPr id="29" name="Rounded Rectangle 28">
                <a:extLst>
                  <a:ext uri="{FF2B5EF4-FFF2-40B4-BE49-F238E27FC236}">
                    <a16:creationId xmlns:a16="http://schemas.microsoft.com/office/drawing/2014/main" id="{951C56A3-BFF0-3298-A0DD-046BD013C62F}"/>
                  </a:ext>
                </a:extLst>
              </p:cNvPr>
              <p:cNvSpPr/>
              <p:nvPr/>
            </p:nvSpPr>
            <p:spPr>
              <a:xfrm>
                <a:off x="6477918" y="2894294"/>
                <a:ext cx="1101687" cy="106941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27" name="Freeform 26">
                <a:extLst>
                  <a:ext uri="{FF2B5EF4-FFF2-40B4-BE49-F238E27FC236}">
                    <a16:creationId xmlns:a16="http://schemas.microsoft.com/office/drawing/2014/main" id="{4F976B4A-7AAB-F88F-461C-7326BBA19506}"/>
                  </a:ext>
                </a:extLst>
              </p:cNvPr>
              <p:cNvSpPr/>
              <p:nvPr/>
            </p:nvSpPr>
            <p:spPr>
              <a:xfrm>
                <a:off x="66409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0" name="Freeform 29">
                <a:extLst>
                  <a:ext uri="{FF2B5EF4-FFF2-40B4-BE49-F238E27FC236}">
                    <a16:creationId xmlns:a16="http://schemas.microsoft.com/office/drawing/2014/main" id="{F2BA06B3-9E46-D2CC-BEA8-8E01A6AD7392}"/>
                  </a:ext>
                </a:extLst>
              </p:cNvPr>
              <p:cNvSpPr/>
              <p:nvPr/>
            </p:nvSpPr>
            <p:spPr>
              <a:xfrm>
                <a:off x="67933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1" name="Freeform 30">
                <a:extLst>
                  <a:ext uri="{FF2B5EF4-FFF2-40B4-BE49-F238E27FC236}">
                    <a16:creationId xmlns:a16="http://schemas.microsoft.com/office/drawing/2014/main" id="{9C07BFF7-D7B4-A464-0CBF-DD399C67D2B4}"/>
                  </a:ext>
                </a:extLst>
              </p:cNvPr>
              <p:cNvSpPr/>
              <p:nvPr/>
            </p:nvSpPr>
            <p:spPr>
              <a:xfrm>
                <a:off x="69457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2" name="Freeform 31">
                <a:extLst>
                  <a:ext uri="{FF2B5EF4-FFF2-40B4-BE49-F238E27FC236}">
                    <a16:creationId xmlns:a16="http://schemas.microsoft.com/office/drawing/2014/main" id="{BB7C559E-FF3A-E743-2B8E-5A8DC82352C8}"/>
                  </a:ext>
                </a:extLst>
              </p:cNvPr>
              <p:cNvSpPr/>
              <p:nvPr/>
            </p:nvSpPr>
            <p:spPr>
              <a:xfrm>
                <a:off x="70981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3" name="Freeform 32">
                <a:extLst>
                  <a:ext uri="{FF2B5EF4-FFF2-40B4-BE49-F238E27FC236}">
                    <a16:creationId xmlns:a16="http://schemas.microsoft.com/office/drawing/2014/main" id="{597A438E-20F0-FCAE-D96F-106C525A9307}"/>
                  </a:ext>
                </a:extLst>
              </p:cNvPr>
              <p:cNvSpPr/>
              <p:nvPr/>
            </p:nvSpPr>
            <p:spPr>
              <a:xfrm>
                <a:off x="72505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sp>
          <p:nvSpPr>
            <p:cNvPr id="35" name="Content Placeholder 4">
              <a:extLst>
                <a:ext uri="{FF2B5EF4-FFF2-40B4-BE49-F238E27FC236}">
                  <a16:creationId xmlns:a16="http://schemas.microsoft.com/office/drawing/2014/main" id="{7A9BA6B5-7D47-DB76-646F-5D63E57107D1}"/>
                </a:ext>
              </a:extLst>
            </p:cNvPr>
            <p:cNvSpPr txBox="1">
              <a:spLocks/>
            </p:cNvSpPr>
            <p:nvPr/>
          </p:nvSpPr>
          <p:spPr>
            <a:xfrm>
              <a:off x="5637149" y="5895731"/>
              <a:ext cx="3075050" cy="7352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a:t>Kernel Instance</a:t>
              </a:r>
            </a:p>
          </p:txBody>
        </p:sp>
        <p:grpSp>
          <p:nvGrpSpPr>
            <p:cNvPr id="59" name="Group 58">
              <a:extLst>
                <a:ext uri="{FF2B5EF4-FFF2-40B4-BE49-F238E27FC236}">
                  <a16:creationId xmlns:a16="http://schemas.microsoft.com/office/drawing/2014/main" id="{E62C17F3-022F-A58B-DEBA-BE2FE4871356}"/>
                </a:ext>
              </a:extLst>
            </p:cNvPr>
            <p:cNvGrpSpPr/>
            <p:nvPr/>
          </p:nvGrpSpPr>
          <p:grpSpPr>
            <a:xfrm>
              <a:off x="5637149" y="4653869"/>
              <a:ext cx="3075051" cy="1199439"/>
              <a:chOff x="5637149" y="4626962"/>
              <a:chExt cx="3075051" cy="1199439"/>
            </a:xfrm>
          </p:grpSpPr>
          <p:sp>
            <p:nvSpPr>
              <p:cNvPr id="57" name="Rounded Rectangle 56">
                <a:extLst>
                  <a:ext uri="{FF2B5EF4-FFF2-40B4-BE49-F238E27FC236}">
                    <a16:creationId xmlns:a16="http://schemas.microsoft.com/office/drawing/2014/main" id="{80ED04A8-C009-20B2-1ABF-76138A5D3F1A}"/>
                  </a:ext>
                </a:extLst>
              </p:cNvPr>
              <p:cNvSpPr/>
              <p:nvPr/>
            </p:nvSpPr>
            <p:spPr>
              <a:xfrm>
                <a:off x="5637149" y="4626962"/>
                <a:ext cx="3075051" cy="1199439"/>
              </a:xfrm>
              <a:prstGeom prst="round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solidFill>
                    <a:schemeClr val="tx1"/>
                  </a:solidFill>
                </a:endParaRPr>
              </a:p>
            </p:txBody>
          </p:sp>
          <p:grpSp>
            <p:nvGrpSpPr>
              <p:cNvPr id="36" name="Group 35">
                <a:extLst>
                  <a:ext uri="{FF2B5EF4-FFF2-40B4-BE49-F238E27FC236}">
                    <a16:creationId xmlns:a16="http://schemas.microsoft.com/office/drawing/2014/main" id="{4F18A625-8CF2-8736-182D-A443FA92E1DB}"/>
                  </a:ext>
                </a:extLst>
              </p:cNvPr>
              <p:cNvGrpSpPr/>
              <p:nvPr/>
            </p:nvGrpSpPr>
            <p:grpSpPr>
              <a:xfrm>
                <a:off x="5727889" y="4729033"/>
                <a:ext cx="1101687" cy="1020250"/>
                <a:chOff x="6477918" y="2894294"/>
                <a:chExt cx="1101687" cy="1069412"/>
              </a:xfrm>
            </p:grpSpPr>
            <p:sp>
              <p:nvSpPr>
                <p:cNvPr id="37" name="Rounded Rectangle 36">
                  <a:extLst>
                    <a:ext uri="{FF2B5EF4-FFF2-40B4-BE49-F238E27FC236}">
                      <a16:creationId xmlns:a16="http://schemas.microsoft.com/office/drawing/2014/main" id="{52EB9F99-C7D7-D6D1-927D-E0BD09630D26}"/>
                    </a:ext>
                  </a:extLst>
                </p:cNvPr>
                <p:cNvSpPr/>
                <p:nvPr/>
              </p:nvSpPr>
              <p:spPr>
                <a:xfrm>
                  <a:off x="6477918" y="2894294"/>
                  <a:ext cx="1101687" cy="106941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38" name="Freeform 37">
                  <a:extLst>
                    <a:ext uri="{FF2B5EF4-FFF2-40B4-BE49-F238E27FC236}">
                      <a16:creationId xmlns:a16="http://schemas.microsoft.com/office/drawing/2014/main" id="{E68F91FB-B51B-54DF-1EA0-6BE2B1D2CC2B}"/>
                    </a:ext>
                  </a:extLst>
                </p:cNvPr>
                <p:cNvSpPr/>
                <p:nvPr/>
              </p:nvSpPr>
              <p:spPr>
                <a:xfrm>
                  <a:off x="66409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9" name="Freeform 38">
                  <a:extLst>
                    <a:ext uri="{FF2B5EF4-FFF2-40B4-BE49-F238E27FC236}">
                      <a16:creationId xmlns:a16="http://schemas.microsoft.com/office/drawing/2014/main" id="{A1DA1F34-56B5-31DA-A11E-D9CBB42936B2}"/>
                    </a:ext>
                  </a:extLst>
                </p:cNvPr>
                <p:cNvSpPr/>
                <p:nvPr/>
              </p:nvSpPr>
              <p:spPr>
                <a:xfrm>
                  <a:off x="67933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0" name="Freeform 39">
                  <a:extLst>
                    <a:ext uri="{FF2B5EF4-FFF2-40B4-BE49-F238E27FC236}">
                      <a16:creationId xmlns:a16="http://schemas.microsoft.com/office/drawing/2014/main" id="{D1184CF4-41F2-83C7-E999-2C0F515A5CD9}"/>
                    </a:ext>
                  </a:extLst>
                </p:cNvPr>
                <p:cNvSpPr/>
                <p:nvPr/>
              </p:nvSpPr>
              <p:spPr>
                <a:xfrm>
                  <a:off x="69457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1" name="Freeform 40">
                  <a:extLst>
                    <a:ext uri="{FF2B5EF4-FFF2-40B4-BE49-F238E27FC236}">
                      <a16:creationId xmlns:a16="http://schemas.microsoft.com/office/drawing/2014/main" id="{0DCD619E-76BC-FF4E-8844-1C5B8C61B7BC}"/>
                    </a:ext>
                  </a:extLst>
                </p:cNvPr>
                <p:cNvSpPr/>
                <p:nvPr/>
              </p:nvSpPr>
              <p:spPr>
                <a:xfrm>
                  <a:off x="70981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2" name="Freeform 41">
                  <a:extLst>
                    <a:ext uri="{FF2B5EF4-FFF2-40B4-BE49-F238E27FC236}">
                      <a16:creationId xmlns:a16="http://schemas.microsoft.com/office/drawing/2014/main" id="{8B932960-152F-A12B-6B72-64703AD9DC7A}"/>
                    </a:ext>
                  </a:extLst>
                </p:cNvPr>
                <p:cNvSpPr/>
                <p:nvPr/>
              </p:nvSpPr>
              <p:spPr>
                <a:xfrm>
                  <a:off x="72505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grpSp>
            <p:nvGrpSpPr>
              <p:cNvPr id="43" name="Group 42">
                <a:extLst>
                  <a:ext uri="{FF2B5EF4-FFF2-40B4-BE49-F238E27FC236}">
                    <a16:creationId xmlns:a16="http://schemas.microsoft.com/office/drawing/2014/main" id="{0EEB5ABF-2732-199B-4795-76CA5DEBAF76}"/>
                  </a:ext>
                </a:extLst>
              </p:cNvPr>
              <p:cNvGrpSpPr/>
              <p:nvPr/>
            </p:nvGrpSpPr>
            <p:grpSpPr>
              <a:xfrm>
                <a:off x="7459758" y="4729033"/>
                <a:ext cx="1101687" cy="1020250"/>
                <a:chOff x="6477918" y="2894294"/>
                <a:chExt cx="1101687" cy="1069412"/>
              </a:xfrm>
            </p:grpSpPr>
            <p:sp>
              <p:nvSpPr>
                <p:cNvPr id="44" name="Rounded Rectangle 43">
                  <a:extLst>
                    <a:ext uri="{FF2B5EF4-FFF2-40B4-BE49-F238E27FC236}">
                      <a16:creationId xmlns:a16="http://schemas.microsoft.com/office/drawing/2014/main" id="{65CA0EAC-ABDB-7A81-9BEB-44212EF10D04}"/>
                    </a:ext>
                  </a:extLst>
                </p:cNvPr>
                <p:cNvSpPr/>
                <p:nvPr/>
              </p:nvSpPr>
              <p:spPr>
                <a:xfrm>
                  <a:off x="6477918" y="2894294"/>
                  <a:ext cx="1101687" cy="106941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1300"/>
                </a:p>
              </p:txBody>
            </p:sp>
            <p:sp>
              <p:nvSpPr>
                <p:cNvPr id="45" name="Freeform 44">
                  <a:extLst>
                    <a:ext uri="{FF2B5EF4-FFF2-40B4-BE49-F238E27FC236}">
                      <a16:creationId xmlns:a16="http://schemas.microsoft.com/office/drawing/2014/main" id="{16B28A8D-BC2E-8368-3E6E-F9FE9CAB0C4A}"/>
                    </a:ext>
                  </a:extLst>
                </p:cNvPr>
                <p:cNvSpPr/>
                <p:nvPr/>
              </p:nvSpPr>
              <p:spPr>
                <a:xfrm>
                  <a:off x="66409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6" name="Freeform 45">
                  <a:extLst>
                    <a:ext uri="{FF2B5EF4-FFF2-40B4-BE49-F238E27FC236}">
                      <a16:creationId xmlns:a16="http://schemas.microsoft.com/office/drawing/2014/main" id="{1F456555-0B60-72CE-2EE9-9D46FD76941A}"/>
                    </a:ext>
                  </a:extLst>
                </p:cNvPr>
                <p:cNvSpPr/>
                <p:nvPr/>
              </p:nvSpPr>
              <p:spPr>
                <a:xfrm>
                  <a:off x="67933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7" name="Freeform 46">
                  <a:extLst>
                    <a:ext uri="{FF2B5EF4-FFF2-40B4-BE49-F238E27FC236}">
                      <a16:creationId xmlns:a16="http://schemas.microsoft.com/office/drawing/2014/main" id="{80B0322E-BBF5-AE81-F267-E519C7AD6EB6}"/>
                    </a:ext>
                  </a:extLst>
                </p:cNvPr>
                <p:cNvSpPr/>
                <p:nvPr/>
              </p:nvSpPr>
              <p:spPr>
                <a:xfrm>
                  <a:off x="69457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8" name="Freeform 47">
                  <a:extLst>
                    <a:ext uri="{FF2B5EF4-FFF2-40B4-BE49-F238E27FC236}">
                      <a16:creationId xmlns:a16="http://schemas.microsoft.com/office/drawing/2014/main" id="{0C350346-F894-D4CF-1D54-0835E3933FB5}"/>
                    </a:ext>
                  </a:extLst>
                </p:cNvPr>
                <p:cNvSpPr/>
                <p:nvPr/>
              </p:nvSpPr>
              <p:spPr>
                <a:xfrm>
                  <a:off x="70981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9" name="Freeform 48">
                  <a:extLst>
                    <a:ext uri="{FF2B5EF4-FFF2-40B4-BE49-F238E27FC236}">
                      <a16:creationId xmlns:a16="http://schemas.microsoft.com/office/drawing/2014/main" id="{B398AF9F-729F-86B8-3FB5-B25C6007A085}"/>
                    </a:ext>
                  </a:extLst>
                </p:cNvPr>
                <p:cNvSpPr/>
                <p:nvPr/>
              </p:nvSpPr>
              <p:spPr>
                <a:xfrm>
                  <a:off x="72505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sp>
            <p:nvSpPr>
              <p:cNvPr id="58" name="Rectangle 57">
                <a:extLst>
                  <a:ext uri="{FF2B5EF4-FFF2-40B4-BE49-F238E27FC236}">
                    <a16:creationId xmlns:a16="http://schemas.microsoft.com/office/drawing/2014/main" id="{3FC76EE2-0DDE-0128-D071-AEBE696991F3}"/>
                  </a:ext>
                </a:extLst>
              </p:cNvPr>
              <p:cNvSpPr/>
              <p:nvPr/>
            </p:nvSpPr>
            <p:spPr>
              <a:xfrm>
                <a:off x="6920316" y="5032867"/>
                <a:ext cx="444671" cy="280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a:solidFill>
                      <a:schemeClr val="tx1"/>
                    </a:solidFill>
                  </a:rPr>
                  <a:t>…</a:t>
                </a:r>
              </a:p>
            </p:txBody>
          </p:sp>
        </p:grpSp>
        <p:sp>
          <p:nvSpPr>
            <p:cNvPr id="60" name="Rectangle 59">
              <a:extLst>
                <a:ext uri="{FF2B5EF4-FFF2-40B4-BE49-F238E27FC236}">
                  <a16:creationId xmlns:a16="http://schemas.microsoft.com/office/drawing/2014/main" id="{A844AA29-15E1-C5E1-1947-A845A2E3553D}"/>
                </a:ext>
              </a:extLst>
            </p:cNvPr>
            <p:cNvSpPr/>
            <p:nvPr/>
          </p:nvSpPr>
          <p:spPr>
            <a:xfrm>
              <a:off x="5431316" y="1215483"/>
              <a:ext cx="3448279" cy="513187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pSp>
      <p:sp>
        <p:nvSpPr>
          <p:cNvPr id="61" name="Right Arrow 60">
            <a:extLst>
              <a:ext uri="{FF2B5EF4-FFF2-40B4-BE49-F238E27FC236}">
                <a16:creationId xmlns:a16="http://schemas.microsoft.com/office/drawing/2014/main" id="{E7261B82-F69D-DD61-DFE0-AD294D17AAB8}"/>
              </a:ext>
            </a:extLst>
          </p:cNvPr>
          <p:cNvSpPr/>
          <p:nvPr/>
        </p:nvSpPr>
        <p:spPr>
          <a:xfrm>
            <a:off x="8238166" y="3252698"/>
            <a:ext cx="1010194" cy="576944"/>
          </a:xfrm>
          <a:prstGeom prst="rightArrow">
            <a:avLst/>
          </a:prstGeom>
          <a:solidFill>
            <a:srgbClr val="00305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pic>
        <p:nvPicPr>
          <p:cNvPr id="62" name="Picture 61" descr="A screenshot of a cell phone&#10;&#10;Description automatically generated">
            <a:extLst>
              <a:ext uri="{FF2B5EF4-FFF2-40B4-BE49-F238E27FC236}">
                <a16:creationId xmlns:a16="http://schemas.microsoft.com/office/drawing/2014/main" id="{36BC6FA3-C80E-3A60-C78F-6B6041E6B689}"/>
              </a:ext>
            </a:extLst>
          </p:cNvPr>
          <p:cNvPicPr>
            <a:picLocks noChangeAspect="1"/>
          </p:cNvPicPr>
          <p:nvPr/>
        </p:nvPicPr>
        <p:blipFill rotWithShape="1">
          <a:blip r:embed="rId3"/>
          <a:srcRect l="-1" r="43766"/>
          <a:stretch/>
        </p:blipFill>
        <p:spPr>
          <a:xfrm>
            <a:off x="9347678" y="2425347"/>
            <a:ext cx="2654952" cy="2007305"/>
          </a:xfrm>
          <a:prstGeom prst="rect">
            <a:avLst/>
          </a:prstGeom>
        </p:spPr>
      </p:pic>
      <p:pic>
        <p:nvPicPr>
          <p:cNvPr id="4" name="Picture 3" descr="A logo with a blue and yellow design&#10;&#10;Description automatically generated">
            <a:extLst>
              <a:ext uri="{FF2B5EF4-FFF2-40B4-BE49-F238E27FC236}">
                <a16:creationId xmlns:a16="http://schemas.microsoft.com/office/drawing/2014/main" id="{69653F61-4F53-B2A1-849A-8D375264A38A}"/>
              </a:ext>
            </a:extLst>
          </p:cNvPr>
          <p:cNvPicPr>
            <a:picLocks noChangeAspect="1"/>
          </p:cNvPicPr>
          <p:nvPr/>
        </p:nvPicPr>
        <p:blipFill>
          <a:blip r:embed="rId4"/>
          <a:stretch>
            <a:fillRect/>
          </a:stretch>
        </p:blipFill>
        <p:spPr>
          <a:xfrm>
            <a:off x="11076923" y="0"/>
            <a:ext cx="1042686" cy="1042686"/>
          </a:xfrm>
          <a:prstGeom prst="rect">
            <a:avLst/>
          </a:prstGeom>
        </p:spPr>
      </p:pic>
    </p:spTree>
    <p:extLst>
      <p:ext uri="{BB962C8B-B14F-4D97-AF65-F5344CB8AC3E}">
        <p14:creationId xmlns:p14="http://schemas.microsoft.com/office/powerpoint/2010/main" val="4110203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732E-0AB5-F410-C96E-C861C9266F7B}"/>
              </a:ext>
            </a:extLst>
          </p:cNvPr>
          <p:cNvSpPr>
            <a:spLocks noGrp="1"/>
          </p:cNvSpPr>
          <p:nvPr>
            <p:ph type="title"/>
          </p:nvPr>
        </p:nvSpPr>
        <p:spPr>
          <a:xfrm>
            <a:off x="745067" y="134222"/>
            <a:ext cx="11277600" cy="838200"/>
          </a:xfrm>
        </p:spPr>
        <p:txBody>
          <a:bodyPr>
            <a:normAutofit/>
          </a:bodyPr>
          <a:lstStyle/>
          <a:p>
            <a:r>
              <a:rPr lang="en-US" dirty="0"/>
              <a:t>Mapping from OpenCL Kernel to Vortex</a:t>
            </a:r>
            <a:endParaRPr lang="en-KR" dirty="0"/>
          </a:p>
        </p:txBody>
      </p:sp>
      <p:sp>
        <p:nvSpPr>
          <p:cNvPr id="5" name="Slide Number Placeholder 4">
            <a:extLst>
              <a:ext uri="{FF2B5EF4-FFF2-40B4-BE49-F238E27FC236}">
                <a16:creationId xmlns:a16="http://schemas.microsoft.com/office/drawing/2014/main" id="{F6DEC08A-D90A-A904-8E67-D0EF8542A768}"/>
              </a:ext>
            </a:extLst>
          </p:cNvPr>
          <p:cNvSpPr>
            <a:spLocks noGrp="1"/>
          </p:cNvSpPr>
          <p:nvPr>
            <p:ph type="sldNum" idx="12"/>
          </p:nvPr>
        </p:nvSpPr>
        <p:spPr/>
        <p:txBody>
          <a:bodyPr/>
          <a:lstStyle/>
          <a:p>
            <a:fld id="{AE678206-0642-9F48-9727-6B519CB285FA}" type="slidenum">
              <a:rPr lang="en-US" smtClean="0"/>
              <a:t>19</a:t>
            </a:fld>
            <a:endParaRPr lang="en-US"/>
          </a:p>
        </p:txBody>
      </p:sp>
      <p:sp>
        <p:nvSpPr>
          <p:cNvPr id="6" name="Content Placeholder 5">
            <a:extLst>
              <a:ext uri="{FF2B5EF4-FFF2-40B4-BE49-F238E27FC236}">
                <a16:creationId xmlns:a16="http://schemas.microsoft.com/office/drawing/2014/main" id="{4670F60C-9B41-BC3D-99AC-72FCB03BC8E3}"/>
              </a:ext>
            </a:extLst>
          </p:cNvPr>
          <p:cNvSpPr>
            <a:spLocks noGrp="1"/>
          </p:cNvSpPr>
          <p:nvPr>
            <p:ph type="body" idx="1"/>
          </p:nvPr>
        </p:nvSpPr>
        <p:spPr>
          <a:xfrm>
            <a:off x="1240791" y="1339420"/>
            <a:ext cx="8296835" cy="3751729"/>
          </a:xfrm>
        </p:spPr>
        <p:txBody>
          <a:bodyPr>
            <a:normAutofit/>
          </a:bodyPr>
          <a:lstStyle/>
          <a:p>
            <a:pPr marL="0" indent="0">
              <a:buNone/>
            </a:pPr>
            <a:r>
              <a:rPr lang="en-US" b="1" dirty="0">
                <a:solidFill>
                  <a:schemeClr val="tx1"/>
                </a:solidFill>
              </a:rPr>
              <a:t>LLVM Compiler Passes</a:t>
            </a:r>
          </a:p>
        </p:txBody>
      </p:sp>
      <p:pic>
        <p:nvPicPr>
          <p:cNvPr id="7" name="Picture 6" descr="A logo with a blue and yellow design&#10;&#10;Description automatically generated">
            <a:extLst>
              <a:ext uri="{FF2B5EF4-FFF2-40B4-BE49-F238E27FC236}">
                <a16:creationId xmlns:a16="http://schemas.microsoft.com/office/drawing/2014/main" id="{F8C62803-01A0-64D8-1C13-1212998F68E6}"/>
              </a:ext>
            </a:extLst>
          </p:cNvPr>
          <p:cNvPicPr>
            <a:picLocks noChangeAspect="1"/>
          </p:cNvPicPr>
          <p:nvPr/>
        </p:nvPicPr>
        <p:blipFill>
          <a:blip r:embed="rId3"/>
          <a:stretch>
            <a:fillRect/>
          </a:stretch>
        </p:blipFill>
        <p:spPr>
          <a:xfrm>
            <a:off x="11076923" y="0"/>
            <a:ext cx="1042686" cy="1042686"/>
          </a:xfrm>
          <a:prstGeom prst="rect">
            <a:avLst/>
          </a:prstGeom>
        </p:spPr>
      </p:pic>
      <p:pic>
        <p:nvPicPr>
          <p:cNvPr id="16" name="Picture 15" descr="A screenshot of a computer program&#10;&#10;Description automatically generated">
            <a:extLst>
              <a:ext uri="{FF2B5EF4-FFF2-40B4-BE49-F238E27FC236}">
                <a16:creationId xmlns:a16="http://schemas.microsoft.com/office/drawing/2014/main" id="{F20E042B-594A-9B53-F2AE-B5AC7B6B860B}"/>
              </a:ext>
            </a:extLst>
          </p:cNvPr>
          <p:cNvPicPr>
            <a:picLocks noChangeAspect="1"/>
          </p:cNvPicPr>
          <p:nvPr/>
        </p:nvPicPr>
        <p:blipFill>
          <a:blip r:embed="rId4"/>
          <a:stretch>
            <a:fillRect/>
          </a:stretch>
        </p:blipFill>
        <p:spPr>
          <a:xfrm>
            <a:off x="6269157" y="1550892"/>
            <a:ext cx="4044195" cy="4639235"/>
          </a:xfrm>
          <a:prstGeom prst="rect">
            <a:avLst/>
          </a:prstGeom>
          <a:effectLst>
            <a:outerShdw blurRad="50800" dist="38100" dir="2700000" algn="tl" rotWithShape="0">
              <a:prstClr val="black">
                <a:alpha val="40000"/>
              </a:prstClr>
            </a:outerShdw>
          </a:effectLst>
        </p:spPr>
      </p:pic>
      <p:sp>
        <p:nvSpPr>
          <p:cNvPr id="17" name="Rectangle 16">
            <a:extLst>
              <a:ext uri="{FF2B5EF4-FFF2-40B4-BE49-F238E27FC236}">
                <a16:creationId xmlns:a16="http://schemas.microsoft.com/office/drawing/2014/main" id="{8B4A1732-B94F-BD7D-94D6-7CACBF323387}"/>
              </a:ext>
            </a:extLst>
          </p:cNvPr>
          <p:cNvSpPr/>
          <p:nvPr/>
        </p:nvSpPr>
        <p:spPr>
          <a:xfrm>
            <a:off x="1539025" y="2930540"/>
            <a:ext cx="3120663" cy="60773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Work-item coordinates Translation</a:t>
            </a:r>
          </a:p>
        </p:txBody>
      </p:sp>
      <p:sp>
        <p:nvSpPr>
          <p:cNvPr id="20" name="Rectangle 19">
            <a:extLst>
              <a:ext uri="{FF2B5EF4-FFF2-40B4-BE49-F238E27FC236}">
                <a16:creationId xmlns:a16="http://schemas.microsoft.com/office/drawing/2014/main" id="{5D9DDB69-C40A-0EE7-95F1-1D098EDA4E7B}"/>
              </a:ext>
            </a:extLst>
          </p:cNvPr>
          <p:cNvSpPr/>
          <p:nvPr/>
        </p:nvSpPr>
        <p:spPr>
          <a:xfrm>
            <a:off x="1539026" y="3769961"/>
            <a:ext cx="3120662" cy="60773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Local Memory Allocation</a:t>
            </a:r>
          </a:p>
        </p:txBody>
      </p:sp>
      <p:sp>
        <p:nvSpPr>
          <p:cNvPr id="21" name="Rectangle 20">
            <a:extLst>
              <a:ext uri="{FF2B5EF4-FFF2-40B4-BE49-F238E27FC236}">
                <a16:creationId xmlns:a16="http://schemas.microsoft.com/office/drawing/2014/main" id="{4ACD4870-64A7-F7D6-07DD-D34C4B0F4C0D}"/>
              </a:ext>
            </a:extLst>
          </p:cNvPr>
          <p:cNvSpPr/>
          <p:nvPr/>
        </p:nvSpPr>
        <p:spPr>
          <a:xfrm>
            <a:off x="1539026" y="4614054"/>
            <a:ext cx="3120662" cy="60773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Barriers Allocation</a:t>
            </a:r>
          </a:p>
        </p:txBody>
      </p:sp>
      <p:cxnSp>
        <p:nvCxnSpPr>
          <p:cNvPr id="23" name="Straight Arrow Connector 22">
            <a:extLst>
              <a:ext uri="{FF2B5EF4-FFF2-40B4-BE49-F238E27FC236}">
                <a16:creationId xmlns:a16="http://schemas.microsoft.com/office/drawing/2014/main" id="{784D3C98-6842-322E-92DA-3DFFFC3940D3}"/>
              </a:ext>
            </a:extLst>
          </p:cNvPr>
          <p:cNvCxnSpPr>
            <a:cxnSpLocks/>
            <a:stCxn id="17" idx="3"/>
          </p:cNvCxnSpPr>
          <p:nvPr/>
        </p:nvCxnSpPr>
        <p:spPr>
          <a:xfrm flipV="1">
            <a:off x="4659688" y="2404933"/>
            <a:ext cx="2316368" cy="82947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8271DFB2-06E7-797D-3E48-69C09B291B1B}"/>
              </a:ext>
            </a:extLst>
          </p:cNvPr>
          <p:cNvCxnSpPr>
            <a:cxnSpLocks/>
            <a:stCxn id="20" idx="3"/>
          </p:cNvCxnSpPr>
          <p:nvPr/>
        </p:nvCxnSpPr>
        <p:spPr>
          <a:xfrm flipV="1">
            <a:off x="4659688" y="3088039"/>
            <a:ext cx="2316368" cy="985788"/>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E49BAB33-18CD-D823-D79E-70423DB65337}"/>
              </a:ext>
            </a:extLst>
          </p:cNvPr>
          <p:cNvCxnSpPr>
            <a:cxnSpLocks/>
            <a:stCxn id="21" idx="3"/>
          </p:cNvCxnSpPr>
          <p:nvPr/>
        </p:nvCxnSpPr>
        <p:spPr>
          <a:xfrm flipV="1">
            <a:off x="4659688" y="4495889"/>
            <a:ext cx="2573946" cy="422031"/>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602BE77E-47CB-BC27-7381-1D90406FBFC8}"/>
              </a:ext>
            </a:extLst>
          </p:cNvPr>
          <p:cNvCxnSpPr>
            <a:cxnSpLocks/>
            <a:stCxn id="21" idx="3"/>
          </p:cNvCxnSpPr>
          <p:nvPr/>
        </p:nvCxnSpPr>
        <p:spPr>
          <a:xfrm>
            <a:off x="4659688" y="4917920"/>
            <a:ext cx="2573946" cy="50837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TextBox 32">
            <a:extLst>
              <a:ext uri="{FF2B5EF4-FFF2-40B4-BE49-F238E27FC236}">
                <a16:creationId xmlns:a16="http://schemas.microsoft.com/office/drawing/2014/main" id="{A212F21F-2EAB-D865-F296-F5C83304F6C3}"/>
              </a:ext>
            </a:extLst>
          </p:cNvPr>
          <p:cNvSpPr txBox="1"/>
          <p:nvPr/>
        </p:nvSpPr>
        <p:spPr>
          <a:xfrm>
            <a:off x="7735909" y="6319545"/>
            <a:ext cx="2841938" cy="215444"/>
          </a:xfrm>
          <a:prstGeom prst="rect">
            <a:avLst/>
          </a:prstGeom>
          <a:noFill/>
        </p:spPr>
        <p:txBody>
          <a:bodyPr wrap="square" lIns="0" tIns="0" rIns="0" bIns="0" rtlCol="0">
            <a:spAutoFit/>
          </a:bodyPr>
          <a:lstStyle/>
          <a:p>
            <a:pPr algn="l"/>
            <a:r>
              <a:rPr lang="en-US" sz="1400" b="1" dirty="0" err="1"/>
              <a:t>Sgemm</a:t>
            </a:r>
            <a:r>
              <a:rPr lang="en-US" sz="1400" b="1" dirty="0"/>
              <a:t> Kernel</a:t>
            </a:r>
          </a:p>
        </p:txBody>
      </p:sp>
      <p:sp>
        <p:nvSpPr>
          <p:cNvPr id="35" name="Rectangle 34">
            <a:extLst>
              <a:ext uri="{FF2B5EF4-FFF2-40B4-BE49-F238E27FC236}">
                <a16:creationId xmlns:a16="http://schemas.microsoft.com/office/drawing/2014/main" id="{D78E9DB3-3F0F-7996-C5AA-F93FC5B8A43C}"/>
              </a:ext>
            </a:extLst>
          </p:cNvPr>
          <p:cNvSpPr/>
          <p:nvPr/>
        </p:nvSpPr>
        <p:spPr>
          <a:xfrm>
            <a:off x="1539025" y="2091119"/>
            <a:ext cx="3120663" cy="607731"/>
          </a:xfrm>
          <a:prstGeom prst="rect">
            <a:avLst/>
          </a:prstGeom>
          <a:solidFill>
            <a:schemeClr val="bg1"/>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Kernel Arguments Translation</a:t>
            </a:r>
          </a:p>
        </p:txBody>
      </p:sp>
      <p:sp>
        <p:nvSpPr>
          <p:cNvPr id="49" name="Rectangle 48">
            <a:extLst>
              <a:ext uri="{FF2B5EF4-FFF2-40B4-BE49-F238E27FC236}">
                <a16:creationId xmlns:a16="http://schemas.microsoft.com/office/drawing/2014/main" id="{A7E0CCD9-4AC4-AE9C-9734-2201C221AAD9}"/>
              </a:ext>
            </a:extLst>
          </p:cNvPr>
          <p:cNvSpPr/>
          <p:nvPr/>
        </p:nvSpPr>
        <p:spPr>
          <a:xfrm>
            <a:off x="1515829" y="5458147"/>
            <a:ext cx="3120662" cy="607731"/>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err="1"/>
              <a:t>SpawnThreads</a:t>
            </a:r>
            <a:r>
              <a:rPr lang="en-US" sz="2000" dirty="0"/>
              <a:t> Insertion</a:t>
            </a:r>
          </a:p>
        </p:txBody>
      </p:sp>
      <p:cxnSp>
        <p:nvCxnSpPr>
          <p:cNvPr id="54" name="Straight Arrow Connector 53">
            <a:extLst>
              <a:ext uri="{FF2B5EF4-FFF2-40B4-BE49-F238E27FC236}">
                <a16:creationId xmlns:a16="http://schemas.microsoft.com/office/drawing/2014/main" id="{0389668E-7155-D356-2EF3-447FFD4B944A}"/>
              </a:ext>
            </a:extLst>
          </p:cNvPr>
          <p:cNvCxnSpPr>
            <a:cxnSpLocks/>
            <a:stCxn id="35" idx="3"/>
          </p:cNvCxnSpPr>
          <p:nvPr/>
        </p:nvCxnSpPr>
        <p:spPr>
          <a:xfrm flipV="1">
            <a:off x="4659688" y="2023110"/>
            <a:ext cx="3425132" cy="37187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4880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animBg="1"/>
      <p:bldP spid="35" grpId="0" animBg="1"/>
      <p:bldP spid="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88708DC-5003-9A1C-C684-615CFB5227AA}"/>
              </a:ext>
            </a:extLst>
          </p:cNvPr>
          <p:cNvSpPr>
            <a:spLocks noGrp="1"/>
          </p:cNvSpPr>
          <p:nvPr>
            <p:ph type="sldNum" sz="quarter" idx="12"/>
          </p:nvPr>
        </p:nvSpPr>
        <p:spPr/>
        <p:txBody>
          <a:bodyPr/>
          <a:lstStyle/>
          <a:p>
            <a:fld id="{50A1F2BF-3486-439A-BAAC-7A570DEABF85}" type="slidenum">
              <a:rPr lang="en-US"/>
              <a:pPr/>
              <a:t>2</a:t>
            </a:fld>
            <a:endParaRPr lang="en-US"/>
          </a:p>
        </p:txBody>
      </p:sp>
      <p:sp>
        <p:nvSpPr>
          <p:cNvPr id="8" name="Content Placeholder 2">
            <a:extLst>
              <a:ext uri="{FF2B5EF4-FFF2-40B4-BE49-F238E27FC236}">
                <a16:creationId xmlns:a16="http://schemas.microsoft.com/office/drawing/2014/main" id="{1AEAF873-CB02-F574-0DAF-24D59F141978}"/>
              </a:ext>
            </a:extLst>
          </p:cNvPr>
          <p:cNvSpPr txBox="1">
            <a:spLocks/>
          </p:cNvSpPr>
          <p:nvPr/>
        </p:nvSpPr>
        <p:spPr>
          <a:xfrm>
            <a:off x="726142" y="1347395"/>
            <a:ext cx="11277600" cy="4815840"/>
          </a:xfrm>
          <a:prstGeom prst="rect">
            <a:avLst/>
          </a:prstGeom>
        </p:spPr>
        <p:txBody>
          <a:bodyPr>
            <a:normAutofit/>
          </a:bodyPr>
          <a:lstStyle>
            <a:lvl1pPr marL="274320" indent="-274320" algn="l" rtl="0" eaLnBrk="1" latinLnBrk="0" hangingPunct="1">
              <a:spcBef>
                <a:spcPts val="600"/>
              </a:spcBef>
              <a:buClr>
                <a:schemeClr val="accent2"/>
              </a:buClr>
              <a:buSzPct val="100000"/>
              <a:buFont typeface="Tahoma" pitchFamily="34" charset="0"/>
              <a:buChar char="|"/>
              <a:defRPr kumimoji="0" sz="28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400" kern="1200">
                <a:solidFill>
                  <a:schemeClr val="tx2"/>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panose="05000000000000000000" pitchFamily="2" charset="2"/>
              <a:buChar char="§"/>
            </a:pPr>
            <a:r>
              <a:rPr lang="en-US" sz="2400" dirty="0"/>
              <a:t>Vortex Software Stack</a:t>
            </a:r>
          </a:p>
          <a:p>
            <a:pPr>
              <a:buFont typeface="Wingdings" panose="05000000000000000000" pitchFamily="2" charset="2"/>
              <a:buChar char="§"/>
            </a:pPr>
            <a:r>
              <a:rPr lang="en-US" sz="2400" dirty="0" err="1"/>
              <a:t>PoCL</a:t>
            </a:r>
            <a:r>
              <a:rPr lang="en-US" sz="2400" dirty="0"/>
              <a:t> for the Vortex</a:t>
            </a:r>
          </a:p>
          <a:p>
            <a:pPr>
              <a:buFont typeface="Wingdings" panose="05000000000000000000" pitchFamily="2" charset="2"/>
              <a:buChar char="§"/>
            </a:pPr>
            <a:r>
              <a:rPr lang="en-KR" sz="2400" dirty="0"/>
              <a:t>LLVM </a:t>
            </a:r>
            <a:r>
              <a:rPr lang="en-US" sz="2400" dirty="0"/>
              <a:t>C</a:t>
            </a:r>
            <a:r>
              <a:rPr lang="en-KR" sz="2400" dirty="0"/>
              <a:t>ompiler </a:t>
            </a:r>
            <a:r>
              <a:rPr lang="en-US" sz="2400" dirty="0"/>
              <a:t>E</a:t>
            </a:r>
            <a:r>
              <a:rPr lang="en-KR" sz="2400" dirty="0"/>
              <a:t>xtension</a:t>
            </a:r>
          </a:p>
        </p:txBody>
      </p:sp>
      <p:sp>
        <p:nvSpPr>
          <p:cNvPr id="6" name="Title 3">
            <a:extLst>
              <a:ext uri="{FF2B5EF4-FFF2-40B4-BE49-F238E27FC236}">
                <a16:creationId xmlns:a16="http://schemas.microsoft.com/office/drawing/2014/main" id="{2A3B7166-5005-B8CF-EBDB-A6A88F15E012}"/>
              </a:ext>
            </a:extLst>
          </p:cNvPr>
          <p:cNvSpPr txBox="1">
            <a:spLocks/>
          </p:cNvSpPr>
          <p:nvPr/>
        </p:nvSpPr>
        <p:spPr>
          <a:xfrm>
            <a:off x="788895" y="188259"/>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Agenda</a:t>
            </a:r>
          </a:p>
        </p:txBody>
      </p:sp>
      <p:pic>
        <p:nvPicPr>
          <p:cNvPr id="2" name="Picture 1" descr="A logo with a blue and yellow design&#10;&#10;Description automatically generated">
            <a:extLst>
              <a:ext uri="{FF2B5EF4-FFF2-40B4-BE49-F238E27FC236}">
                <a16:creationId xmlns:a16="http://schemas.microsoft.com/office/drawing/2014/main" id="{0D2D5B98-31B3-F8B5-DC0D-C233BA3D1050}"/>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249902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DECA-112E-3E0B-8133-43455C66B2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A2ECAE-203D-AFC8-DE6F-DC53AEE566C7}"/>
              </a:ext>
            </a:extLst>
          </p:cNvPr>
          <p:cNvSpPr>
            <a:spLocks noGrp="1"/>
          </p:cNvSpPr>
          <p:nvPr>
            <p:ph type="title"/>
          </p:nvPr>
        </p:nvSpPr>
        <p:spPr>
          <a:xfrm>
            <a:off x="745067" y="134222"/>
            <a:ext cx="11277600" cy="838200"/>
          </a:xfrm>
        </p:spPr>
        <p:txBody>
          <a:bodyPr>
            <a:normAutofit/>
          </a:bodyPr>
          <a:lstStyle/>
          <a:p>
            <a:r>
              <a:rPr lang="en-US" dirty="0"/>
              <a:t>Mapping from OpenCL Kernel to Vortex</a:t>
            </a:r>
            <a:endParaRPr lang="en-KR" dirty="0"/>
          </a:p>
        </p:txBody>
      </p:sp>
      <p:sp>
        <p:nvSpPr>
          <p:cNvPr id="5" name="Slide Number Placeholder 4">
            <a:extLst>
              <a:ext uri="{FF2B5EF4-FFF2-40B4-BE49-F238E27FC236}">
                <a16:creationId xmlns:a16="http://schemas.microsoft.com/office/drawing/2014/main" id="{6245E6D2-1765-AD03-76FC-B262C90EC861}"/>
              </a:ext>
            </a:extLst>
          </p:cNvPr>
          <p:cNvSpPr>
            <a:spLocks noGrp="1"/>
          </p:cNvSpPr>
          <p:nvPr>
            <p:ph type="sldNum" idx="12"/>
          </p:nvPr>
        </p:nvSpPr>
        <p:spPr/>
        <p:txBody>
          <a:bodyPr/>
          <a:lstStyle/>
          <a:p>
            <a:fld id="{AE678206-0642-9F48-9727-6B519CB285FA}" type="slidenum">
              <a:rPr lang="en-US" smtClean="0"/>
              <a:t>20</a:t>
            </a:fld>
            <a:endParaRPr lang="en-US"/>
          </a:p>
        </p:txBody>
      </p:sp>
      <p:pic>
        <p:nvPicPr>
          <p:cNvPr id="7" name="Picture 6" descr="A logo with a blue and yellow design&#10;&#10;Description automatically generated">
            <a:extLst>
              <a:ext uri="{FF2B5EF4-FFF2-40B4-BE49-F238E27FC236}">
                <a16:creationId xmlns:a16="http://schemas.microsoft.com/office/drawing/2014/main" id="{5A07D6E9-50A4-12E0-5E0F-2937822E3680}"/>
              </a:ext>
            </a:extLst>
          </p:cNvPr>
          <p:cNvPicPr>
            <a:picLocks noChangeAspect="1"/>
          </p:cNvPicPr>
          <p:nvPr/>
        </p:nvPicPr>
        <p:blipFill>
          <a:blip r:embed="rId3"/>
          <a:stretch>
            <a:fillRect/>
          </a:stretch>
        </p:blipFill>
        <p:spPr>
          <a:xfrm>
            <a:off x="11076923" y="0"/>
            <a:ext cx="1042686" cy="1042686"/>
          </a:xfrm>
          <a:prstGeom prst="rect">
            <a:avLst/>
          </a:prstGeom>
        </p:spPr>
      </p:pic>
      <p:pic>
        <p:nvPicPr>
          <p:cNvPr id="4" name="Picture 3" descr="A screenshot of a computer program&#10;&#10;Description automatically generated">
            <a:extLst>
              <a:ext uri="{FF2B5EF4-FFF2-40B4-BE49-F238E27FC236}">
                <a16:creationId xmlns:a16="http://schemas.microsoft.com/office/drawing/2014/main" id="{F217B052-6B1C-4E64-524A-A38B7524C9C1}"/>
              </a:ext>
            </a:extLst>
          </p:cNvPr>
          <p:cNvPicPr>
            <a:picLocks noChangeAspect="1"/>
          </p:cNvPicPr>
          <p:nvPr/>
        </p:nvPicPr>
        <p:blipFill>
          <a:blip r:embed="rId4"/>
          <a:stretch>
            <a:fillRect/>
          </a:stretch>
        </p:blipFill>
        <p:spPr>
          <a:xfrm>
            <a:off x="1457741" y="1210430"/>
            <a:ext cx="4044195" cy="4639235"/>
          </a:xfrm>
          <a:prstGeom prst="rect">
            <a:avLst/>
          </a:prstGeom>
          <a:effectLst>
            <a:outerShdw blurRad="50800" dist="38100" dir="2700000" algn="tl" rotWithShape="0">
              <a:prstClr val="black">
                <a:alpha val="40000"/>
              </a:prstClr>
            </a:outerShdw>
          </a:effectLst>
        </p:spPr>
      </p:pic>
      <p:pic>
        <p:nvPicPr>
          <p:cNvPr id="9" name="Picture 8" descr="A screen shot of a computer program&#10;&#10;Description automatically generated">
            <a:extLst>
              <a:ext uri="{FF2B5EF4-FFF2-40B4-BE49-F238E27FC236}">
                <a16:creationId xmlns:a16="http://schemas.microsoft.com/office/drawing/2014/main" id="{D988D9E9-AA74-E9CF-639F-EB7244B52BBB}"/>
              </a:ext>
            </a:extLst>
          </p:cNvPr>
          <p:cNvPicPr>
            <a:picLocks noChangeAspect="1"/>
          </p:cNvPicPr>
          <p:nvPr/>
        </p:nvPicPr>
        <p:blipFill>
          <a:blip r:embed="rId5"/>
          <a:stretch>
            <a:fillRect/>
          </a:stretch>
        </p:blipFill>
        <p:spPr>
          <a:xfrm>
            <a:off x="6383867" y="1210430"/>
            <a:ext cx="4762048" cy="5622403"/>
          </a:xfrm>
          <a:prstGeom prst="rect">
            <a:avLst/>
          </a:prstGeom>
        </p:spPr>
      </p:pic>
      <p:cxnSp>
        <p:nvCxnSpPr>
          <p:cNvPr id="10" name="Straight Arrow Connector 9">
            <a:extLst>
              <a:ext uri="{FF2B5EF4-FFF2-40B4-BE49-F238E27FC236}">
                <a16:creationId xmlns:a16="http://schemas.microsoft.com/office/drawing/2014/main" id="{91961B90-CA26-9DF1-62E4-6611A866A9A9}"/>
              </a:ext>
            </a:extLst>
          </p:cNvPr>
          <p:cNvCxnSpPr>
            <a:cxnSpLocks/>
          </p:cNvCxnSpPr>
          <p:nvPr/>
        </p:nvCxnSpPr>
        <p:spPr>
          <a:xfrm>
            <a:off x="4509856" y="1908699"/>
            <a:ext cx="1984160" cy="5326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63176264-3514-F17C-8211-FBDD2F51AF33}"/>
              </a:ext>
            </a:extLst>
          </p:cNvPr>
          <p:cNvCxnSpPr>
            <a:cxnSpLocks/>
          </p:cNvCxnSpPr>
          <p:nvPr/>
        </p:nvCxnSpPr>
        <p:spPr>
          <a:xfrm flipV="1">
            <a:off x="4800600" y="2660234"/>
            <a:ext cx="1693416" cy="99014"/>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B25EEFC4-3D57-F508-DE4D-86FAED488924}"/>
              </a:ext>
            </a:extLst>
          </p:cNvPr>
          <p:cNvCxnSpPr>
            <a:cxnSpLocks/>
          </p:cNvCxnSpPr>
          <p:nvPr/>
        </p:nvCxnSpPr>
        <p:spPr>
          <a:xfrm>
            <a:off x="5342965" y="3748791"/>
            <a:ext cx="1262021" cy="663411"/>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1C59898A-AB05-1A5F-A71C-C56E76572E7E}"/>
              </a:ext>
            </a:extLst>
          </p:cNvPr>
          <p:cNvCxnSpPr>
            <a:cxnSpLocks/>
          </p:cNvCxnSpPr>
          <p:nvPr/>
        </p:nvCxnSpPr>
        <p:spPr>
          <a:xfrm>
            <a:off x="4509856" y="4133762"/>
            <a:ext cx="2059620" cy="516448"/>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BACAD5B6-8D6B-1A46-7081-9F781B08A465}"/>
              </a:ext>
            </a:extLst>
          </p:cNvPr>
          <p:cNvCxnSpPr>
            <a:cxnSpLocks/>
          </p:cNvCxnSpPr>
          <p:nvPr/>
        </p:nvCxnSpPr>
        <p:spPr>
          <a:xfrm>
            <a:off x="4572000" y="5141259"/>
            <a:ext cx="2032986" cy="19865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3" name="Rectangle 32">
            <a:extLst>
              <a:ext uri="{FF2B5EF4-FFF2-40B4-BE49-F238E27FC236}">
                <a16:creationId xmlns:a16="http://schemas.microsoft.com/office/drawing/2014/main" id="{5CAD8B6B-07D8-3A69-4723-01ACC37F721A}"/>
              </a:ext>
            </a:extLst>
          </p:cNvPr>
          <p:cNvSpPr/>
          <p:nvPr/>
        </p:nvSpPr>
        <p:spPr>
          <a:xfrm>
            <a:off x="2397889" y="6043549"/>
            <a:ext cx="3120662" cy="607731"/>
          </a:xfrm>
          <a:prstGeom prst="rect">
            <a:avLst/>
          </a:prstGeom>
          <a:solidFill>
            <a:schemeClr val="accent4">
              <a:lumMod val="40000"/>
              <a:lumOff val="60000"/>
            </a:schemeClr>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err="1"/>
              <a:t>SpawnThreads</a:t>
            </a:r>
            <a:r>
              <a:rPr lang="en-US" sz="2000" dirty="0"/>
              <a:t> Insertion</a:t>
            </a:r>
          </a:p>
        </p:txBody>
      </p:sp>
      <p:cxnSp>
        <p:nvCxnSpPr>
          <p:cNvPr id="34" name="Straight Arrow Connector 33">
            <a:extLst>
              <a:ext uri="{FF2B5EF4-FFF2-40B4-BE49-F238E27FC236}">
                <a16:creationId xmlns:a16="http://schemas.microsoft.com/office/drawing/2014/main" id="{E9341A26-B46B-621E-B4F0-30C38E1B2E19}"/>
              </a:ext>
            </a:extLst>
          </p:cNvPr>
          <p:cNvCxnSpPr>
            <a:cxnSpLocks/>
            <a:stCxn id="33" idx="3"/>
          </p:cNvCxnSpPr>
          <p:nvPr/>
        </p:nvCxnSpPr>
        <p:spPr>
          <a:xfrm>
            <a:off x="5518551" y="6347415"/>
            <a:ext cx="975465" cy="106651"/>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430154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6146-3FAD-FE1E-912B-BE9A49F01F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9EFD6D-76A7-7771-43E1-65FA3B300D23}"/>
              </a:ext>
            </a:extLst>
          </p:cNvPr>
          <p:cNvSpPr>
            <a:spLocks noGrp="1"/>
          </p:cNvSpPr>
          <p:nvPr>
            <p:ph type="title"/>
          </p:nvPr>
        </p:nvSpPr>
        <p:spPr>
          <a:xfrm>
            <a:off x="745067" y="134222"/>
            <a:ext cx="11277600" cy="838200"/>
          </a:xfrm>
        </p:spPr>
        <p:txBody>
          <a:bodyPr>
            <a:normAutofit/>
          </a:bodyPr>
          <a:lstStyle/>
          <a:p>
            <a:r>
              <a:rPr lang="en-US" dirty="0"/>
              <a:t>Mapping from OpenCL Kernel to Vortex</a:t>
            </a:r>
            <a:endParaRPr lang="en-KR" dirty="0"/>
          </a:p>
        </p:txBody>
      </p:sp>
      <p:sp>
        <p:nvSpPr>
          <p:cNvPr id="5" name="Slide Number Placeholder 4">
            <a:extLst>
              <a:ext uri="{FF2B5EF4-FFF2-40B4-BE49-F238E27FC236}">
                <a16:creationId xmlns:a16="http://schemas.microsoft.com/office/drawing/2014/main" id="{5242C1DD-9413-337E-CED4-B617AB64C314}"/>
              </a:ext>
            </a:extLst>
          </p:cNvPr>
          <p:cNvSpPr>
            <a:spLocks noGrp="1"/>
          </p:cNvSpPr>
          <p:nvPr>
            <p:ph type="sldNum" idx="12"/>
          </p:nvPr>
        </p:nvSpPr>
        <p:spPr/>
        <p:txBody>
          <a:bodyPr/>
          <a:lstStyle/>
          <a:p>
            <a:fld id="{AE678206-0642-9F48-9727-6B519CB285FA}" type="slidenum">
              <a:rPr lang="en-US" smtClean="0"/>
              <a:t>21</a:t>
            </a:fld>
            <a:endParaRPr lang="en-US"/>
          </a:p>
        </p:txBody>
      </p:sp>
      <p:pic>
        <p:nvPicPr>
          <p:cNvPr id="7" name="Picture 6" descr="A logo with a blue and yellow design&#10;&#10;Description automatically generated">
            <a:extLst>
              <a:ext uri="{FF2B5EF4-FFF2-40B4-BE49-F238E27FC236}">
                <a16:creationId xmlns:a16="http://schemas.microsoft.com/office/drawing/2014/main" id="{3226E0AE-B852-3E6A-F0DC-6A7CA202BEE6}"/>
              </a:ext>
            </a:extLst>
          </p:cNvPr>
          <p:cNvPicPr>
            <a:picLocks noChangeAspect="1"/>
          </p:cNvPicPr>
          <p:nvPr/>
        </p:nvPicPr>
        <p:blipFill>
          <a:blip r:embed="rId3"/>
          <a:stretch>
            <a:fillRect/>
          </a:stretch>
        </p:blipFill>
        <p:spPr>
          <a:xfrm>
            <a:off x="11076923" y="0"/>
            <a:ext cx="1042686" cy="1042686"/>
          </a:xfrm>
          <a:prstGeom prst="rect">
            <a:avLst/>
          </a:prstGeom>
        </p:spPr>
      </p:pic>
      <p:sp>
        <p:nvSpPr>
          <p:cNvPr id="3" name="Content Placeholder 5">
            <a:extLst>
              <a:ext uri="{FF2B5EF4-FFF2-40B4-BE49-F238E27FC236}">
                <a16:creationId xmlns:a16="http://schemas.microsoft.com/office/drawing/2014/main" id="{CB19B609-18CD-2666-AC45-D50F7D4A9BA8}"/>
              </a:ext>
            </a:extLst>
          </p:cNvPr>
          <p:cNvSpPr>
            <a:spLocks noGrp="1"/>
          </p:cNvSpPr>
          <p:nvPr>
            <p:ph type="body" idx="1"/>
          </p:nvPr>
        </p:nvSpPr>
        <p:spPr>
          <a:xfrm>
            <a:off x="1192224" y="1339418"/>
            <a:ext cx="3956825" cy="4959289"/>
          </a:xfrm>
        </p:spPr>
        <p:txBody>
          <a:bodyPr>
            <a:normAutofit/>
          </a:bodyPr>
          <a:lstStyle/>
          <a:p>
            <a:pPr marL="0" indent="0">
              <a:buNone/>
            </a:pPr>
            <a:r>
              <a:rPr lang="en-US" b="1" dirty="0" err="1">
                <a:solidFill>
                  <a:schemeClr val="tx1"/>
                </a:solidFill>
              </a:rPr>
              <a:t>SpawnThread</a:t>
            </a:r>
            <a:r>
              <a:rPr lang="en-US" b="1" dirty="0">
                <a:solidFill>
                  <a:schemeClr val="tx1"/>
                </a:solidFill>
              </a:rPr>
              <a:t> Execution</a:t>
            </a:r>
          </a:p>
        </p:txBody>
      </p:sp>
      <p:sp>
        <p:nvSpPr>
          <p:cNvPr id="8" name="Rectangle 7">
            <a:extLst>
              <a:ext uri="{FF2B5EF4-FFF2-40B4-BE49-F238E27FC236}">
                <a16:creationId xmlns:a16="http://schemas.microsoft.com/office/drawing/2014/main" id="{6D3D6014-FB3E-E235-C657-A8317FF516FC}"/>
              </a:ext>
            </a:extLst>
          </p:cNvPr>
          <p:cNvSpPr/>
          <p:nvPr/>
        </p:nvSpPr>
        <p:spPr>
          <a:xfrm>
            <a:off x="1539025" y="2091119"/>
            <a:ext cx="3120663" cy="607731"/>
          </a:xfrm>
          <a:prstGeom prst="rect">
            <a:avLst/>
          </a:prstGeom>
          <a:solidFill>
            <a:schemeClr val="bg1"/>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Warps per Group</a:t>
            </a:r>
          </a:p>
          <a:p>
            <a:pPr algn="ctr"/>
            <a:r>
              <a:rPr lang="en-US" sz="2000" dirty="0"/>
              <a:t>Calculation</a:t>
            </a:r>
          </a:p>
        </p:txBody>
      </p:sp>
      <p:sp>
        <p:nvSpPr>
          <p:cNvPr id="11" name="Rectangle 10">
            <a:extLst>
              <a:ext uri="{FF2B5EF4-FFF2-40B4-BE49-F238E27FC236}">
                <a16:creationId xmlns:a16="http://schemas.microsoft.com/office/drawing/2014/main" id="{474A5D40-1DE2-DA78-1239-29BDD1C7C48A}"/>
              </a:ext>
            </a:extLst>
          </p:cNvPr>
          <p:cNvSpPr/>
          <p:nvPr/>
        </p:nvSpPr>
        <p:spPr>
          <a:xfrm>
            <a:off x="1539024" y="2911418"/>
            <a:ext cx="3120663" cy="607731"/>
          </a:xfrm>
          <a:prstGeom prst="rect">
            <a:avLst/>
          </a:prstGeom>
          <a:solidFill>
            <a:schemeClr val="bg1"/>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Active Cores</a:t>
            </a:r>
          </a:p>
          <a:p>
            <a:pPr algn="ctr"/>
            <a:r>
              <a:rPr lang="en-US" sz="2000" dirty="0"/>
              <a:t>Calculation</a:t>
            </a:r>
          </a:p>
        </p:txBody>
      </p:sp>
      <p:sp>
        <p:nvSpPr>
          <p:cNvPr id="12" name="Rectangle 11">
            <a:extLst>
              <a:ext uri="{FF2B5EF4-FFF2-40B4-BE49-F238E27FC236}">
                <a16:creationId xmlns:a16="http://schemas.microsoft.com/office/drawing/2014/main" id="{E1550E2D-B2BC-B40C-5517-0B607D1E1171}"/>
              </a:ext>
            </a:extLst>
          </p:cNvPr>
          <p:cNvSpPr/>
          <p:nvPr/>
        </p:nvSpPr>
        <p:spPr>
          <a:xfrm>
            <a:off x="1539023" y="3731717"/>
            <a:ext cx="3120663" cy="607731"/>
          </a:xfrm>
          <a:prstGeom prst="rect">
            <a:avLst/>
          </a:prstGeom>
          <a:solidFill>
            <a:schemeClr val="bg1"/>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Workgroups to Active Cores Assignment</a:t>
            </a:r>
          </a:p>
        </p:txBody>
      </p:sp>
      <p:sp>
        <p:nvSpPr>
          <p:cNvPr id="14" name="Rectangle 13">
            <a:extLst>
              <a:ext uri="{FF2B5EF4-FFF2-40B4-BE49-F238E27FC236}">
                <a16:creationId xmlns:a16="http://schemas.microsoft.com/office/drawing/2014/main" id="{70B02658-62B5-7E7B-FB74-EB377066FD55}"/>
              </a:ext>
            </a:extLst>
          </p:cNvPr>
          <p:cNvSpPr/>
          <p:nvPr/>
        </p:nvSpPr>
        <p:spPr>
          <a:xfrm>
            <a:off x="1539023" y="4552016"/>
            <a:ext cx="3120663" cy="607731"/>
          </a:xfrm>
          <a:prstGeom prst="rect">
            <a:avLst/>
          </a:prstGeom>
          <a:solidFill>
            <a:schemeClr val="bg1"/>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Warp Iterations Calculation</a:t>
            </a:r>
          </a:p>
        </p:txBody>
      </p:sp>
      <p:sp>
        <p:nvSpPr>
          <p:cNvPr id="15" name="Rectangle 14">
            <a:extLst>
              <a:ext uri="{FF2B5EF4-FFF2-40B4-BE49-F238E27FC236}">
                <a16:creationId xmlns:a16="http://schemas.microsoft.com/office/drawing/2014/main" id="{2F77F649-5AFB-EE1F-A59C-5EF2DA35FAD0}"/>
              </a:ext>
            </a:extLst>
          </p:cNvPr>
          <p:cNvSpPr/>
          <p:nvPr/>
        </p:nvSpPr>
        <p:spPr>
          <a:xfrm>
            <a:off x="1539023" y="5372315"/>
            <a:ext cx="3120663" cy="607731"/>
          </a:xfrm>
          <a:prstGeom prst="rect">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Spawn Warps</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BD38A53-79EC-773D-619B-00627A5BBC89}"/>
                  </a:ext>
                </a:extLst>
              </p:cNvPr>
              <p:cNvSpPr txBox="1"/>
              <p:nvPr/>
            </p:nvSpPr>
            <p:spPr>
              <a:xfrm>
                <a:off x="5082504" y="2357021"/>
                <a:ext cx="3465252" cy="179536"/>
              </a:xfrm>
              <a:prstGeom prst="rect">
                <a:avLst/>
              </a:prstGeom>
              <a:noFill/>
            </p:spPr>
            <p:txBody>
              <a:bodyPr wrap="square" lIns="0" tIns="0" rIns="0" bIns="0" rtlCol="0">
                <a:spAutoFit/>
              </a:bodyPr>
              <a:lstStyle/>
              <a:p>
                <a:pPr>
                  <a:lnSpc>
                    <a:spcPts val="1425"/>
                  </a:lnSpc>
                </a:pPr>
                <a14:m>
                  <m:oMathPara xmlns:m="http://schemas.openxmlformats.org/officeDocument/2006/math">
                    <m:oMathParaPr>
                      <m:jc m:val="centerGroup"/>
                    </m:oMathParaPr>
                    <m:oMath xmlns:m="http://schemas.openxmlformats.org/officeDocument/2006/math">
                      <m:f>
                        <m:fPr>
                          <m:ctrlPr>
                            <a:rPr lang="en-US" sz="2000" b="0" i="1" smtClean="0">
                              <a:solidFill>
                                <a:schemeClr val="tx1">
                                  <a:lumMod val="50000"/>
                                </a:schemeClr>
                              </a:solidFill>
                              <a:effectLst/>
                              <a:latin typeface="Cambria Math" panose="02040503050406030204" pitchFamily="18" charset="0"/>
                            </a:rPr>
                          </m:ctrlPr>
                        </m:fPr>
                        <m:num>
                          <m:r>
                            <a:rPr lang="en-US" sz="2000" b="0" i="1" smtClean="0">
                              <a:solidFill>
                                <a:schemeClr val="tx1">
                                  <a:lumMod val="50000"/>
                                </a:schemeClr>
                              </a:solidFill>
                              <a:effectLst/>
                              <a:latin typeface="Cambria Math" panose="02040503050406030204" pitchFamily="18" charset="0"/>
                            </a:rPr>
                            <m:t>𝐺𝑟𝑜𝑢𝑝</m:t>
                          </m:r>
                          <m:r>
                            <a:rPr lang="en-US" sz="2000" b="0" i="1" smtClean="0">
                              <a:solidFill>
                                <a:schemeClr val="tx1">
                                  <a:lumMod val="50000"/>
                                </a:schemeClr>
                              </a:solidFill>
                              <a:effectLst/>
                              <a:latin typeface="Cambria Math" panose="02040503050406030204" pitchFamily="18" charset="0"/>
                            </a:rPr>
                            <m:t> </m:t>
                          </m:r>
                          <m:r>
                            <a:rPr lang="en-US" sz="2000" b="0" i="1" smtClean="0">
                              <a:solidFill>
                                <a:schemeClr val="tx1">
                                  <a:lumMod val="50000"/>
                                </a:schemeClr>
                              </a:solidFill>
                              <a:effectLst/>
                              <a:latin typeface="Cambria Math" panose="02040503050406030204" pitchFamily="18" charset="0"/>
                            </a:rPr>
                            <m:t>𝑆𝑖𝑧𝑒</m:t>
                          </m:r>
                        </m:num>
                        <m:den>
                          <m:r>
                            <a:rPr lang="en-US" sz="2000" b="0" i="1" smtClean="0">
                              <a:solidFill>
                                <a:schemeClr val="tx1">
                                  <a:lumMod val="50000"/>
                                </a:schemeClr>
                              </a:solidFill>
                              <a:effectLst/>
                              <a:latin typeface="Cambria Math" panose="02040503050406030204" pitchFamily="18" charset="0"/>
                            </a:rPr>
                            <m:t>𝑡h𝑟𝑒𝑎𝑑𝑠</m:t>
                          </m:r>
                          <m:r>
                            <a:rPr lang="en-US" sz="2000" b="0" i="1" smtClean="0">
                              <a:solidFill>
                                <a:schemeClr val="tx1">
                                  <a:lumMod val="50000"/>
                                </a:schemeClr>
                              </a:solidFill>
                              <a:effectLst/>
                              <a:latin typeface="Cambria Math" panose="02040503050406030204" pitchFamily="18" charset="0"/>
                            </a:rPr>
                            <m:t>_</m:t>
                          </m:r>
                          <m:r>
                            <a:rPr lang="en-US" sz="2000" b="0" i="1" smtClean="0">
                              <a:solidFill>
                                <a:schemeClr val="tx1">
                                  <a:lumMod val="50000"/>
                                </a:schemeClr>
                              </a:solidFill>
                              <a:effectLst/>
                              <a:latin typeface="Cambria Math" panose="02040503050406030204" pitchFamily="18" charset="0"/>
                            </a:rPr>
                            <m:t>𝑝𝑒𝑟</m:t>
                          </m:r>
                          <m:r>
                            <a:rPr lang="en-US" sz="2000" b="0" i="1" smtClean="0">
                              <a:solidFill>
                                <a:schemeClr val="tx1">
                                  <a:lumMod val="50000"/>
                                </a:schemeClr>
                              </a:solidFill>
                              <a:effectLst/>
                              <a:latin typeface="Cambria Math" panose="02040503050406030204" pitchFamily="18" charset="0"/>
                            </a:rPr>
                            <m:t>_</m:t>
                          </m:r>
                          <m:r>
                            <a:rPr lang="en-US" sz="2000" b="0" i="1" smtClean="0">
                              <a:solidFill>
                                <a:schemeClr val="tx1">
                                  <a:lumMod val="50000"/>
                                </a:schemeClr>
                              </a:solidFill>
                              <a:effectLst/>
                              <a:latin typeface="Cambria Math" panose="02040503050406030204" pitchFamily="18" charset="0"/>
                            </a:rPr>
                            <m:t>𝑔𝑟𝑜𝑢𝑝</m:t>
                          </m:r>
                        </m:den>
                      </m:f>
                    </m:oMath>
                  </m:oMathPara>
                </a14:m>
                <a:endParaRPr lang="en-US" sz="2000" b="0" dirty="0">
                  <a:solidFill>
                    <a:schemeClr val="tx1">
                      <a:lumMod val="50000"/>
                    </a:schemeClr>
                  </a:solidFill>
                  <a:effectLst/>
                  <a:latin typeface="Consolas" panose="020B0609020204030204" pitchFamily="49" charset="0"/>
                </a:endParaRPr>
              </a:p>
            </p:txBody>
          </p:sp>
        </mc:Choice>
        <mc:Fallback>
          <p:sp>
            <p:nvSpPr>
              <p:cNvPr id="16" name="TextBox 15">
                <a:extLst>
                  <a:ext uri="{FF2B5EF4-FFF2-40B4-BE49-F238E27FC236}">
                    <a16:creationId xmlns:a16="http://schemas.microsoft.com/office/drawing/2014/main" id="{ABD38A53-79EC-773D-619B-00627A5BBC89}"/>
                  </a:ext>
                </a:extLst>
              </p:cNvPr>
              <p:cNvSpPr txBox="1">
                <a:spLocks noRot="1" noChangeAspect="1" noMove="1" noResize="1" noEditPoints="1" noAdjustHandles="1" noChangeArrowheads="1" noChangeShapeType="1" noTextEdit="1"/>
              </p:cNvSpPr>
              <p:nvPr/>
            </p:nvSpPr>
            <p:spPr>
              <a:xfrm>
                <a:off x="5082504" y="2357021"/>
                <a:ext cx="3465252" cy="179536"/>
              </a:xfrm>
              <a:prstGeom prst="rect">
                <a:avLst/>
              </a:prstGeom>
              <a:blipFill>
                <a:blip r:embed="rId4"/>
                <a:stretch>
                  <a:fillRect t="-203448" b="-1172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F5241A9E-F42F-8A44-B9B0-48263D1D69F7}"/>
                  </a:ext>
                </a:extLst>
              </p:cNvPr>
              <p:cNvSpPr txBox="1"/>
              <p:nvPr/>
            </p:nvSpPr>
            <p:spPr>
              <a:xfrm>
                <a:off x="4948033" y="3281082"/>
                <a:ext cx="4881767" cy="179536"/>
              </a:xfrm>
              <a:prstGeom prst="rect">
                <a:avLst/>
              </a:prstGeom>
              <a:noFill/>
            </p:spPr>
            <p:txBody>
              <a:bodyPr wrap="square" lIns="0" tIns="0" rIns="0" bIns="0" rtlCol="0">
                <a:spAutoFit/>
              </a:bodyPr>
              <a:lstStyle/>
              <a:p>
                <a:pPr>
                  <a:lnSpc>
                    <a:spcPts val="1425"/>
                  </a:lnSpc>
                </a:pPr>
                <a14:m>
                  <m:oMathPara xmlns:m="http://schemas.openxmlformats.org/officeDocument/2006/math">
                    <m:oMathParaPr>
                      <m:jc m:val="centerGroup"/>
                    </m:oMathParaPr>
                    <m:oMath xmlns:m="http://schemas.openxmlformats.org/officeDocument/2006/math">
                      <m:r>
                        <m:rPr>
                          <m:sty m:val="p"/>
                        </m:rPr>
                        <a:rPr lang="en-US" sz="2000" b="0" i="0" smtClean="0">
                          <a:solidFill>
                            <a:schemeClr val="tx1">
                              <a:lumMod val="50000"/>
                            </a:schemeClr>
                          </a:solidFill>
                          <a:effectLst/>
                          <a:latin typeface="Cambria Math" panose="02040503050406030204" pitchFamily="18" charset="0"/>
                        </a:rPr>
                        <m:t>min</m:t>
                      </m:r>
                      <m:r>
                        <a:rPr lang="en-US" sz="2000" b="0" i="1" smtClean="0">
                          <a:solidFill>
                            <a:schemeClr val="tx1">
                              <a:lumMod val="50000"/>
                            </a:schemeClr>
                          </a:solidFill>
                          <a:effectLst/>
                          <a:latin typeface="Cambria Math" panose="02040503050406030204" pitchFamily="18" charset="0"/>
                        </a:rPr>
                        <m:t>⁡(</m:t>
                      </m:r>
                      <m:f>
                        <m:fPr>
                          <m:ctrlPr>
                            <a:rPr lang="en-US" sz="2000" b="0" i="1" smtClean="0">
                              <a:solidFill>
                                <a:schemeClr val="tx1">
                                  <a:lumMod val="50000"/>
                                </a:schemeClr>
                              </a:solidFill>
                              <a:effectLst/>
                              <a:latin typeface="Cambria Math" panose="02040503050406030204" pitchFamily="18" charset="0"/>
                            </a:rPr>
                          </m:ctrlPr>
                        </m:fPr>
                        <m:num>
                          <m:r>
                            <a:rPr lang="en-US" sz="2000" b="0" i="1" smtClean="0">
                              <a:solidFill>
                                <a:schemeClr val="tx1">
                                  <a:lumMod val="50000"/>
                                </a:schemeClr>
                              </a:solidFill>
                              <a:effectLst/>
                              <a:latin typeface="Cambria Math" panose="02040503050406030204" pitchFamily="18" charset="0"/>
                            </a:rPr>
                            <m:t>𝑛𝑢</m:t>
                          </m:r>
                          <m:sSub>
                            <m:sSubPr>
                              <m:ctrlPr>
                                <a:rPr lang="en-US" sz="2000" b="0" i="1" smtClean="0">
                                  <a:solidFill>
                                    <a:schemeClr val="tx1">
                                      <a:lumMod val="50000"/>
                                    </a:schemeClr>
                                  </a:solidFill>
                                  <a:effectLst/>
                                  <a:latin typeface="Cambria Math" panose="02040503050406030204" pitchFamily="18" charset="0"/>
                                </a:rPr>
                              </m:ctrlPr>
                            </m:sSubPr>
                            <m:e>
                              <m:r>
                                <a:rPr lang="en-US" sz="2000" b="0" i="1" smtClean="0">
                                  <a:solidFill>
                                    <a:schemeClr val="tx1">
                                      <a:lumMod val="50000"/>
                                    </a:schemeClr>
                                  </a:solidFill>
                                  <a:effectLst/>
                                  <a:latin typeface="Cambria Math" panose="02040503050406030204" pitchFamily="18" charset="0"/>
                                </a:rPr>
                                <m:t>𝑚</m:t>
                              </m:r>
                            </m:e>
                            <m:sub>
                              <m:r>
                                <a:rPr lang="en-US" sz="2000" b="0" i="1" smtClean="0">
                                  <a:solidFill>
                                    <a:schemeClr val="tx1">
                                      <a:lumMod val="50000"/>
                                    </a:schemeClr>
                                  </a:solidFill>
                                  <a:effectLst/>
                                  <a:latin typeface="Cambria Math" panose="02040503050406030204" pitchFamily="18" charset="0"/>
                                </a:rPr>
                                <m:t>𝑔𝑟𝑜𝑢𝑝𝑠</m:t>
                              </m:r>
                            </m:sub>
                          </m:sSub>
                          <m:r>
                            <a:rPr lang="en-US" sz="2000" b="0" i="1" smtClean="0">
                              <a:solidFill>
                                <a:schemeClr val="tx1">
                                  <a:lumMod val="50000"/>
                                </a:schemeClr>
                              </a:solidFill>
                              <a:effectLst/>
                              <a:latin typeface="Cambria Math" panose="02040503050406030204" pitchFamily="18" charset="0"/>
                            </a:rPr>
                            <m:t>∗</m:t>
                          </m:r>
                          <m:r>
                            <a:rPr lang="en-US" sz="2000" b="0" i="1" smtClean="0">
                              <a:solidFill>
                                <a:schemeClr val="tx1">
                                  <a:lumMod val="50000"/>
                                </a:schemeClr>
                              </a:solidFill>
                              <a:effectLst/>
                              <a:latin typeface="Cambria Math" panose="02040503050406030204" pitchFamily="18" charset="0"/>
                            </a:rPr>
                            <m:t>𝑤𝑎𝑟𝑝𝑠</m:t>
                          </m:r>
                          <m:r>
                            <a:rPr lang="en-US" sz="2000" b="0" i="1" smtClean="0">
                              <a:solidFill>
                                <a:schemeClr val="tx1">
                                  <a:lumMod val="50000"/>
                                </a:schemeClr>
                              </a:solidFill>
                              <a:effectLst/>
                              <a:latin typeface="Cambria Math" panose="02040503050406030204" pitchFamily="18" charset="0"/>
                            </a:rPr>
                            <m:t>_</m:t>
                          </m:r>
                          <m:r>
                            <a:rPr lang="en-US" sz="2000" b="0" i="1" smtClean="0">
                              <a:solidFill>
                                <a:schemeClr val="tx1">
                                  <a:lumMod val="50000"/>
                                </a:schemeClr>
                              </a:solidFill>
                              <a:effectLst/>
                              <a:latin typeface="Cambria Math" panose="02040503050406030204" pitchFamily="18" charset="0"/>
                            </a:rPr>
                            <m:t>𝑝𝑒𝑟</m:t>
                          </m:r>
                          <m:r>
                            <a:rPr lang="en-US" sz="2000" b="0" i="1" smtClean="0">
                              <a:solidFill>
                                <a:schemeClr val="tx1">
                                  <a:lumMod val="50000"/>
                                </a:schemeClr>
                              </a:solidFill>
                              <a:effectLst/>
                              <a:latin typeface="Cambria Math" panose="02040503050406030204" pitchFamily="18" charset="0"/>
                            </a:rPr>
                            <m:t>_</m:t>
                          </m:r>
                          <m:r>
                            <a:rPr lang="en-US" sz="2000" b="0" i="1" smtClean="0">
                              <a:solidFill>
                                <a:schemeClr val="tx1">
                                  <a:lumMod val="50000"/>
                                </a:schemeClr>
                              </a:solidFill>
                              <a:effectLst/>
                              <a:latin typeface="Cambria Math" panose="02040503050406030204" pitchFamily="18" charset="0"/>
                            </a:rPr>
                            <m:t>𝑔𝑟𝑜𝑢𝑝</m:t>
                          </m:r>
                        </m:num>
                        <m:den>
                          <m:r>
                            <a:rPr lang="en-US" sz="2000" b="0" i="1" smtClean="0">
                              <a:solidFill>
                                <a:schemeClr val="tx1">
                                  <a:lumMod val="50000"/>
                                </a:schemeClr>
                              </a:solidFill>
                              <a:effectLst/>
                              <a:latin typeface="Cambria Math" panose="02040503050406030204" pitchFamily="18" charset="0"/>
                            </a:rPr>
                            <m:t>𝑤𝑎𝑟𝑝𝑠</m:t>
                          </m:r>
                          <m:r>
                            <a:rPr lang="en-US" sz="2000" b="0" i="1" smtClean="0">
                              <a:solidFill>
                                <a:schemeClr val="tx1">
                                  <a:lumMod val="50000"/>
                                </a:schemeClr>
                              </a:solidFill>
                              <a:effectLst/>
                              <a:latin typeface="Cambria Math" panose="02040503050406030204" pitchFamily="18" charset="0"/>
                            </a:rPr>
                            <m:t>_</m:t>
                          </m:r>
                          <m:r>
                            <a:rPr lang="en-US" sz="2000" b="0" i="1" smtClean="0">
                              <a:solidFill>
                                <a:schemeClr val="tx1">
                                  <a:lumMod val="50000"/>
                                </a:schemeClr>
                              </a:solidFill>
                              <a:effectLst/>
                              <a:latin typeface="Cambria Math" panose="02040503050406030204" pitchFamily="18" charset="0"/>
                            </a:rPr>
                            <m:t>𝑝𝑒𝑟</m:t>
                          </m:r>
                          <m:r>
                            <a:rPr lang="en-US" sz="2000" b="0" i="1" smtClean="0">
                              <a:solidFill>
                                <a:schemeClr val="tx1">
                                  <a:lumMod val="50000"/>
                                </a:schemeClr>
                              </a:solidFill>
                              <a:effectLst/>
                              <a:latin typeface="Cambria Math" panose="02040503050406030204" pitchFamily="18" charset="0"/>
                            </a:rPr>
                            <m:t>_</m:t>
                          </m:r>
                          <m:r>
                            <a:rPr lang="en-US" sz="2000" b="0" i="1" smtClean="0">
                              <a:solidFill>
                                <a:schemeClr val="tx1">
                                  <a:lumMod val="50000"/>
                                </a:schemeClr>
                              </a:solidFill>
                              <a:effectLst/>
                              <a:latin typeface="Cambria Math" panose="02040503050406030204" pitchFamily="18" charset="0"/>
                            </a:rPr>
                            <m:t>𝑐𝑜𝑟𝑒𝑠</m:t>
                          </m:r>
                        </m:den>
                      </m:f>
                      <m:r>
                        <a:rPr lang="en-US" sz="2000" b="0" i="1" smtClean="0">
                          <a:solidFill>
                            <a:schemeClr val="tx1">
                              <a:lumMod val="50000"/>
                            </a:schemeClr>
                          </a:solidFill>
                          <a:effectLst/>
                          <a:latin typeface="Cambria Math" panose="02040503050406030204" pitchFamily="18" charset="0"/>
                        </a:rPr>
                        <m:t>, </m:t>
                      </m:r>
                      <m:r>
                        <a:rPr lang="en-US" sz="2000" b="0" i="1" smtClean="0">
                          <a:solidFill>
                            <a:schemeClr val="tx1">
                              <a:lumMod val="50000"/>
                            </a:schemeClr>
                          </a:solidFill>
                          <a:effectLst/>
                          <a:latin typeface="Cambria Math" panose="02040503050406030204" pitchFamily="18" charset="0"/>
                        </a:rPr>
                        <m:t>𝑛𝑢</m:t>
                      </m:r>
                      <m:sSub>
                        <m:sSubPr>
                          <m:ctrlPr>
                            <a:rPr lang="en-US" sz="2000" b="0" i="1" smtClean="0">
                              <a:solidFill>
                                <a:schemeClr val="tx1">
                                  <a:lumMod val="50000"/>
                                </a:schemeClr>
                              </a:solidFill>
                              <a:effectLst/>
                              <a:latin typeface="Cambria Math" panose="02040503050406030204" pitchFamily="18" charset="0"/>
                            </a:rPr>
                          </m:ctrlPr>
                        </m:sSubPr>
                        <m:e>
                          <m:r>
                            <a:rPr lang="en-US" sz="2000" b="0" i="1" smtClean="0">
                              <a:solidFill>
                                <a:schemeClr val="tx1">
                                  <a:lumMod val="50000"/>
                                </a:schemeClr>
                              </a:solidFill>
                              <a:effectLst/>
                              <a:latin typeface="Cambria Math" panose="02040503050406030204" pitchFamily="18" charset="0"/>
                            </a:rPr>
                            <m:t>𝑚</m:t>
                          </m:r>
                        </m:e>
                        <m:sub>
                          <m:r>
                            <a:rPr lang="en-US" sz="2000" b="0" i="1" smtClean="0">
                              <a:solidFill>
                                <a:schemeClr val="tx1">
                                  <a:lumMod val="50000"/>
                                </a:schemeClr>
                              </a:solidFill>
                              <a:effectLst/>
                              <a:latin typeface="Cambria Math" panose="02040503050406030204" pitchFamily="18" charset="0"/>
                            </a:rPr>
                            <m:t>𝑐𝑜𝑟𝑒𝑠</m:t>
                          </m:r>
                        </m:sub>
                      </m:sSub>
                      <m:r>
                        <a:rPr lang="en-US" sz="2000" b="0" i="1" smtClean="0">
                          <a:solidFill>
                            <a:schemeClr val="tx1">
                              <a:lumMod val="50000"/>
                            </a:schemeClr>
                          </a:solidFill>
                          <a:effectLst/>
                          <a:latin typeface="Cambria Math" panose="02040503050406030204" pitchFamily="18" charset="0"/>
                        </a:rPr>
                        <m:t>)</m:t>
                      </m:r>
                    </m:oMath>
                  </m:oMathPara>
                </a14:m>
                <a:endParaRPr lang="en-US" sz="2000" b="0" dirty="0">
                  <a:solidFill>
                    <a:schemeClr val="tx1">
                      <a:lumMod val="50000"/>
                    </a:schemeClr>
                  </a:solidFill>
                  <a:effectLst/>
                  <a:latin typeface="Consolas" panose="020B0609020204030204" pitchFamily="49" charset="0"/>
                </a:endParaRPr>
              </a:p>
            </p:txBody>
          </p:sp>
        </mc:Choice>
        <mc:Fallback>
          <p:sp>
            <p:nvSpPr>
              <p:cNvPr id="17" name="TextBox 16">
                <a:extLst>
                  <a:ext uri="{FF2B5EF4-FFF2-40B4-BE49-F238E27FC236}">
                    <a16:creationId xmlns:a16="http://schemas.microsoft.com/office/drawing/2014/main" id="{F5241A9E-F42F-8A44-B9B0-48263D1D69F7}"/>
                  </a:ext>
                </a:extLst>
              </p:cNvPr>
              <p:cNvSpPr txBox="1">
                <a:spLocks noRot="1" noChangeAspect="1" noMove="1" noResize="1" noEditPoints="1" noAdjustHandles="1" noChangeArrowheads="1" noChangeShapeType="1" noTextEdit="1"/>
              </p:cNvSpPr>
              <p:nvPr/>
            </p:nvSpPr>
            <p:spPr>
              <a:xfrm>
                <a:off x="4948033" y="3281082"/>
                <a:ext cx="4881767" cy="179536"/>
              </a:xfrm>
              <a:prstGeom prst="rect">
                <a:avLst/>
              </a:prstGeom>
              <a:blipFill>
                <a:blip r:embed="rId5"/>
                <a:stretch>
                  <a:fillRect l="-1873" t="-173333" r="-8864" b="-103333"/>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6ED221EA-D86C-B690-842A-6EEA9E3D9A62}"/>
              </a:ext>
            </a:extLst>
          </p:cNvPr>
          <p:cNvSpPr txBox="1"/>
          <p:nvPr/>
        </p:nvSpPr>
        <p:spPr>
          <a:xfrm>
            <a:off x="5531224" y="3904129"/>
            <a:ext cx="3899647" cy="307777"/>
          </a:xfrm>
          <a:prstGeom prst="rect">
            <a:avLst/>
          </a:prstGeom>
          <a:noFill/>
        </p:spPr>
        <p:txBody>
          <a:bodyPr wrap="square" lIns="0" tIns="0" rIns="0" bIns="0" rtlCol="0">
            <a:spAutoFit/>
          </a:bodyPr>
          <a:lstStyle/>
          <a:p>
            <a:pPr algn="l"/>
            <a:r>
              <a:rPr lang="en-US" sz="2000" i="1" dirty="0"/>
              <a:t>(</a:t>
            </a:r>
            <a:r>
              <a:rPr lang="en-US" sz="2000" i="1" dirty="0" err="1"/>
              <a:t>group_offset</a:t>
            </a:r>
            <a:r>
              <a:rPr lang="en-US" sz="2000" i="1" dirty="0"/>
              <a:t>, </a:t>
            </a:r>
            <a:r>
              <a:rPr lang="en-US" sz="2000" i="1" dirty="0" err="1"/>
              <a:t>num_groups</a:t>
            </a:r>
            <a:r>
              <a:rPr lang="en-US" sz="2000" i="1" dirty="0"/>
              <a:t>)</a:t>
            </a:r>
          </a:p>
        </p:txBody>
      </p:sp>
      <p:sp>
        <p:nvSpPr>
          <p:cNvPr id="20" name="TextBox 19">
            <a:extLst>
              <a:ext uri="{FF2B5EF4-FFF2-40B4-BE49-F238E27FC236}">
                <a16:creationId xmlns:a16="http://schemas.microsoft.com/office/drawing/2014/main" id="{0122B57C-A822-5AFC-A696-D1D1A95850B6}"/>
              </a:ext>
            </a:extLst>
          </p:cNvPr>
          <p:cNvSpPr txBox="1"/>
          <p:nvPr/>
        </p:nvSpPr>
        <p:spPr>
          <a:xfrm>
            <a:off x="5495848" y="4637487"/>
            <a:ext cx="3899647" cy="307777"/>
          </a:xfrm>
          <a:prstGeom prst="rect">
            <a:avLst/>
          </a:prstGeom>
          <a:noFill/>
        </p:spPr>
        <p:txBody>
          <a:bodyPr wrap="square" lIns="0" tIns="0" rIns="0" bIns="0" rtlCol="0">
            <a:spAutoFit/>
          </a:bodyPr>
          <a:lstStyle/>
          <a:p>
            <a:pPr algn="l"/>
            <a:r>
              <a:rPr lang="en-US" sz="2000" i="1" dirty="0"/>
              <a:t>(remaining groups)</a:t>
            </a:r>
          </a:p>
        </p:txBody>
      </p:sp>
      <p:sp>
        <p:nvSpPr>
          <p:cNvPr id="22" name="TextBox 21">
            <a:extLst>
              <a:ext uri="{FF2B5EF4-FFF2-40B4-BE49-F238E27FC236}">
                <a16:creationId xmlns:a16="http://schemas.microsoft.com/office/drawing/2014/main" id="{92CE00CF-D132-18BC-0EFE-50572C27D3CD}"/>
              </a:ext>
            </a:extLst>
          </p:cNvPr>
          <p:cNvSpPr txBox="1"/>
          <p:nvPr/>
        </p:nvSpPr>
        <p:spPr>
          <a:xfrm>
            <a:off x="5439092" y="5461501"/>
            <a:ext cx="3899647" cy="307777"/>
          </a:xfrm>
          <a:prstGeom prst="rect">
            <a:avLst/>
          </a:prstGeom>
          <a:noFill/>
        </p:spPr>
        <p:txBody>
          <a:bodyPr wrap="square" lIns="0" tIns="0" rIns="0" bIns="0" rtlCol="0">
            <a:spAutoFit/>
          </a:bodyPr>
          <a:lstStyle/>
          <a:p>
            <a:pPr algn="l"/>
            <a:r>
              <a:rPr lang="en-US" sz="2000" i="1" dirty="0"/>
              <a:t>(warps execution)</a:t>
            </a:r>
          </a:p>
        </p:txBody>
      </p:sp>
    </p:spTree>
    <p:extLst>
      <p:ext uri="{BB962C8B-B14F-4D97-AF65-F5344CB8AC3E}">
        <p14:creationId xmlns:p14="http://schemas.microsoft.com/office/powerpoint/2010/main" val="1835775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4" grpId="0" animBg="1"/>
      <p:bldP spid="15" grpId="0" animBg="1"/>
      <p:bldP spid="16" grpId="0"/>
      <p:bldP spid="17" grpId="0"/>
      <p:bldP spid="19" grpId="0"/>
      <p:bldP spid="20"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B089-AC65-44E7-9DBE-18AA5D9FD025}"/>
              </a:ext>
            </a:extLst>
          </p:cNvPr>
          <p:cNvSpPr>
            <a:spLocks noGrp="1"/>
          </p:cNvSpPr>
          <p:nvPr>
            <p:ph type="title"/>
          </p:nvPr>
        </p:nvSpPr>
        <p:spPr>
          <a:xfrm>
            <a:off x="764419" y="142217"/>
            <a:ext cx="11277600" cy="838200"/>
          </a:xfrm>
        </p:spPr>
        <p:txBody>
          <a:bodyPr/>
          <a:lstStyle/>
          <a:p>
            <a:r>
              <a:rPr lang="en-KR" dirty="0"/>
              <a:t>LLVM Compiler Extension</a:t>
            </a:r>
          </a:p>
        </p:txBody>
      </p:sp>
      <p:sp>
        <p:nvSpPr>
          <p:cNvPr id="5" name="Slide Number Placeholder 4">
            <a:extLst>
              <a:ext uri="{FF2B5EF4-FFF2-40B4-BE49-F238E27FC236}">
                <a16:creationId xmlns:a16="http://schemas.microsoft.com/office/drawing/2014/main" id="{D036D154-E3C0-5D67-9C1A-F7741C66F037}"/>
              </a:ext>
            </a:extLst>
          </p:cNvPr>
          <p:cNvSpPr>
            <a:spLocks noGrp="1"/>
          </p:cNvSpPr>
          <p:nvPr>
            <p:ph type="sldNum" idx="12"/>
          </p:nvPr>
        </p:nvSpPr>
        <p:spPr/>
        <p:txBody>
          <a:bodyPr/>
          <a:lstStyle/>
          <a:p>
            <a:fld id="{AE678206-0642-9F48-9727-6B519CB285FA}" type="slidenum">
              <a:rPr lang="en-US" smtClean="0"/>
              <a:t>22</a:t>
            </a:fld>
            <a:endParaRPr lang="en-US"/>
          </a:p>
        </p:txBody>
      </p:sp>
      <p:sp>
        <p:nvSpPr>
          <p:cNvPr id="6" name="Content Placeholder 5">
            <a:extLst>
              <a:ext uri="{FF2B5EF4-FFF2-40B4-BE49-F238E27FC236}">
                <a16:creationId xmlns:a16="http://schemas.microsoft.com/office/drawing/2014/main" id="{0520D16E-10D4-B3D7-3E20-A786DC623B59}"/>
              </a:ext>
            </a:extLst>
          </p:cNvPr>
          <p:cNvSpPr>
            <a:spLocks noGrp="1"/>
          </p:cNvSpPr>
          <p:nvPr>
            <p:ph type="body" idx="1"/>
          </p:nvPr>
        </p:nvSpPr>
        <p:spPr>
          <a:xfrm>
            <a:off x="689609" y="1184903"/>
            <a:ext cx="11430000" cy="4918615"/>
          </a:xfrm>
        </p:spPr>
        <p:txBody>
          <a:bodyPr vert="horz" lIns="91440" tIns="45720" rIns="91440" bIns="45720" rtlCol="0" anchor="t">
            <a:normAutofit/>
          </a:bodyPr>
          <a:lstStyle/>
          <a:p>
            <a:r>
              <a:rPr lang="en-KR" sz="2400" dirty="0">
                <a:latin typeface="Roboto"/>
                <a:ea typeface="Roboto"/>
                <a:cs typeface="Roboto"/>
              </a:rPr>
              <a:t>New RISCV target feature</a:t>
            </a:r>
            <a:r>
              <a:rPr lang="en-US" sz="2400" dirty="0">
                <a:latin typeface="Roboto"/>
                <a:ea typeface="Roboto"/>
                <a:cs typeface="Roboto"/>
              </a:rPr>
              <a:t> to identify Vortex</a:t>
            </a:r>
            <a:endParaRPr lang="en-KR" sz="2400" dirty="0">
              <a:latin typeface="Roboto"/>
              <a:ea typeface="Roboto"/>
              <a:cs typeface="Roboto"/>
            </a:endParaRPr>
          </a:p>
          <a:p>
            <a:r>
              <a:rPr lang="en-KR" sz="2400" dirty="0">
                <a:latin typeface="Roboto"/>
                <a:ea typeface="Roboto"/>
                <a:cs typeface="Roboto"/>
              </a:rPr>
              <a:t>Toolchain integration</a:t>
            </a:r>
            <a:endParaRPr lang="en-KR" sz="2400" dirty="0"/>
          </a:p>
          <a:p>
            <a:pPr lvl="1">
              <a:buFont typeface="Wingdings" panose="05000000000000000000" pitchFamily="2" charset="2"/>
              <a:buChar char="Ø"/>
            </a:pPr>
            <a:r>
              <a:rPr lang="en-US" sz="2000" dirty="0">
                <a:solidFill>
                  <a:schemeClr val="tx1"/>
                </a:solidFill>
                <a:latin typeface="Roboto"/>
                <a:ea typeface="Roboto"/>
                <a:cs typeface="Roboto"/>
              </a:rPr>
              <a:t>GCC toolchain</a:t>
            </a:r>
          </a:p>
          <a:p>
            <a:pPr lvl="1">
              <a:buFont typeface="Wingdings" panose="05000000000000000000" pitchFamily="2" charset="2"/>
              <a:buChar char="Ø"/>
            </a:pPr>
            <a:r>
              <a:rPr lang="en-US" sz="2000" dirty="0">
                <a:solidFill>
                  <a:schemeClr val="tx1"/>
                </a:solidFill>
                <a:latin typeface="Roboto"/>
                <a:ea typeface="Roboto"/>
                <a:cs typeface="Roboto"/>
              </a:rPr>
              <a:t>Kernel runtime</a:t>
            </a:r>
          </a:p>
          <a:p>
            <a:r>
              <a:rPr lang="en-KR" sz="2400" dirty="0">
                <a:latin typeface="Roboto"/>
                <a:ea typeface="Roboto"/>
                <a:cs typeface="Roboto"/>
              </a:rPr>
              <a:t>Assembler/Disassembler</a:t>
            </a:r>
          </a:p>
          <a:p>
            <a:pPr lvl="1">
              <a:buFont typeface="Wingdings" panose="05000000000000000000" pitchFamily="2" charset="2"/>
              <a:buChar char="Ø"/>
            </a:pPr>
            <a:r>
              <a:rPr lang="en-US" sz="2000" dirty="0">
                <a:solidFill>
                  <a:schemeClr val="tx1"/>
                </a:solidFill>
                <a:latin typeface="Roboto"/>
                <a:ea typeface="Roboto"/>
                <a:cs typeface="Roboto"/>
              </a:rPr>
              <a:t>GPGPU ISA Extension</a:t>
            </a:r>
          </a:p>
          <a:p>
            <a:pPr lvl="2">
              <a:buFont typeface="Wingdings" panose="05000000000000000000" pitchFamily="2" charset="2"/>
              <a:buChar char="Ø"/>
            </a:pPr>
            <a:r>
              <a:rPr lang="en-US" dirty="0" err="1">
                <a:solidFill>
                  <a:schemeClr val="tx1"/>
                </a:solidFill>
                <a:latin typeface="Roboto"/>
                <a:ea typeface="Roboto"/>
                <a:cs typeface="Roboto"/>
              </a:rPr>
              <a:t>wspawn</a:t>
            </a:r>
            <a:r>
              <a:rPr lang="en-US" dirty="0">
                <a:solidFill>
                  <a:schemeClr val="tx1"/>
                </a:solidFill>
                <a:latin typeface="Roboto"/>
                <a:ea typeface="Roboto"/>
                <a:cs typeface="Roboto"/>
              </a:rPr>
              <a:t>, </a:t>
            </a:r>
            <a:r>
              <a:rPr lang="en-US" dirty="0" err="1">
                <a:solidFill>
                  <a:schemeClr val="tx1"/>
                </a:solidFill>
                <a:latin typeface="Roboto"/>
                <a:ea typeface="Roboto"/>
                <a:cs typeface="Roboto"/>
              </a:rPr>
              <a:t>tmc</a:t>
            </a:r>
            <a:r>
              <a:rPr lang="en-US" dirty="0">
                <a:solidFill>
                  <a:schemeClr val="tx1"/>
                </a:solidFill>
                <a:latin typeface="Roboto"/>
                <a:ea typeface="Roboto"/>
                <a:cs typeface="Roboto"/>
              </a:rPr>
              <a:t>, </a:t>
            </a:r>
            <a:r>
              <a:rPr lang="en-US" dirty="0" err="1">
                <a:solidFill>
                  <a:schemeClr val="tx1"/>
                </a:solidFill>
                <a:latin typeface="Roboto"/>
                <a:ea typeface="Roboto"/>
                <a:cs typeface="Roboto"/>
              </a:rPr>
              <a:t>split,join</a:t>
            </a:r>
            <a:r>
              <a:rPr lang="en-US" dirty="0">
                <a:solidFill>
                  <a:schemeClr val="tx1"/>
                </a:solidFill>
                <a:latin typeface="Roboto"/>
                <a:ea typeface="Roboto"/>
                <a:cs typeface="Roboto"/>
              </a:rPr>
              <a:t>, bar, </a:t>
            </a:r>
            <a:r>
              <a:rPr lang="en-US" dirty="0" err="1">
                <a:solidFill>
                  <a:schemeClr val="tx1"/>
                </a:solidFill>
                <a:latin typeface="Roboto"/>
                <a:ea typeface="Roboto"/>
                <a:cs typeface="Roboto"/>
              </a:rPr>
              <a:t>tex</a:t>
            </a:r>
            <a:endParaRPr lang="en-KR" dirty="0">
              <a:solidFill>
                <a:schemeClr val="tx1"/>
              </a:solidFill>
              <a:latin typeface="Roboto"/>
              <a:ea typeface="Roboto"/>
              <a:cs typeface="Roboto"/>
            </a:endParaRPr>
          </a:p>
          <a:p>
            <a:r>
              <a:rPr lang="en-KR" sz="2400" dirty="0">
                <a:latin typeface="Roboto"/>
                <a:ea typeface="Roboto"/>
                <a:cs typeface="Roboto"/>
              </a:rPr>
              <a:t>Optimization Pass</a:t>
            </a:r>
          </a:p>
          <a:p>
            <a:pPr lvl="1">
              <a:buFont typeface="Wingdings" panose="05000000000000000000" pitchFamily="2" charset="2"/>
              <a:buChar char="Ø"/>
            </a:pPr>
            <a:r>
              <a:rPr lang="en-US" sz="2000" dirty="0">
                <a:solidFill>
                  <a:schemeClr val="tx1"/>
                </a:solidFill>
                <a:latin typeface="Roboto"/>
                <a:ea typeface="Roboto"/>
                <a:cs typeface="Roboto"/>
              </a:rPr>
              <a:t>Divergence Analysis Pass</a:t>
            </a:r>
          </a:p>
          <a:p>
            <a:pPr lvl="1">
              <a:buFont typeface="Wingdings" panose="05000000000000000000" pitchFamily="2" charset="2"/>
              <a:buChar char="Ø"/>
            </a:pPr>
            <a:r>
              <a:rPr lang="en-US" sz="2000" dirty="0">
                <a:solidFill>
                  <a:schemeClr val="tx1"/>
                </a:solidFill>
                <a:latin typeface="Roboto"/>
                <a:ea typeface="Roboto"/>
                <a:cs typeface="Roboto"/>
              </a:rPr>
              <a:t>Divergence Instrumentation Pass</a:t>
            </a:r>
          </a:p>
          <a:p>
            <a:pPr lvl="2">
              <a:buFont typeface="Wingdings" panose="05000000000000000000" pitchFamily="2" charset="2"/>
              <a:buChar char="Ø"/>
            </a:pPr>
            <a:r>
              <a:rPr lang="en-US" dirty="0">
                <a:solidFill>
                  <a:schemeClr val="tx1"/>
                </a:solidFill>
                <a:latin typeface="Roboto"/>
                <a:ea typeface="Roboto"/>
                <a:cs typeface="Roboto"/>
              </a:rPr>
              <a:t>Split/Join insertion</a:t>
            </a:r>
          </a:p>
        </p:txBody>
      </p:sp>
      <p:pic>
        <p:nvPicPr>
          <p:cNvPr id="3" name="Picture 2" descr="A logo with a blue and yellow design&#10;&#10;Description automatically generated">
            <a:extLst>
              <a:ext uri="{FF2B5EF4-FFF2-40B4-BE49-F238E27FC236}">
                <a16:creationId xmlns:a16="http://schemas.microsoft.com/office/drawing/2014/main" id="{8DECA824-D0A6-821D-B3A0-35366AF27FA7}"/>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295974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546D2-5CB4-727B-4258-2C30CDC5A739}"/>
              </a:ext>
            </a:extLst>
          </p:cNvPr>
          <p:cNvSpPr>
            <a:spLocks noGrp="1"/>
          </p:cNvSpPr>
          <p:nvPr>
            <p:ph sz="quarter" idx="1"/>
          </p:nvPr>
        </p:nvSpPr>
        <p:spPr>
          <a:xfrm>
            <a:off x="868454" y="1323142"/>
            <a:ext cx="5615353" cy="4966656"/>
          </a:xfrm>
        </p:spPr>
        <p:txBody>
          <a:bodyPr>
            <a:normAutofit/>
          </a:bodyPr>
          <a:lstStyle/>
          <a:p>
            <a:r>
              <a:rPr lang="en-US" sz="2400" dirty="0"/>
              <a:t>Handling divergent control-flow</a:t>
            </a:r>
          </a:p>
          <a:p>
            <a:pPr lvl="1">
              <a:buFont typeface="Wingdings" panose="05000000000000000000" pitchFamily="2" charset="2"/>
              <a:buChar char="Ø"/>
            </a:pPr>
            <a:r>
              <a:rPr lang="en-US" sz="2400" dirty="0">
                <a:solidFill>
                  <a:schemeClr val="tx1"/>
                </a:solidFill>
              </a:rPr>
              <a:t>Divergence analysis</a:t>
            </a:r>
          </a:p>
          <a:p>
            <a:pPr lvl="2">
              <a:buFont typeface="Wingdings" panose="05000000000000000000" pitchFamily="2" charset="2"/>
              <a:buChar char="Ø"/>
            </a:pPr>
            <a:r>
              <a:rPr lang="en-US" dirty="0">
                <a:solidFill>
                  <a:schemeClr val="tx1"/>
                </a:solidFill>
              </a:rPr>
              <a:t>Mark divergent instructions</a:t>
            </a:r>
          </a:p>
          <a:p>
            <a:pPr lvl="1">
              <a:buFont typeface="Wingdings" panose="05000000000000000000" pitchFamily="2" charset="2"/>
              <a:buChar char="Ø"/>
            </a:pPr>
            <a:r>
              <a:rPr lang="en-US" sz="2400" dirty="0">
                <a:solidFill>
                  <a:schemeClr val="tx1"/>
                </a:solidFill>
              </a:rPr>
              <a:t>Divergence management</a:t>
            </a:r>
          </a:p>
          <a:p>
            <a:pPr lvl="2">
              <a:buFont typeface="Wingdings" panose="05000000000000000000" pitchFamily="2" charset="2"/>
              <a:buChar char="Ø"/>
            </a:pPr>
            <a:r>
              <a:rPr lang="en-US" dirty="0">
                <a:solidFill>
                  <a:schemeClr val="tx1"/>
                </a:solidFill>
              </a:rPr>
              <a:t>Insert Split and Join instruction</a:t>
            </a:r>
          </a:p>
          <a:p>
            <a:pPr lvl="2">
              <a:buClr>
                <a:srgbClr val="BCBCBC"/>
              </a:buClr>
              <a:buFont typeface="Wingdings" panose="05000000000000000000" pitchFamily="2" charset="2"/>
              <a:buChar char="Ø"/>
            </a:pPr>
            <a:r>
              <a:rPr lang="en-US" dirty="0">
                <a:solidFill>
                  <a:schemeClr val="tx1"/>
                </a:solidFill>
                <a:latin typeface="Tahoma"/>
                <a:ea typeface="Tahoma"/>
                <a:cs typeface="Tahoma"/>
              </a:rPr>
              <a:t>Handling loops is more complex</a:t>
            </a:r>
            <a:endParaRPr lang="en-US" dirty="0">
              <a:solidFill>
                <a:schemeClr val="tx1"/>
              </a:solidFill>
            </a:endParaRPr>
          </a:p>
          <a:p>
            <a:pPr lvl="3">
              <a:buFont typeface="Wingdings" panose="05000000000000000000" pitchFamily="2" charset="2"/>
              <a:buChar char="Ø"/>
            </a:pPr>
            <a:r>
              <a:rPr lang="en-US" dirty="0">
                <a:solidFill>
                  <a:schemeClr val="tx1"/>
                </a:solidFill>
                <a:latin typeface="Tahoma"/>
                <a:ea typeface="Tahoma"/>
                <a:cs typeface="Tahoma"/>
              </a:rPr>
              <a:t>Use </a:t>
            </a:r>
            <a:r>
              <a:rPr lang="en-US" b="1" dirty="0" err="1">
                <a:solidFill>
                  <a:schemeClr val="tx1"/>
                </a:solidFill>
                <a:latin typeface="Tahoma"/>
                <a:ea typeface="Tahoma"/>
                <a:cs typeface="Tahoma"/>
              </a:rPr>
              <a:t>vx_pred</a:t>
            </a:r>
            <a:r>
              <a:rPr lang="en-US" dirty="0">
                <a:solidFill>
                  <a:schemeClr val="tx1"/>
                </a:solidFill>
                <a:latin typeface="Tahoma"/>
                <a:ea typeface="Tahoma"/>
                <a:cs typeface="Tahoma"/>
              </a:rPr>
              <a:t> to disable threads on conditional</a:t>
            </a:r>
            <a:endParaRPr lang="en-US" dirty="0">
              <a:solidFill>
                <a:schemeClr val="tx1"/>
              </a:solidFill>
            </a:endParaRPr>
          </a:p>
          <a:p>
            <a:pPr marL="457200" lvl="1" indent="0">
              <a:buNone/>
            </a:pPr>
            <a:endParaRPr lang="en-US" dirty="0"/>
          </a:p>
          <a:p>
            <a:pPr marL="160021" indent="-342900">
              <a:buSzPts val="1824"/>
            </a:pPr>
            <a:r>
              <a:rPr lang="en-US" sz="2400" dirty="0"/>
              <a:t>Handling Divergence</a:t>
            </a:r>
          </a:p>
          <a:p>
            <a:pPr lvl="1">
              <a:buFont typeface="Wingdings" panose="05000000000000000000" pitchFamily="2" charset="2"/>
              <a:buChar char="Ø"/>
            </a:pPr>
            <a:r>
              <a:rPr lang="en-US" sz="2400" dirty="0">
                <a:solidFill>
                  <a:schemeClr val="tx1"/>
                </a:solidFill>
              </a:rPr>
              <a:t>Divergent If/else statement</a:t>
            </a:r>
          </a:p>
          <a:p>
            <a:pPr lvl="1">
              <a:buFont typeface="Wingdings" panose="05000000000000000000" pitchFamily="2" charset="2"/>
              <a:buChar char="Ø"/>
            </a:pPr>
            <a:r>
              <a:rPr lang="en-US" sz="2400" dirty="0">
                <a:solidFill>
                  <a:schemeClr val="tx1"/>
                </a:solidFill>
              </a:rPr>
              <a:t>Divergent Loops</a:t>
            </a:r>
          </a:p>
          <a:p>
            <a:pPr marL="457200" lvl="1" indent="0">
              <a:buNone/>
            </a:pPr>
            <a:endParaRPr lang="en-US" dirty="0"/>
          </a:p>
          <a:p>
            <a:endParaRPr lang="en-KR" dirty="0"/>
          </a:p>
        </p:txBody>
      </p:sp>
      <p:sp>
        <p:nvSpPr>
          <p:cNvPr id="2" name="Title 1">
            <a:extLst>
              <a:ext uri="{FF2B5EF4-FFF2-40B4-BE49-F238E27FC236}">
                <a16:creationId xmlns:a16="http://schemas.microsoft.com/office/drawing/2014/main" id="{18B22791-0AD3-C8D8-B05B-E3F5485E4FE2}"/>
              </a:ext>
            </a:extLst>
          </p:cNvPr>
          <p:cNvSpPr>
            <a:spLocks noGrp="1"/>
          </p:cNvSpPr>
          <p:nvPr>
            <p:ph type="title"/>
          </p:nvPr>
        </p:nvSpPr>
        <p:spPr>
          <a:xfrm>
            <a:off x="866051" y="196121"/>
            <a:ext cx="11277600" cy="838200"/>
          </a:xfrm>
        </p:spPr>
        <p:txBody>
          <a:bodyPr/>
          <a:lstStyle/>
          <a:p>
            <a:r>
              <a:rPr lang="en-KR"/>
              <a:t>Vortex Divergence Control</a:t>
            </a:r>
          </a:p>
        </p:txBody>
      </p:sp>
      <p:sp>
        <p:nvSpPr>
          <p:cNvPr id="5" name="Slide Number Placeholder 4">
            <a:extLst>
              <a:ext uri="{FF2B5EF4-FFF2-40B4-BE49-F238E27FC236}">
                <a16:creationId xmlns:a16="http://schemas.microsoft.com/office/drawing/2014/main" id="{913632B8-555D-6BE3-11F3-D9C0617E5676}"/>
              </a:ext>
            </a:extLst>
          </p:cNvPr>
          <p:cNvSpPr>
            <a:spLocks noGrp="1"/>
          </p:cNvSpPr>
          <p:nvPr>
            <p:ph type="sldNum" sz="quarter" idx="12"/>
          </p:nvPr>
        </p:nvSpPr>
        <p:spPr/>
        <p:txBody>
          <a:bodyPr/>
          <a:lstStyle/>
          <a:p>
            <a:fld id="{AE678206-0642-9F48-9727-6B519CB285FA}" type="slidenum">
              <a:rPr lang="en-US" smtClean="0"/>
              <a:t>23</a:t>
            </a:fld>
            <a:endParaRPr lang="en-US"/>
          </a:p>
        </p:txBody>
      </p:sp>
      <p:grpSp>
        <p:nvGrpSpPr>
          <p:cNvPr id="34" name="Group 33">
            <a:extLst>
              <a:ext uri="{FF2B5EF4-FFF2-40B4-BE49-F238E27FC236}">
                <a16:creationId xmlns:a16="http://schemas.microsoft.com/office/drawing/2014/main" id="{1B7D9D45-3801-8E79-7D5A-7ACBA568F90D}"/>
              </a:ext>
            </a:extLst>
          </p:cNvPr>
          <p:cNvGrpSpPr/>
          <p:nvPr/>
        </p:nvGrpSpPr>
        <p:grpSpPr>
          <a:xfrm>
            <a:off x="7073408" y="1396507"/>
            <a:ext cx="4209085" cy="1728125"/>
            <a:chOff x="1279059" y="4808340"/>
            <a:chExt cx="4816941" cy="2143608"/>
          </a:xfrm>
        </p:grpSpPr>
        <p:sp>
          <p:nvSpPr>
            <p:cNvPr id="6" name="Rectangle 5">
              <a:extLst>
                <a:ext uri="{FF2B5EF4-FFF2-40B4-BE49-F238E27FC236}">
                  <a16:creationId xmlns:a16="http://schemas.microsoft.com/office/drawing/2014/main" id="{F877615C-D7A0-9B8B-4D90-8976659253C4}"/>
                </a:ext>
              </a:extLst>
            </p:cNvPr>
            <p:cNvSpPr/>
            <p:nvPr/>
          </p:nvSpPr>
          <p:spPr>
            <a:xfrm>
              <a:off x="1660059" y="48183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A</a:t>
              </a:r>
            </a:p>
          </p:txBody>
        </p:sp>
        <p:sp>
          <p:nvSpPr>
            <p:cNvPr id="7" name="Rectangle 6">
              <a:extLst>
                <a:ext uri="{FF2B5EF4-FFF2-40B4-BE49-F238E27FC236}">
                  <a16:creationId xmlns:a16="http://schemas.microsoft.com/office/drawing/2014/main" id="{4F0FCD2A-3964-AE18-83D8-868C0A98B8E0}"/>
                </a:ext>
              </a:extLst>
            </p:cNvPr>
            <p:cNvSpPr/>
            <p:nvPr/>
          </p:nvSpPr>
          <p:spPr>
            <a:xfrm>
              <a:off x="1279059" y="54279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B</a:t>
              </a:r>
            </a:p>
          </p:txBody>
        </p:sp>
        <p:sp>
          <p:nvSpPr>
            <p:cNvPr id="8" name="Rectangle 7">
              <a:extLst>
                <a:ext uri="{FF2B5EF4-FFF2-40B4-BE49-F238E27FC236}">
                  <a16:creationId xmlns:a16="http://schemas.microsoft.com/office/drawing/2014/main" id="{8725EB12-34E6-FF1A-69B9-E9EA5DAAAA1A}"/>
                </a:ext>
              </a:extLst>
            </p:cNvPr>
            <p:cNvSpPr/>
            <p:nvPr/>
          </p:nvSpPr>
          <p:spPr>
            <a:xfrm>
              <a:off x="2193459" y="59613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C</a:t>
              </a:r>
            </a:p>
          </p:txBody>
        </p:sp>
        <p:sp>
          <p:nvSpPr>
            <p:cNvPr id="9" name="Rectangle 8">
              <a:extLst>
                <a:ext uri="{FF2B5EF4-FFF2-40B4-BE49-F238E27FC236}">
                  <a16:creationId xmlns:a16="http://schemas.microsoft.com/office/drawing/2014/main" id="{2F73B688-8A3A-CF9C-9A3D-4E3D447A4563}"/>
                </a:ext>
              </a:extLst>
            </p:cNvPr>
            <p:cNvSpPr/>
            <p:nvPr/>
          </p:nvSpPr>
          <p:spPr>
            <a:xfrm>
              <a:off x="1736259" y="65709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D</a:t>
              </a:r>
            </a:p>
          </p:txBody>
        </p:sp>
        <p:cxnSp>
          <p:nvCxnSpPr>
            <p:cNvPr id="10" name="Straight Arrow Connector 9">
              <a:extLst>
                <a:ext uri="{FF2B5EF4-FFF2-40B4-BE49-F238E27FC236}">
                  <a16:creationId xmlns:a16="http://schemas.microsoft.com/office/drawing/2014/main" id="{81C18335-7117-F841-807D-62895F8B0A59}"/>
                </a:ext>
              </a:extLst>
            </p:cNvPr>
            <p:cNvCxnSpPr/>
            <p:nvPr/>
          </p:nvCxnSpPr>
          <p:spPr>
            <a:xfrm rot="5400000">
              <a:off x="1742236" y="5193372"/>
              <a:ext cx="212228" cy="2241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74A05CA2-A0B1-B2D3-689A-F94547BE7B09}"/>
                </a:ext>
              </a:extLst>
            </p:cNvPr>
            <p:cNvCxnSpPr>
              <a:endCxn id="8" idx="0"/>
            </p:cNvCxnSpPr>
            <p:nvPr/>
          </p:nvCxnSpPr>
          <p:spPr>
            <a:xfrm rot="16200000" flipH="1">
              <a:off x="2060111" y="5408898"/>
              <a:ext cx="761999" cy="342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896E56FB-E447-B823-1D05-A093F3B0996A}"/>
                </a:ext>
              </a:extLst>
            </p:cNvPr>
            <p:cNvCxnSpPr/>
            <p:nvPr/>
          </p:nvCxnSpPr>
          <p:spPr>
            <a:xfrm rot="16200000" flipH="1">
              <a:off x="1450511" y="6018498"/>
              <a:ext cx="761999" cy="342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5BF1E9E4-15CB-062A-ED56-EEC87B5AD4D9}"/>
                </a:ext>
              </a:extLst>
            </p:cNvPr>
            <p:cNvCxnSpPr>
              <a:stCxn id="8" idx="2"/>
              <a:endCxn id="9" idx="0"/>
            </p:cNvCxnSpPr>
            <p:nvPr/>
          </p:nvCxnSpPr>
          <p:spPr>
            <a:xfrm rot="5400000">
              <a:off x="2269659" y="6228048"/>
              <a:ext cx="2286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D09EF46-61BE-5B4C-895E-27504EEC4CF8}"/>
                </a:ext>
              </a:extLst>
            </p:cNvPr>
            <p:cNvSpPr txBox="1"/>
            <p:nvPr/>
          </p:nvSpPr>
          <p:spPr>
            <a:xfrm>
              <a:off x="3193659" y="5287098"/>
              <a:ext cx="2249897" cy="1577418"/>
            </a:xfrm>
            <a:prstGeom prst="rect">
              <a:avLst/>
            </a:prstGeom>
            <a:noFill/>
          </p:spPr>
          <p:txBody>
            <a:bodyPr wrap="none" rtlCol="0">
              <a:spAutoFit/>
            </a:bodyPr>
            <a:lstStyle/>
            <a:p>
              <a:r>
                <a:rPr lang="en-US" sz="1400" dirty="0"/>
                <a:t>If (</a:t>
              </a:r>
              <a:r>
                <a:rPr lang="en-US" sz="1400" dirty="0" err="1"/>
                <a:t>threadid.x</a:t>
              </a:r>
              <a:r>
                <a:rPr lang="en-US" sz="1400" dirty="0"/>
                <a:t>&lt;2) {</a:t>
              </a:r>
            </a:p>
            <a:p>
              <a:r>
                <a:rPr lang="en-US" sz="1400" dirty="0"/>
                <a:t>  work B</a:t>
              </a:r>
            </a:p>
            <a:p>
              <a:r>
                <a:rPr lang="en-US" sz="1400" dirty="0"/>
                <a:t>} else { </a:t>
              </a:r>
            </a:p>
            <a:p>
              <a:r>
                <a:rPr lang="en-US" sz="1400" dirty="0"/>
                <a:t>  work C</a:t>
              </a:r>
            </a:p>
            <a:p>
              <a:r>
                <a:rPr lang="en-US" sz="1400" dirty="0"/>
                <a:t>}</a:t>
              </a:r>
              <a:endParaRPr lang="en-US" sz="1400" dirty="0">
                <a:solidFill>
                  <a:srgbClr val="FF0000"/>
                </a:solidFill>
              </a:endParaRPr>
            </a:p>
          </p:txBody>
        </p:sp>
        <p:sp>
          <p:nvSpPr>
            <p:cNvPr id="15" name="Rectangle 14">
              <a:extLst>
                <a:ext uri="{FF2B5EF4-FFF2-40B4-BE49-F238E27FC236}">
                  <a16:creationId xmlns:a16="http://schemas.microsoft.com/office/drawing/2014/main" id="{F7143CE0-375D-9021-284A-E6112F68DB0D}"/>
                </a:ext>
              </a:extLst>
            </p:cNvPr>
            <p:cNvSpPr/>
            <p:nvPr/>
          </p:nvSpPr>
          <p:spPr>
            <a:xfrm>
              <a:off x="4997569" y="57232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16" name="Straight Arrow Connector 15">
              <a:extLst>
                <a:ext uri="{FF2B5EF4-FFF2-40B4-BE49-F238E27FC236}">
                  <a16:creationId xmlns:a16="http://schemas.microsoft.com/office/drawing/2014/main" id="{ECCEF5D4-A717-26CA-7961-0454C2262522}"/>
                </a:ext>
              </a:extLst>
            </p:cNvPr>
            <p:cNvCxnSpPr/>
            <p:nvPr/>
          </p:nvCxnSpPr>
          <p:spPr>
            <a:xfrm rot="5400000">
              <a:off x="5090703" y="5903509"/>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134BE21C-3B06-5C03-BB30-791C282DB4A4}"/>
                </a:ext>
              </a:extLst>
            </p:cNvPr>
            <p:cNvCxnSpPr/>
            <p:nvPr/>
          </p:nvCxnSpPr>
          <p:spPr>
            <a:xfrm rot="5400000">
              <a:off x="5320097" y="5908683"/>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Rectangle 17">
              <a:extLst>
                <a:ext uri="{FF2B5EF4-FFF2-40B4-BE49-F238E27FC236}">
                  <a16:creationId xmlns:a16="http://schemas.microsoft.com/office/drawing/2014/main" id="{01D0DE7F-5737-D45F-7DA4-BE27A88F956D}"/>
                </a:ext>
              </a:extLst>
            </p:cNvPr>
            <p:cNvSpPr/>
            <p:nvPr/>
          </p:nvSpPr>
          <p:spPr>
            <a:xfrm>
              <a:off x="4997569" y="53168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19" name="Straight Arrow Connector 18">
              <a:extLst>
                <a:ext uri="{FF2B5EF4-FFF2-40B4-BE49-F238E27FC236}">
                  <a16:creationId xmlns:a16="http://schemas.microsoft.com/office/drawing/2014/main" id="{B8D352ED-6C94-17E7-8963-093BD4A37F04}"/>
                </a:ext>
              </a:extLst>
            </p:cNvPr>
            <p:cNvCxnSpPr/>
            <p:nvPr/>
          </p:nvCxnSpPr>
          <p:spPr>
            <a:xfrm rot="5400000">
              <a:off x="5090703" y="5497109"/>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63912BD7-8E16-5369-A0A5-7BE2325ED0ED}"/>
                </a:ext>
              </a:extLst>
            </p:cNvPr>
            <p:cNvCxnSpPr/>
            <p:nvPr/>
          </p:nvCxnSpPr>
          <p:spPr>
            <a:xfrm rot="5400000">
              <a:off x="53200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B6AE7769-63D0-46D3-92A5-AE62F7EF293E}"/>
                </a:ext>
              </a:extLst>
            </p:cNvPr>
            <p:cNvCxnSpPr/>
            <p:nvPr/>
          </p:nvCxnSpPr>
          <p:spPr>
            <a:xfrm rot="5400000">
              <a:off x="55486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2FBD96C3-B199-68F5-3115-24B2BE3B5F1A}"/>
                </a:ext>
              </a:extLst>
            </p:cNvPr>
            <p:cNvCxnSpPr/>
            <p:nvPr/>
          </p:nvCxnSpPr>
          <p:spPr>
            <a:xfrm rot="5400000">
              <a:off x="57772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Rectangle 22">
              <a:extLst>
                <a:ext uri="{FF2B5EF4-FFF2-40B4-BE49-F238E27FC236}">
                  <a16:creationId xmlns:a16="http://schemas.microsoft.com/office/drawing/2014/main" id="{766D1828-7BEF-A08F-A673-B7423FE226A4}"/>
                </a:ext>
              </a:extLst>
            </p:cNvPr>
            <p:cNvSpPr/>
            <p:nvPr/>
          </p:nvSpPr>
          <p:spPr>
            <a:xfrm>
              <a:off x="4997569" y="61550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24" name="Straight Arrow Connector 23">
              <a:extLst>
                <a:ext uri="{FF2B5EF4-FFF2-40B4-BE49-F238E27FC236}">
                  <a16:creationId xmlns:a16="http://schemas.microsoft.com/office/drawing/2014/main" id="{3B1F20E9-496F-DEF1-784B-A33E4DD6D778}"/>
                </a:ext>
              </a:extLst>
            </p:cNvPr>
            <p:cNvCxnSpPr/>
            <p:nvPr/>
          </p:nvCxnSpPr>
          <p:spPr>
            <a:xfrm rot="5400000">
              <a:off x="5548697" y="63348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C5E4B180-59C7-7B2A-21FB-17CCE64275A5}"/>
                </a:ext>
              </a:extLst>
            </p:cNvPr>
            <p:cNvCxnSpPr/>
            <p:nvPr/>
          </p:nvCxnSpPr>
          <p:spPr>
            <a:xfrm rot="5400000">
              <a:off x="5777297" y="63348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1FD362F5-269D-FA31-B965-E3135B65F2E7}"/>
                </a:ext>
              </a:extLst>
            </p:cNvPr>
            <p:cNvSpPr txBox="1"/>
            <p:nvPr/>
          </p:nvSpPr>
          <p:spPr>
            <a:xfrm>
              <a:off x="3149363" y="4808340"/>
              <a:ext cx="2380829" cy="415111"/>
            </a:xfrm>
            <a:prstGeom prst="rect">
              <a:avLst/>
            </a:prstGeom>
            <a:noFill/>
          </p:spPr>
          <p:txBody>
            <a:bodyPr wrap="none" rtlCol="0">
              <a:spAutoFit/>
            </a:bodyPr>
            <a:lstStyle/>
            <a:p>
              <a:r>
                <a:rPr lang="en-US" sz="1400" b="1">
                  <a:solidFill>
                    <a:srgbClr val="FF0000"/>
                  </a:solidFill>
                </a:rPr>
                <a:t>Divergent branch! </a:t>
              </a:r>
            </a:p>
          </p:txBody>
        </p:sp>
      </p:grpSp>
      <p:pic>
        <p:nvPicPr>
          <p:cNvPr id="4" name="Picture 3" descr="A screenshot of a computer program&#10;&#10;Description automatically generated">
            <a:extLst>
              <a:ext uri="{FF2B5EF4-FFF2-40B4-BE49-F238E27FC236}">
                <a16:creationId xmlns:a16="http://schemas.microsoft.com/office/drawing/2014/main" id="{24AF9D68-BE8C-6E05-8651-BFA58CFCD652}"/>
              </a:ext>
            </a:extLst>
          </p:cNvPr>
          <p:cNvPicPr>
            <a:picLocks noChangeAspect="1"/>
          </p:cNvPicPr>
          <p:nvPr/>
        </p:nvPicPr>
        <p:blipFill>
          <a:blip r:embed="rId3"/>
          <a:stretch>
            <a:fillRect/>
          </a:stretch>
        </p:blipFill>
        <p:spPr>
          <a:xfrm>
            <a:off x="6876203" y="3264803"/>
            <a:ext cx="4941976" cy="3417488"/>
          </a:xfrm>
          <a:prstGeom prst="rect">
            <a:avLst/>
          </a:prstGeom>
        </p:spPr>
      </p:pic>
      <p:pic>
        <p:nvPicPr>
          <p:cNvPr id="27" name="Picture 26" descr="A logo with a blue and yellow design&#10;&#10;Description automatically generated">
            <a:extLst>
              <a:ext uri="{FF2B5EF4-FFF2-40B4-BE49-F238E27FC236}">
                <a16:creationId xmlns:a16="http://schemas.microsoft.com/office/drawing/2014/main" id="{1068E376-E89F-6891-8630-0783D5CE05A0}"/>
              </a:ext>
            </a:extLst>
          </p:cNvPr>
          <p:cNvPicPr>
            <a:picLocks noChangeAspect="1"/>
          </p:cNvPicPr>
          <p:nvPr/>
        </p:nvPicPr>
        <p:blipFill>
          <a:blip r:embed="rId4"/>
          <a:stretch>
            <a:fillRect/>
          </a:stretch>
        </p:blipFill>
        <p:spPr>
          <a:xfrm>
            <a:off x="11076923" y="0"/>
            <a:ext cx="1042686" cy="1042686"/>
          </a:xfrm>
          <a:prstGeom prst="rect">
            <a:avLst/>
          </a:prstGeom>
        </p:spPr>
      </p:pic>
    </p:spTree>
    <p:extLst>
      <p:ext uri="{BB962C8B-B14F-4D97-AF65-F5344CB8AC3E}">
        <p14:creationId xmlns:p14="http://schemas.microsoft.com/office/powerpoint/2010/main" val="4129539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AD90-EC4A-721E-7BCA-214F0DB9C501}"/>
              </a:ext>
            </a:extLst>
          </p:cNvPr>
          <p:cNvSpPr>
            <a:spLocks noGrp="1"/>
          </p:cNvSpPr>
          <p:nvPr>
            <p:ph type="title"/>
          </p:nvPr>
        </p:nvSpPr>
        <p:spPr>
          <a:xfrm>
            <a:off x="696686" y="201728"/>
            <a:ext cx="11277600" cy="838200"/>
          </a:xfrm>
        </p:spPr>
        <p:txBody>
          <a:bodyPr/>
          <a:lstStyle/>
          <a:p>
            <a:r>
              <a:rPr lang="en-KR" dirty="0"/>
              <a:t>Support</a:t>
            </a:r>
            <a:r>
              <a:rPr lang="en-US" dirty="0"/>
              <a:t>ed</a:t>
            </a:r>
            <a:r>
              <a:rPr lang="en-KR" dirty="0"/>
              <a:t> OpenCL benchmarks</a:t>
            </a:r>
          </a:p>
        </p:txBody>
      </p:sp>
      <p:sp>
        <p:nvSpPr>
          <p:cNvPr id="5" name="Slide Number Placeholder 4">
            <a:extLst>
              <a:ext uri="{FF2B5EF4-FFF2-40B4-BE49-F238E27FC236}">
                <a16:creationId xmlns:a16="http://schemas.microsoft.com/office/drawing/2014/main" id="{8F609D48-970E-D817-93E9-F20203297332}"/>
              </a:ext>
            </a:extLst>
          </p:cNvPr>
          <p:cNvSpPr>
            <a:spLocks noGrp="1"/>
          </p:cNvSpPr>
          <p:nvPr>
            <p:ph type="sldNum" idx="12"/>
          </p:nvPr>
        </p:nvSpPr>
        <p:spPr/>
        <p:txBody>
          <a:bodyPr/>
          <a:lstStyle/>
          <a:p>
            <a:fld id="{AE678206-0642-9F48-9727-6B519CB285FA}" type="slidenum">
              <a:rPr lang="en-US" smtClean="0"/>
              <a:t>24</a:t>
            </a:fld>
            <a:endParaRPr lang="en-US"/>
          </a:p>
        </p:txBody>
      </p:sp>
      <p:sp>
        <p:nvSpPr>
          <p:cNvPr id="6" name="Content Placeholder 5">
            <a:extLst>
              <a:ext uri="{FF2B5EF4-FFF2-40B4-BE49-F238E27FC236}">
                <a16:creationId xmlns:a16="http://schemas.microsoft.com/office/drawing/2014/main" id="{06AE123A-2204-7EA7-4F7B-4BB5FD17DD30}"/>
              </a:ext>
            </a:extLst>
          </p:cNvPr>
          <p:cNvSpPr>
            <a:spLocks noGrp="1"/>
          </p:cNvSpPr>
          <p:nvPr>
            <p:ph type="body" idx="1"/>
          </p:nvPr>
        </p:nvSpPr>
        <p:spPr>
          <a:xfrm>
            <a:off x="620486" y="1241656"/>
            <a:ext cx="11430000" cy="5441793"/>
          </a:xfrm>
        </p:spPr>
        <p:txBody>
          <a:bodyPr>
            <a:normAutofit/>
          </a:bodyPr>
          <a:lstStyle/>
          <a:p>
            <a:r>
              <a:rPr lang="en-KR" dirty="0"/>
              <a:t>Upgrade PoCL version as 4.0</a:t>
            </a:r>
          </a:p>
          <a:p>
            <a:pPr lvl="1">
              <a:buFont typeface="Wingdings" panose="05000000000000000000" pitchFamily="2" charset="2"/>
              <a:buChar char="Ø"/>
            </a:pPr>
            <a:r>
              <a:rPr lang="en-US" sz="2400" dirty="0">
                <a:solidFill>
                  <a:schemeClr val="tx1"/>
                </a:solidFill>
              </a:rPr>
              <a:t>Support OpenCL 3.0</a:t>
            </a:r>
          </a:p>
          <a:p>
            <a:pPr lvl="1">
              <a:buFont typeface="Wingdings" panose="05000000000000000000" pitchFamily="2" charset="2"/>
              <a:buChar char="Ø"/>
            </a:pPr>
            <a:r>
              <a:rPr lang="en-US" sz="2400" dirty="0">
                <a:solidFill>
                  <a:schemeClr val="tx1"/>
                </a:solidFill>
              </a:rPr>
              <a:t>Using </a:t>
            </a:r>
            <a:r>
              <a:rPr lang="en-US" sz="2400" dirty="0" err="1">
                <a:solidFill>
                  <a:schemeClr val="tx1"/>
                </a:solidFill>
              </a:rPr>
              <a:t>llvm</a:t>
            </a:r>
            <a:r>
              <a:rPr lang="en-US" sz="2400" dirty="0">
                <a:solidFill>
                  <a:schemeClr val="tx1"/>
                </a:solidFill>
              </a:rPr>
              <a:t> vortex based on </a:t>
            </a:r>
            <a:r>
              <a:rPr lang="en-US" sz="2400" dirty="0" err="1">
                <a:solidFill>
                  <a:schemeClr val="tx1"/>
                </a:solidFill>
              </a:rPr>
              <a:t>llvm</a:t>
            </a:r>
            <a:r>
              <a:rPr lang="en-US" sz="2400" dirty="0">
                <a:solidFill>
                  <a:schemeClr val="tx1"/>
                </a:solidFill>
              </a:rPr>
              <a:t> v18</a:t>
            </a:r>
          </a:p>
          <a:p>
            <a:pPr lvl="1">
              <a:buFont typeface="Wingdings" panose="05000000000000000000" pitchFamily="2" charset="2"/>
              <a:buChar char="Ø"/>
            </a:pPr>
            <a:endParaRPr lang="en-US" dirty="0">
              <a:solidFill>
                <a:schemeClr val="tx1"/>
              </a:solidFill>
            </a:endParaRPr>
          </a:p>
          <a:p>
            <a:r>
              <a:rPr lang="en-KR" dirty="0"/>
              <a:t>1</a:t>
            </a:r>
            <a:r>
              <a:rPr lang="en-US" dirty="0"/>
              <a:t>7</a:t>
            </a:r>
            <a:r>
              <a:rPr lang="en-KR" dirty="0"/>
              <a:t> Benchmar</a:t>
            </a:r>
            <a:r>
              <a:rPr lang="en-US" dirty="0" err="1"/>
              <a:t>ks</a:t>
            </a:r>
            <a:r>
              <a:rPr lang="en-US" dirty="0"/>
              <a:t> available in codebase</a:t>
            </a:r>
            <a:endParaRPr lang="en-KR" dirty="0"/>
          </a:p>
          <a:p>
            <a:pPr lvl="1">
              <a:buFont typeface="Wingdings" panose="05000000000000000000" pitchFamily="2" charset="2"/>
              <a:buChar char="Ø"/>
            </a:pPr>
            <a:r>
              <a:rPr lang="en-US" sz="2400" dirty="0" err="1">
                <a:solidFill>
                  <a:schemeClr val="tx1"/>
                </a:solidFill>
              </a:rPr>
              <a:t>vecadd</a:t>
            </a:r>
            <a:r>
              <a:rPr lang="en-US" sz="2400" dirty="0">
                <a:solidFill>
                  <a:schemeClr val="tx1"/>
                </a:solidFill>
              </a:rPr>
              <a:t>, </a:t>
            </a:r>
            <a:r>
              <a:rPr lang="en-US" sz="2400" dirty="0" err="1">
                <a:solidFill>
                  <a:schemeClr val="tx1"/>
                </a:solidFill>
              </a:rPr>
              <a:t>sgemm</a:t>
            </a:r>
            <a:r>
              <a:rPr lang="en-US" sz="2400" dirty="0">
                <a:solidFill>
                  <a:schemeClr val="tx1"/>
                </a:solidFill>
              </a:rPr>
              <a:t>, </a:t>
            </a:r>
            <a:r>
              <a:rPr lang="en-US" sz="2400" dirty="0" err="1">
                <a:solidFill>
                  <a:schemeClr val="tx1"/>
                </a:solidFill>
              </a:rPr>
              <a:t>psort</a:t>
            </a:r>
            <a:r>
              <a:rPr lang="en-US" sz="2400" dirty="0">
                <a:solidFill>
                  <a:schemeClr val="tx1"/>
                </a:solidFill>
              </a:rPr>
              <a:t>, </a:t>
            </a:r>
            <a:r>
              <a:rPr lang="en-US" sz="2400" dirty="0" err="1">
                <a:solidFill>
                  <a:schemeClr val="tx1"/>
                </a:solidFill>
              </a:rPr>
              <a:t>saxpy</a:t>
            </a:r>
            <a:r>
              <a:rPr lang="en-US" sz="2400" dirty="0">
                <a:solidFill>
                  <a:schemeClr val="tx1"/>
                </a:solidFill>
              </a:rPr>
              <a:t>, </a:t>
            </a:r>
            <a:r>
              <a:rPr lang="en-US" sz="2400" dirty="0" err="1">
                <a:solidFill>
                  <a:schemeClr val="tx1"/>
                </a:solidFill>
              </a:rPr>
              <a:t>sfilter</a:t>
            </a:r>
            <a:r>
              <a:rPr lang="en-US" sz="2400" dirty="0">
                <a:solidFill>
                  <a:schemeClr val="tx1"/>
                </a:solidFill>
              </a:rPr>
              <a:t>, conv3, </a:t>
            </a:r>
            <a:r>
              <a:rPr lang="en-US" sz="2400" dirty="0" err="1">
                <a:solidFill>
                  <a:schemeClr val="tx1"/>
                </a:solidFill>
              </a:rPr>
              <a:t>oclprintf</a:t>
            </a:r>
            <a:endParaRPr lang="en-US" sz="2400" dirty="0">
              <a:solidFill>
                <a:schemeClr val="tx1"/>
              </a:solidFill>
            </a:endParaRPr>
          </a:p>
          <a:p>
            <a:pPr lvl="1">
              <a:buFont typeface="Wingdings" panose="05000000000000000000" pitchFamily="2" charset="2"/>
              <a:buChar char="Ø"/>
            </a:pPr>
            <a:r>
              <a:rPr lang="en-US" sz="2400" dirty="0" err="1">
                <a:solidFill>
                  <a:schemeClr val="tx1"/>
                </a:solidFill>
              </a:rPr>
              <a:t>nearn</a:t>
            </a:r>
            <a:r>
              <a:rPr lang="en-US" sz="2400" dirty="0">
                <a:solidFill>
                  <a:schemeClr val="tx1"/>
                </a:solidFill>
              </a:rPr>
              <a:t>, gaussian, </a:t>
            </a:r>
            <a:r>
              <a:rPr lang="en-US" sz="2400" dirty="0" err="1">
                <a:solidFill>
                  <a:schemeClr val="tx1"/>
                </a:solidFill>
              </a:rPr>
              <a:t>dotproduct</a:t>
            </a:r>
            <a:r>
              <a:rPr lang="en-US" sz="2400" dirty="0">
                <a:solidFill>
                  <a:schemeClr val="tx1"/>
                </a:solidFill>
              </a:rPr>
              <a:t>, </a:t>
            </a:r>
            <a:r>
              <a:rPr lang="en-US" sz="2400" dirty="0" err="1">
                <a:solidFill>
                  <a:schemeClr val="tx1"/>
                </a:solidFill>
              </a:rPr>
              <a:t>kmeans</a:t>
            </a:r>
            <a:r>
              <a:rPr lang="en-US" sz="2400" dirty="0">
                <a:solidFill>
                  <a:schemeClr val="tx1"/>
                </a:solidFill>
              </a:rPr>
              <a:t>, </a:t>
            </a:r>
            <a:r>
              <a:rPr lang="en-US" sz="2400" dirty="0" err="1">
                <a:solidFill>
                  <a:schemeClr val="tx1"/>
                </a:solidFill>
              </a:rPr>
              <a:t>spmv</a:t>
            </a:r>
            <a:r>
              <a:rPr lang="en-US" sz="2400" dirty="0">
                <a:solidFill>
                  <a:schemeClr val="tx1"/>
                </a:solidFill>
              </a:rPr>
              <a:t>, </a:t>
            </a:r>
            <a:r>
              <a:rPr lang="en-US" sz="2400" dirty="0" err="1">
                <a:solidFill>
                  <a:schemeClr val="tx1"/>
                </a:solidFill>
              </a:rPr>
              <a:t>bfs</a:t>
            </a:r>
            <a:r>
              <a:rPr lang="en-US" sz="2400" dirty="0">
                <a:solidFill>
                  <a:schemeClr val="tx1"/>
                </a:solidFill>
              </a:rPr>
              <a:t>, </a:t>
            </a:r>
          </a:p>
          <a:p>
            <a:pPr lvl="1">
              <a:buFont typeface="Wingdings" panose="05000000000000000000" pitchFamily="2" charset="2"/>
              <a:buChar char="Ø"/>
            </a:pPr>
            <a:r>
              <a:rPr lang="en-US" sz="2400" dirty="0">
                <a:solidFill>
                  <a:schemeClr val="tx1"/>
                </a:solidFill>
              </a:rPr>
              <a:t>stencil, </a:t>
            </a:r>
            <a:r>
              <a:rPr lang="en-US" sz="2400" dirty="0" err="1">
                <a:solidFill>
                  <a:schemeClr val="tx1"/>
                </a:solidFill>
              </a:rPr>
              <a:t>lbm</a:t>
            </a:r>
            <a:r>
              <a:rPr lang="en-US" sz="2400" dirty="0">
                <a:solidFill>
                  <a:schemeClr val="tx1"/>
                </a:solidFill>
              </a:rPr>
              <a:t>, </a:t>
            </a:r>
            <a:r>
              <a:rPr lang="en-US" sz="2400" dirty="0" err="1">
                <a:solidFill>
                  <a:schemeClr val="tx1"/>
                </a:solidFill>
              </a:rPr>
              <a:t>blackscholes</a:t>
            </a:r>
            <a:r>
              <a:rPr lang="en-US" sz="2400" dirty="0">
                <a:solidFill>
                  <a:schemeClr val="tx1"/>
                </a:solidFill>
              </a:rPr>
              <a:t>, transpose</a:t>
            </a:r>
            <a:endParaRPr lang="en-US" dirty="0">
              <a:solidFill>
                <a:schemeClr val="tx1"/>
              </a:solidFill>
            </a:endParaRPr>
          </a:p>
        </p:txBody>
      </p:sp>
      <p:pic>
        <p:nvPicPr>
          <p:cNvPr id="3" name="Picture 2" descr="A logo with a blue and yellow design&#10;&#10;Description automatically generated">
            <a:extLst>
              <a:ext uri="{FF2B5EF4-FFF2-40B4-BE49-F238E27FC236}">
                <a16:creationId xmlns:a16="http://schemas.microsoft.com/office/drawing/2014/main" id="{D48D204D-9E09-44FB-FE02-050D9866A26A}"/>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334439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5" name="Google Shape;255;p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56" name="Google Shape;256;p7"/>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25</a:t>
            </a:fld>
            <a:endParaRPr>
              <a:solidFill>
                <a:srgbClr val="000000"/>
              </a:solidFill>
            </a:endParaRPr>
          </a:p>
        </p:txBody>
      </p:sp>
      <p:sp>
        <p:nvSpPr>
          <p:cNvPr id="257" name="Google Shape;257;p7"/>
          <p:cNvSpPr txBox="1">
            <a:spLocks noGrp="1"/>
          </p:cNvSpPr>
          <p:nvPr>
            <p:ph type="body" idx="1"/>
          </p:nvPr>
        </p:nvSpPr>
        <p:spPr>
          <a:xfrm>
            <a:off x="304800" y="1242874"/>
            <a:ext cx="11582400" cy="53613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endParaRPr lang="en-US" dirty="0"/>
          </a:p>
          <a:p>
            <a:pPr marL="0" lvl="0" indent="0" algn="l" rtl="0">
              <a:lnSpc>
                <a:spcPct val="90000"/>
              </a:lnSpc>
              <a:spcBef>
                <a:spcPts val="0"/>
              </a:spcBef>
              <a:spcAft>
                <a:spcPts val="0"/>
              </a:spcAft>
              <a:buSzPts val="2800"/>
              <a:buNone/>
            </a:pPr>
            <a:endParaRPr lang="en-US" dirty="0"/>
          </a:p>
        </p:txBody>
      </p:sp>
      <p:sp>
        <p:nvSpPr>
          <p:cNvPr id="2" name="TextBox 1">
            <a:extLst>
              <a:ext uri="{FF2B5EF4-FFF2-40B4-BE49-F238E27FC236}">
                <a16:creationId xmlns:a16="http://schemas.microsoft.com/office/drawing/2014/main" id="{1095DCEF-7851-430F-A765-A01C0A6CCA68}"/>
              </a:ext>
            </a:extLst>
          </p:cNvPr>
          <p:cNvSpPr txBox="1"/>
          <p:nvPr/>
        </p:nvSpPr>
        <p:spPr>
          <a:xfrm>
            <a:off x="4172923" y="2204177"/>
            <a:ext cx="3541354" cy="757130"/>
          </a:xfrm>
          <a:prstGeom prst="rect">
            <a:avLst/>
          </a:prstGeom>
          <a:noFill/>
        </p:spPr>
        <p:txBody>
          <a:bodyPr wrap="none" rtlCol="0">
            <a:spAutoFit/>
          </a:bodyPr>
          <a:lstStyle/>
          <a:p>
            <a:pPr marL="0" lvl="0" indent="0" algn="ctr" rtl="0">
              <a:lnSpc>
                <a:spcPct val="90000"/>
              </a:lnSpc>
              <a:spcBef>
                <a:spcPts val="0"/>
              </a:spcBef>
              <a:spcAft>
                <a:spcPts val="0"/>
              </a:spcAft>
              <a:buSzPts val="2800"/>
              <a:buNone/>
            </a:pPr>
            <a:r>
              <a:rPr lang="en-US" sz="4800" b="1" dirty="0"/>
              <a:t>Thank You!</a:t>
            </a:r>
            <a:endParaRPr lang="en-US" dirty="0"/>
          </a:p>
        </p:txBody>
      </p:sp>
      <p:pic>
        <p:nvPicPr>
          <p:cNvPr id="4" name="Picture 3" descr="A logo with a blue and yellow design&#10;&#10;Description automatically generated">
            <a:extLst>
              <a:ext uri="{FF2B5EF4-FFF2-40B4-BE49-F238E27FC236}">
                <a16:creationId xmlns:a16="http://schemas.microsoft.com/office/drawing/2014/main" id="{DB26002B-567A-072E-16ED-593BE3C73C8C}"/>
              </a:ext>
            </a:extLst>
          </p:cNvPr>
          <p:cNvPicPr>
            <a:picLocks noChangeAspect="1"/>
          </p:cNvPicPr>
          <p:nvPr/>
        </p:nvPicPr>
        <p:blipFill>
          <a:blip r:embed="rId3"/>
          <a:stretch>
            <a:fillRect/>
          </a:stretch>
        </p:blipFill>
        <p:spPr>
          <a:xfrm>
            <a:off x="11076923" y="0"/>
            <a:ext cx="1042686" cy="1042686"/>
          </a:xfrm>
          <a:prstGeom prst="rect">
            <a:avLst/>
          </a:prstGeom>
        </p:spPr>
      </p:pic>
      <p:sp>
        <p:nvSpPr>
          <p:cNvPr id="5" name="TextBox 4">
            <a:extLst>
              <a:ext uri="{FF2B5EF4-FFF2-40B4-BE49-F238E27FC236}">
                <a16:creationId xmlns:a16="http://schemas.microsoft.com/office/drawing/2014/main" id="{D390D1DB-965B-E1AB-F227-C672303F94E5}"/>
              </a:ext>
            </a:extLst>
          </p:cNvPr>
          <p:cNvSpPr txBox="1"/>
          <p:nvPr/>
        </p:nvSpPr>
        <p:spPr>
          <a:xfrm>
            <a:off x="2182333" y="3896694"/>
            <a:ext cx="7522534" cy="1200329"/>
          </a:xfrm>
          <a:prstGeom prst="rect">
            <a:avLst/>
          </a:prstGeom>
          <a:noFill/>
        </p:spPr>
        <p:txBody>
          <a:bodyPr wrap="square">
            <a:spAutoFit/>
          </a:bodyPr>
          <a:lstStyle/>
          <a:p>
            <a:pPr algn="ctr"/>
            <a:r>
              <a:rPr lang="en-US" sz="2400" dirty="0">
                <a:hlinkClick r:id="rId4"/>
              </a:rPr>
              <a:t>https://github.com/vortexgpgpu/pocl/tree/main</a:t>
            </a:r>
            <a:endParaRPr lang="en-US" sz="2400" dirty="0">
              <a:latin typeface="Calibri"/>
              <a:ea typeface="Malgun Gothic"/>
            </a:endParaRPr>
          </a:p>
          <a:p>
            <a:pPr algn="ctr"/>
            <a:r>
              <a:rPr lang="en-US" sz="2400" dirty="0">
                <a:hlinkClick r:id="rId5"/>
              </a:rPr>
              <a:t>https://github.com/vortexgpgpu/llvm/tree/vortex</a:t>
            </a:r>
            <a:endParaRPr lang="en-US" sz="2400" dirty="0"/>
          </a:p>
          <a:p>
            <a:pPr algn="ctr"/>
            <a:r>
              <a:rPr lang="en-US" sz="2400" dirty="0">
                <a:hlinkClick r:id="rId6"/>
              </a:rPr>
              <a:t>https://github.com/vortexgpgpu/vortex</a:t>
            </a:r>
            <a:endParaRPr lang="en-US" sz="2400" dirty="0"/>
          </a:p>
        </p:txBody>
      </p:sp>
    </p:spTree>
    <p:extLst>
      <p:ext uri="{BB962C8B-B14F-4D97-AF65-F5344CB8AC3E}">
        <p14:creationId xmlns:p14="http://schemas.microsoft.com/office/powerpoint/2010/main" val="50663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88708DC-5003-9A1C-C684-615CFB5227AA}"/>
              </a:ext>
            </a:extLst>
          </p:cNvPr>
          <p:cNvSpPr>
            <a:spLocks noGrp="1"/>
          </p:cNvSpPr>
          <p:nvPr>
            <p:ph type="sldNum" sz="quarter" idx="12"/>
          </p:nvPr>
        </p:nvSpPr>
        <p:spPr/>
        <p:txBody>
          <a:bodyPr/>
          <a:lstStyle/>
          <a:p>
            <a:fld id="{50A1F2BF-3486-439A-BAAC-7A570DEABF85}" type="slidenum">
              <a:rPr lang="en-US"/>
              <a:pPr/>
              <a:t>3</a:t>
            </a:fld>
            <a:endParaRPr lang="en-US"/>
          </a:p>
        </p:txBody>
      </p:sp>
      <p:sp>
        <p:nvSpPr>
          <p:cNvPr id="31" name="Rectangle 30">
            <a:extLst>
              <a:ext uri="{FF2B5EF4-FFF2-40B4-BE49-F238E27FC236}">
                <a16:creationId xmlns:a16="http://schemas.microsoft.com/office/drawing/2014/main" id="{A064FC80-AC84-80D4-A3F6-B6726B6591A3}"/>
              </a:ext>
            </a:extLst>
          </p:cNvPr>
          <p:cNvSpPr/>
          <p:nvPr/>
        </p:nvSpPr>
        <p:spPr>
          <a:xfrm>
            <a:off x="938541" y="1402198"/>
            <a:ext cx="4380515" cy="2302712"/>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r>
              <a:rPr lang="en-US" sz="1200" b="1" dirty="0"/>
              <a:t>__kernel</a:t>
            </a:r>
            <a:r>
              <a:rPr lang="en-KR" sz="1200" b="1" dirty="0"/>
              <a:t> </a:t>
            </a:r>
            <a:r>
              <a:rPr lang="en-KR" sz="1200" dirty="0"/>
              <a:t>void foo(){</a:t>
            </a:r>
          </a:p>
          <a:p>
            <a:r>
              <a:rPr lang="en-US" sz="1200" dirty="0"/>
              <a:t>    t</a:t>
            </a:r>
            <a:r>
              <a:rPr lang="en-KR" sz="1200" dirty="0"/>
              <a:t>id = </a:t>
            </a:r>
            <a:r>
              <a:rPr lang="en-KR" sz="1200" b="1" dirty="0"/>
              <a:t>get_global_id</a:t>
            </a:r>
            <a:r>
              <a:rPr lang="en-KR" sz="1200" dirty="0"/>
              <a:t>(0);</a:t>
            </a:r>
          </a:p>
          <a:p>
            <a:r>
              <a:rPr lang="en-KR" sz="1200" dirty="0"/>
              <a:t>    …</a:t>
            </a:r>
          </a:p>
          <a:p>
            <a:r>
              <a:rPr lang="en-KR" sz="1200" dirty="0"/>
              <a:t>    </a:t>
            </a:r>
            <a:r>
              <a:rPr lang="en-US" sz="1200" b="1" dirty="0"/>
              <a:t>barrier</a:t>
            </a:r>
            <a:r>
              <a:rPr lang="en-KR" sz="1200" dirty="0"/>
              <a:t>(…);</a:t>
            </a:r>
          </a:p>
          <a:p>
            <a:r>
              <a:rPr lang="en-KR" sz="1200" dirty="0"/>
              <a:t>}</a:t>
            </a:r>
          </a:p>
          <a:p>
            <a:endParaRPr lang="en-KR" sz="1200" dirty="0"/>
          </a:p>
          <a:p>
            <a:r>
              <a:rPr lang="en-US" sz="1200" b="1" dirty="0"/>
              <a:t>__host </a:t>
            </a:r>
            <a:r>
              <a:rPr lang="en-US" sz="1200" dirty="0" err="1"/>
              <a:t>i</a:t>
            </a:r>
            <a:r>
              <a:rPr lang="en-KR" sz="1200" dirty="0"/>
              <a:t>nt main(){</a:t>
            </a:r>
          </a:p>
          <a:p>
            <a:r>
              <a:rPr lang="en-KR" sz="1200" dirty="0"/>
              <a:t>    …</a:t>
            </a:r>
          </a:p>
          <a:p>
            <a:r>
              <a:rPr lang="en-KR" sz="1200" dirty="0"/>
              <a:t>    </a:t>
            </a:r>
            <a:r>
              <a:rPr lang="en-US" sz="1200" dirty="0" err="1"/>
              <a:t>cl_mem</a:t>
            </a:r>
            <a:r>
              <a:rPr lang="en-US" sz="1200" dirty="0"/>
              <a:t> </a:t>
            </a:r>
            <a:r>
              <a:rPr lang="en-US" sz="1200" dirty="0" err="1"/>
              <a:t>A_clmem</a:t>
            </a:r>
            <a:r>
              <a:rPr lang="en-US" sz="1200" dirty="0"/>
              <a:t> = </a:t>
            </a:r>
            <a:r>
              <a:rPr lang="en-US" sz="1200" b="1" dirty="0" err="1"/>
              <a:t>clCreateBuffer</a:t>
            </a:r>
            <a:r>
              <a:rPr lang="en-US" sz="1200" dirty="0"/>
              <a:t>(context, …); </a:t>
            </a:r>
            <a:br>
              <a:rPr lang="en-US" sz="1200" dirty="0"/>
            </a:br>
            <a:r>
              <a:rPr lang="en-KR" sz="1200" dirty="0"/>
              <a:t>    </a:t>
            </a:r>
            <a:r>
              <a:rPr lang="en-US" sz="1200" b="1" dirty="0" err="1"/>
              <a:t>clEnqueueNDRangeKernel</a:t>
            </a:r>
            <a:r>
              <a:rPr lang="en-US" sz="1200" dirty="0"/>
              <a:t>(</a:t>
            </a:r>
            <a:r>
              <a:rPr lang="en-US" sz="1200" dirty="0" err="1"/>
              <a:t>command_queue</a:t>
            </a:r>
            <a:r>
              <a:rPr lang="en-US" sz="1200" dirty="0"/>
              <a:t>, foo, …);</a:t>
            </a:r>
            <a:br>
              <a:rPr lang="en-US" sz="1200" dirty="0"/>
            </a:br>
            <a:r>
              <a:rPr lang="en-US" sz="1200" dirty="0"/>
              <a:t>    …</a:t>
            </a:r>
            <a:endParaRPr lang="en-KR" sz="1200" dirty="0"/>
          </a:p>
          <a:p>
            <a:r>
              <a:rPr lang="en-KR" sz="1200" dirty="0"/>
              <a:t>}</a:t>
            </a:r>
          </a:p>
        </p:txBody>
      </p:sp>
      <p:sp>
        <p:nvSpPr>
          <p:cNvPr id="32" name="Content Placeholder 4">
            <a:extLst>
              <a:ext uri="{FF2B5EF4-FFF2-40B4-BE49-F238E27FC236}">
                <a16:creationId xmlns:a16="http://schemas.microsoft.com/office/drawing/2014/main" id="{5B51891D-A953-2A63-7A72-62D6FCB32B2E}"/>
              </a:ext>
            </a:extLst>
          </p:cNvPr>
          <p:cNvSpPr txBox="1">
            <a:spLocks/>
          </p:cNvSpPr>
          <p:nvPr/>
        </p:nvSpPr>
        <p:spPr>
          <a:xfrm>
            <a:off x="1070517" y="4085759"/>
            <a:ext cx="4380515" cy="1014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t>GPU Application (OpenCL, CUDA … )</a:t>
            </a:r>
          </a:p>
        </p:txBody>
      </p:sp>
      <p:sp>
        <p:nvSpPr>
          <p:cNvPr id="34" name="Left-Right Arrow 33">
            <a:extLst>
              <a:ext uri="{FF2B5EF4-FFF2-40B4-BE49-F238E27FC236}">
                <a16:creationId xmlns:a16="http://schemas.microsoft.com/office/drawing/2014/main" id="{0C6AEE57-B493-D362-B139-3808B43F66F1}"/>
              </a:ext>
            </a:extLst>
          </p:cNvPr>
          <p:cNvSpPr/>
          <p:nvPr/>
        </p:nvSpPr>
        <p:spPr>
          <a:xfrm>
            <a:off x="5925549" y="2338094"/>
            <a:ext cx="1144323" cy="576944"/>
          </a:xfrm>
          <a:prstGeom prst="leftRightArrow">
            <a:avLst/>
          </a:prstGeom>
          <a:solidFill>
            <a:srgbClr val="00305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8" name="Content Placeholder 4">
            <a:extLst>
              <a:ext uri="{FF2B5EF4-FFF2-40B4-BE49-F238E27FC236}">
                <a16:creationId xmlns:a16="http://schemas.microsoft.com/office/drawing/2014/main" id="{03A9C266-6391-4440-7CC9-9974130C06A6}"/>
              </a:ext>
            </a:extLst>
          </p:cNvPr>
          <p:cNvSpPr txBox="1">
            <a:spLocks/>
          </p:cNvSpPr>
          <p:nvPr/>
        </p:nvSpPr>
        <p:spPr>
          <a:xfrm>
            <a:off x="5696431" y="2889861"/>
            <a:ext cx="1602557" cy="1014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Software Support</a:t>
            </a:r>
          </a:p>
        </p:txBody>
      </p:sp>
      <p:pic>
        <p:nvPicPr>
          <p:cNvPr id="36" name="Picture 35" descr="A screenshot of a cell phone&#10;&#10;Description automatically generated">
            <a:extLst>
              <a:ext uri="{FF2B5EF4-FFF2-40B4-BE49-F238E27FC236}">
                <a16:creationId xmlns:a16="http://schemas.microsoft.com/office/drawing/2014/main" id="{BDD88155-AF21-F16E-AB69-459072517235}"/>
              </a:ext>
            </a:extLst>
          </p:cNvPr>
          <p:cNvPicPr>
            <a:picLocks noChangeAspect="1"/>
          </p:cNvPicPr>
          <p:nvPr/>
        </p:nvPicPr>
        <p:blipFill rotWithShape="1">
          <a:blip r:embed="rId3"/>
          <a:srcRect l="-608" t="6903" r="27902" b="-1102"/>
          <a:stretch/>
        </p:blipFill>
        <p:spPr>
          <a:xfrm>
            <a:off x="7633166" y="1604469"/>
            <a:ext cx="3949233" cy="2175459"/>
          </a:xfrm>
          <a:prstGeom prst="rect">
            <a:avLst/>
          </a:prstGeom>
        </p:spPr>
      </p:pic>
      <p:sp>
        <p:nvSpPr>
          <p:cNvPr id="37" name="Content Placeholder 4">
            <a:extLst>
              <a:ext uri="{FF2B5EF4-FFF2-40B4-BE49-F238E27FC236}">
                <a16:creationId xmlns:a16="http://schemas.microsoft.com/office/drawing/2014/main" id="{BEE4B4B4-1F4B-A12E-FB02-EC2BFFAECC96}"/>
              </a:ext>
            </a:extLst>
          </p:cNvPr>
          <p:cNvSpPr txBox="1">
            <a:spLocks/>
          </p:cNvSpPr>
          <p:nvPr/>
        </p:nvSpPr>
        <p:spPr>
          <a:xfrm>
            <a:off x="6961289" y="3932251"/>
            <a:ext cx="4621110" cy="1014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t>Vortex GPU</a:t>
            </a:r>
          </a:p>
        </p:txBody>
      </p:sp>
      <p:sp>
        <p:nvSpPr>
          <p:cNvPr id="41" name="Content Placeholder 4">
            <a:extLst>
              <a:ext uri="{FF2B5EF4-FFF2-40B4-BE49-F238E27FC236}">
                <a16:creationId xmlns:a16="http://schemas.microsoft.com/office/drawing/2014/main" id="{F5621A22-DE7D-D9DF-C918-AD51EF52A7C6}"/>
              </a:ext>
            </a:extLst>
          </p:cNvPr>
          <p:cNvSpPr txBox="1">
            <a:spLocks/>
          </p:cNvSpPr>
          <p:nvPr/>
        </p:nvSpPr>
        <p:spPr>
          <a:xfrm>
            <a:off x="6841317" y="4448527"/>
            <a:ext cx="4978962" cy="13717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CPU-GPU communication</a:t>
            </a:r>
          </a:p>
          <a:p>
            <a:r>
              <a:rPr lang="en-US" sz="1800" dirty="0"/>
              <a:t>Kernel threads scheduling</a:t>
            </a:r>
          </a:p>
          <a:p>
            <a:r>
              <a:rPr lang="en-US" sz="1800" dirty="0"/>
              <a:t>Kernel execution</a:t>
            </a:r>
          </a:p>
          <a:p>
            <a:endParaRPr lang="en-US" sz="1800" dirty="0"/>
          </a:p>
          <a:p>
            <a:endParaRPr lang="en-US" sz="1800" dirty="0"/>
          </a:p>
        </p:txBody>
      </p:sp>
      <p:sp>
        <p:nvSpPr>
          <p:cNvPr id="46" name="Content Placeholder 4">
            <a:extLst>
              <a:ext uri="{FF2B5EF4-FFF2-40B4-BE49-F238E27FC236}">
                <a16:creationId xmlns:a16="http://schemas.microsoft.com/office/drawing/2014/main" id="{CD2A30CA-93BC-A703-DE27-80BA9CF5687A}"/>
              </a:ext>
            </a:extLst>
          </p:cNvPr>
          <p:cNvSpPr txBox="1">
            <a:spLocks/>
          </p:cNvSpPr>
          <p:nvPr/>
        </p:nvSpPr>
        <p:spPr>
          <a:xfrm>
            <a:off x="1070517" y="4573935"/>
            <a:ext cx="4380515" cy="1638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GPU capabilities query</a:t>
            </a:r>
          </a:p>
          <a:p>
            <a:r>
              <a:rPr lang="en-US" sz="1800" dirty="0"/>
              <a:t>Kernel and host code compilation</a:t>
            </a:r>
          </a:p>
          <a:p>
            <a:r>
              <a:rPr lang="en-US" sz="1800" dirty="0"/>
              <a:t>GPU buffer allocation</a:t>
            </a:r>
          </a:p>
          <a:p>
            <a:r>
              <a:rPr lang="en-US" sz="1800" dirty="0"/>
              <a:t>Kernel scheduling and execution</a:t>
            </a:r>
          </a:p>
        </p:txBody>
      </p:sp>
      <p:sp>
        <p:nvSpPr>
          <p:cNvPr id="6" name="Title 3">
            <a:extLst>
              <a:ext uri="{FF2B5EF4-FFF2-40B4-BE49-F238E27FC236}">
                <a16:creationId xmlns:a16="http://schemas.microsoft.com/office/drawing/2014/main" id="{E9DF4B33-395E-4C9B-B8E4-39B3270740E2}"/>
              </a:ext>
            </a:extLst>
          </p:cNvPr>
          <p:cNvSpPr txBox="1">
            <a:spLocks/>
          </p:cNvSpPr>
          <p:nvPr/>
        </p:nvSpPr>
        <p:spPr>
          <a:xfrm>
            <a:off x="738938" y="183149"/>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Motivation</a:t>
            </a:r>
          </a:p>
        </p:txBody>
      </p:sp>
      <p:pic>
        <p:nvPicPr>
          <p:cNvPr id="2" name="Picture 1" descr="A logo with a blue and yellow design&#10;&#10;Description automatically generated">
            <a:extLst>
              <a:ext uri="{FF2B5EF4-FFF2-40B4-BE49-F238E27FC236}">
                <a16:creationId xmlns:a16="http://schemas.microsoft.com/office/drawing/2014/main" id="{1CEDD78D-1664-6FA4-B8F3-B9ED61577220}"/>
              </a:ext>
            </a:extLst>
          </p:cNvPr>
          <p:cNvPicPr>
            <a:picLocks noChangeAspect="1"/>
          </p:cNvPicPr>
          <p:nvPr/>
        </p:nvPicPr>
        <p:blipFill>
          <a:blip r:embed="rId4"/>
          <a:stretch>
            <a:fillRect/>
          </a:stretch>
        </p:blipFill>
        <p:spPr>
          <a:xfrm>
            <a:off x="11076923" y="0"/>
            <a:ext cx="1042686" cy="1042686"/>
          </a:xfrm>
          <a:prstGeom prst="rect">
            <a:avLst/>
          </a:prstGeom>
        </p:spPr>
      </p:pic>
    </p:spTree>
    <p:extLst>
      <p:ext uri="{BB962C8B-B14F-4D97-AF65-F5344CB8AC3E}">
        <p14:creationId xmlns:p14="http://schemas.microsoft.com/office/powerpoint/2010/main" val="10973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Content Placeholder 2">
            <a:extLst>
              <a:ext uri="{FF2B5EF4-FFF2-40B4-BE49-F238E27FC236}">
                <a16:creationId xmlns:a16="http://schemas.microsoft.com/office/drawing/2014/main" id="{BD6973F3-A930-9F92-BE07-1D97C9F25E92}"/>
              </a:ext>
            </a:extLst>
          </p:cNvPr>
          <p:cNvSpPr>
            <a:spLocks noGrp="1"/>
          </p:cNvSpPr>
          <p:nvPr>
            <p:ph sz="quarter" idx="1"/>
          </p:nvPr>
        </p:nvSpPr>
        <p:spPr>
          <a:xfrm>
            <a:off x="6227998" y="1286435"/>
            <a:ext cx="6174400" cy="5181600"/>
          </a:xfrm>
        </p:spPr>
        <p:txBody>
          <a:bodyPr>
            <a:normAutofit/>
          </a:bodyPr>
          <a:lstStyle/>
          <a:p>
            <a:r>
              <a:rPr lang="en-KR" dirty="0"/>
              <a:t>Supporting laungague</a:t>
            </a:r>
          </a:p>
          <a:p>
            <a:pPr marL="548640" lvl="1" indent="-274320">
              <a:spcBef>
                <a:spcPts val="500"/>
              </a:spcBef>
              <a:buClr>
                <a:schemeClr val="accent4"/>
              </a:buClr>
              <a:buSzPct val="76000"/>
              <a:buFont typeface="Wingdings" panose="05000000000000000000" pitchFamily="2" charset="2"/>
              <a:buChar char="Ø"/>
            </a:pPr>
            <a:r>
              <a:rPr lang="en-US" dirty="0">
                <a:solidFill>
                  <a:schemeClr val="tx1"/>
                </a:solidFill>
                <a:latin typeface="Tahoma"/>
                <a:ea typeface="Tahoma"/>
                <a:cs typeface="Tahoma"/>
              </a:rPr>
              <a:t>OpenCL (v3.0)</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1"/>
                </a:solidFill>
                <a:latin typeface="Tahoma"/>
                <a:ea typeface="Tahoma"/>
                <a:cs typeface="Tahoma"/>
              </a:rPr>
              <a:t>CUDA (</a:t>
            </a:r>
            <a:r>
              <a:rPr lang="en-US" dirty="0">
                <a:solidFill>
                  <a:schemeClr val="tx1"/>
                </a:solidFill>
                <a:latin typeface="Tahoma"/>
                <a:ea typeface="Tahoma"/>
                <a:cs typeface="Tahoma"/>
              </a:rPr>
              <a:t>v</a:t>
            </a:r>
            <a:r>
              <a:rPr lang="en-US" sz="2000" dirty="0">
                <a:solidFill>
                  <a:schemeClr val="tx1"/>
                </a:solidFill>
                <a:latin typeface="Tahoma"/>
                <a:ea typeface="Tahoma"/>
                <a:cs typeface="Tahoma"/>
              </a:rPr>
              <a:t>10.1) </a:t>
            </a:r>
            <a:endParaRPr lang="en-US" dirty="0">
              <a:solidFill>
                <a:schemeClr val="tx1"/>
              </a:solidFill>
              <a:latin typeface="Tahoma"/>
              <a:ea typeface="Tahoma"/>
              <a:cs typeface="Tahoma"/>
            </a:endParaRPr>
          </a:p>
          <a:p>
            <a:r>
              <a:rPr lang="en-US" dirty="0"/>
              <a:t>F</a:t>
            </a:r>
            <a:r>
              <a:rPr lang="en-KR" dirty="0"/>
              <a:t>rontend compiler </a:t>
            </a:r>
          </a:p>
          <a:p>
            <a:pPr lvl="1">
              <a:buFont typeface="Wingdings" panose="05000000000000000000" pitchFamily="2" charset="2"/>
              <a:buChar char="Ø"/>
            </a:pPr>
            <a:r>
              <a:rPr lang="en-US" dirty="0">
                <a:solidFill>
                  <a:schemeClr val="tx1"/>
                </a:solidFill>
                <a:latin typeface="Tahoma"/>
                <a:ea typeface="Tahoma"/>
                <a:cs typeface="Tahoma"/>
              </a:rPr>
              <a:t>Portable Computing Language (</a:t>
            </a:r>
            <a:r>
              <a:rPr lang="en-US" dirty="0" err="1">
                <a:solidFill>
                  <a:schemeClr val="tx1"/>
                </a:solidFill>
                <a:latin typeface="Tahoma"/>
                <a:ea typeface="Tahoma"/>
                <a:cs typeface="Tahoma"/>
              </a:rPr>
              <a:t>PoCL</a:t>
            </a:r>
            <a:r>
              <a:rPr lang="en-US" dirty="0">
                <a:solidFill>
                  <a:schemeClr val="tx1"/>
                </a:solidFill>
                <a:latin typeface="Tahoma"/>
                <a:ea typeface="Tahoma"/>
                <a:cs typeface="Tahoma"/>
              </a:rPr>
              <a:t>)</a:t>
            </a:r>
          </a:p>
          <a:p>
            <a:pPr lvl="2">
              <a:buFont typeface="Wingdings" panose="05000000000000000000" pitchFamily="2" charset="2"/>
              <a:buChar char="Ø"/>
            </a:pPr>
            <a:r>
              <a:rPr lang="en-US" dirty="0">
                <a:latin typeface="Tahoma"/>
                <a:ea typeface="Tahoma"/>
                <a:cs typeface="Tahoma"/>
              </a:rPr>
              <a:t>Extension of </a:t>
            </a:r>
            <a:r>
              <a:rPr lang="en-US" dirty="0" err="1">
                <a:latin typeface="Tahoma"/>
                <a:ea typeface="Tahoma"/>
                <a:cs typeface="Tahoma"/>
              </a:rPr>
              <a:t>PoCL</a:t>
            </a:r>
            <a:r>
              <a:rPr lang="en-US" dirty="0">
                <a:latin typeface="Tahoma"/>
                <a:ea typeface="Tahoma"/>
                <a:cs typeface="Tahoma"/>
              </a:rPr>
              <a:t> v5.0</a:t>
            </a:r>
          </a:p>
          <a:p>
            <a:pPr marL="548640" lvl="1" indent="-274320">
              <a:spcBef>
                <a:spcPts val="500"/>
              </a:spcBef>
              <a:buClr>
                <a:schemeClr val="accent4"/>
              </a:buClr>
              <a:buSzPct val="76000"/>
              <a:buFont typeface="Wingdings" panose="05000000000000000000" pitchFamily="2" charset="2"/>
              <a:buChar char="Ø"/>
            </a:pPr>
            <a:r>
              <a:rPr lang="en-US" sz="2000" dirty="0">
                <a:solidFill>
                  <a:schemeClr val="tx1"/>
                </a:solidFill>
                <a:latin typeface="Tahoma"/>
                <a:ea typeface="Tahoma"/>
                <a:cs typeface="Tahoma"/>
              </a:rPr>
              <a:t>Cuda for Parallelized and Broad-range Processors(</a:t>
            </a:r>
            <a:r>
              <a:rPr lang="en-US" dirty="0" err="1">
                <a:solidFill>
                  <a:schemeClr val="tx1"/>
                </a:solidFill>
                <a:latin typeface="Tahoma"/>
                <a:ea typeface="Tahoma"/>
                <a:cs typeface="Tahoma"/>
              </a:rPr>
              <a:t>Cu</a:t>
            </a:r>
            <a:r>
              <a:rPr lang="en-US" sz="2000" dirty="0" err="1">
                <a:solidFill>
                  <a:schemeClr val="tx1"/>
                </a:solidFill>
                <a:latin typeface="Tahoma"/>
                <a:ea typeface="Tahoma"/>
                <a:cs typeface="Tahoma"/>
              </a:rPr>
              <a:t>PBoP</a:t>
            </a:r>
            <a:r>
              <a:rPr lang="en-US" dirty="0">
                <a:solidFill>
                  <a:schemeClr val="tx1"/>
                </a:solidFill>
                <a:latin typeface="Tahoma"/>
                <a:ea typeface="Tahoma"/>
                <a:cs typeface="Tahoma"/>
              </a:rPr>
              <a:t>)</a:t>
            </a:r>
            <a:endParaRPr lang="en-KR" dirty="0">
              <a:solidFill>
                <a:schemeClr val="tx1"/>
              </a:solidFill>
            </a:endParaRPr>
          </a:p>
          <a:p>
            <a:r>
              <a:rPr lang="en-KR" dirty="0"/>
              <a:t>Common Component </a:t>
            </a:r>
            <a:endParaRPr lang="en-KR" sz="2400" dirty="0"/>
          </a:p>
          <a:p>
            <a:pPr marL="548640" lvl="1" indent="-274320">
              <a:spcBef>
                <a:spcPts val="500"/>
              </a:spcBef>
              <a:buClr>
                <a:schemeClr val="accent4"/>
              </a:buClr>
              <a:buSzPct val="76000"/>
              <a:buFont typeface="Wingdings" panose="05000000000000000000" pitchFamily="2" charset="2"/>
              <a:buChar char="Ø"/>
            </a:pPr>
            <a:r>
              <a:rPr lang="en-US" dirty="0">
                <a:solidFill>
                  <a:schemeClr val="tx1"/>
                </a:solidFill>
                <a:latin typeface="Tahoma"/>
                <a:ea typeface="Tahoma"/>
                <a:cs typeface="Tahoma"/>
              </a:rPr>
              <a:t>RISCV toolchain (</a:t>
            </a:r>
            <a:r>
              <a:rPr lang="en-US" dirty="0" err="1">
                <a:solidFill>
                  <a:schemeClr val="tx1"/>
                </a:solidFill>
                <a:latin typeface="Tahoma"/>
                <a:ea typeface="Tahoma"/>
                <a:cs typeface="Tahoma"/>
              </a:rPr>
              <a:t>gcc</a:t>
            </a:r>
            <a:r>
              <a:rPr lang="en-US" dirty="0">
                <a:solidFill>
                  <a:schemeClr val="tx1"/>
                </a:solidFill>
                <a:latin typeface="Tahoma"/>
                <a:ea typeface="Tahoma"/>
                <a:cs typeface="Tahoma"/>
              </a:rPr>
              <a:t>, </a:t>
            </a:r>
            <a:r>
              <a:rPr lang="en-US" dirty="0" err="1">
                <a:solidFill>
                  <a:schemeClr val="tx1"/>
                </a:solidFill>
                <a:latin typeface="Tahoma"/>
                <a:ea typeface="Tahoma"/>
                <a:cs typeface="Tahoma"/>
              </a:rPr>
              <a:t>build_utils</a:t>
            </a:r>
            <a:r>
              <a:rPr lang="en-US" dirty="0">
                <a:solidFill>
                  <a:schemeClr val="tx1"/>
                </a:solidFill>
                <a:latin typeface="Tahoma"/>
                <a:ea typeface="Tahoma"/>
                <a:cs typeface="Tahoma"/>
              </a:rPr>
              <a:t>, </a:t>
            </a:r>
            <a:r>
              <a:rPr lang="en-US" dirty="0" err="1">
                <a:solidFill>
                  <a:schemeClr val="tx1"/>
                </a:solidFill>
                <a:latin typeface="Tahoma"/>
                <a:ea typeface="Tahoma"/>
                <a:cs typeface="Tahoma"/>
              </a:rPr>
              <a:t>etc</a:t>
            </a:r>
            <a:r>
              <a:rPr lang="en-US" dirty="0">
                <a:solidFill>
                  <a:schemeClr val="tx1"/>
                </a:solidFill>
                <a:latin typeface="Tahoma"/>
                <a:ea typeface="Tahoma"/>
                <a:cs typeface="Tahoma"/>
              </a:rPr>
              <a:t>)</a:t>
            </a:r>
          </a:p>
          <a:p>
            <a:pPr marL="548640" lvl="1" indent="-274320">
              <a:spcBef>
                <a:spcPts val="500"/>
              </a:spcBef>
              <a:buClr>
                <a:schemeClr val="accent4"/>
              </a:buClr>
              <a:buSzPct val="76000"/>
              <a:buFont typeface="Wingdings" panose="05000000000000000000" pitchFamily="2" charset="2"/>
              <a:buChar char="Ø"/>
            </a:pPr>
            <a:r>
              <a:rPr lang="en-US" dirty="0">
                <a:solidFill>
                  <a:schemeClr val="tx1"/>
                </a:solidFill>
                <a:latin typeface="Tahoma"/>
                <a:ea typeface="Tahoma"/>
                <a:cs typeface="Tahoma"/>
              </a:rPr>
              <a:t>LLVM vortex</a:t>
            </a:r>
          </a:p>
          <a:p>
            <a:pPr lvl="2" indent="-274320">
              <a:buClr>
                <a:schemeClr val="accent4"/>
              </a:buClr>
              <a:buFont typeface="Wingdings" panose="05000000000000000000" pitchFamily="2" charset="2"/>
              <a:buChar char="Ø"/>
            </a:pPr>
            <a:r>
              <a:rPr lang="en-US" dirty="0">
                <a:latin typeface="Tahoma"/>
                <a:ea typeface="Tahoma"/>
                <a:cs typeface="Tahoma"/>
              </a:rPr>
              <a:t>Extension of LLVM 18</a:t>
            </a:r>
          </a:p>
          <a:p>
            <a:pPr marL="548640" lvl="1" indent="-274320">
              <a:spcBef>
                <a:spcPts val="500"/>
              </a:spcBef>
              <a:buClr>
                <a:schemeClr val="accent4"/>
              </a:buClr>
              <a:buSzPct val="76000"/>
              <a:buFont typeface="Wingdings" panose="05000000000000000000" pitchFamily="2" charset="2"/>
              <a:buChar char="Ø"/>
            </a:pPr>
            <a:endParaRPr lang="en-US" dirty="0">
              <a:solidFill>
                <a:schemeClr val="tx1"/>
              </a:solidFill>
              <a:latin typeface="Tahoma"/>
              <a:ea typeface="Tahoma"/>
              <a:cs typeface="Tahoma"/>
            </a:endParaRPr>
          </a:p>
        </p:txBody>
      </p:sp>
      <p:sp>
        <p:nvSpPr>
          <p:cNvPr id="4" name="Title 3">
            <a:extLst>
              <a:ext uri="{FF2B5EF4-FFF2-40B4-BE49-F238E27FC236}">
                <a16:creationId xmlns:a16="http://schemas.microsoft.com/office/drawing/2014/main" id="{BD7A4399-C108-D35E-7409-87A2F25D4194}"/>
              </a:ext>
            </a:extLst>
          </p:cNvPr>
          <p:cNvSpPr>
            <a:spLocks noGrp="1"/>
          </p:cNvSpPr>
          <p:nvPr>
            <p:ph type="title"/>
          </p:nvPr>
        </p:nvSpPr>
        <p:spPr>
          <a:xfrm>
            <a:off x="878541" y="212732"/>
            <a:ext cx="9699812" cy="838200"/>
          </a:xfrm>
        </p:spPr>
        <p:txBody>
          <a:bodyPr/>
          <a:lstStyle/>
          <a:p>
            <a:r>
              <a:rPr lang="en-KR" dirty="0"/>
              <a:t>Overview of the Vortex Software</a:t>
            </a:r>
            <a:r>
              <a:rPr lang="ko-KR" altLang="en-US" dirty="0"/>
              <a:t> </a:t>
            </a:r>
            <a:r>
              <a:rPr lang="en-US" altLang="ko-KR" dirty="0"/>
              <a:t>Stack</a:t>
            </a:r>
            <a:r>
              <a:rPr lang="en-KR" dirty="0"/>
              <a:t> </a:t>
            </a:r>
          </a:p>
        </p:txBody>
      </p:sp>
      <p:sp>
        <p:nvSpPr>
          <p:cNvPr id="5" name="Slide Number Placeholder 4">
            <a:extLst>
              <a:ext uri="{FF2B5EF4-FFF2-40B4-BE49-F238E27FC236}">
                <a16:creationId xmlns:a16="http://schemas.microsoft.com/office/drawing/2014/main" id="{0243667D-6661-AA8C-C2E5-5603DC5D6E8F}"/>
              </a:ext>
            </a:extLst>
          </p:cNvPr>
          <p:cNvSpPr>
            <a:spLocks noGrp="1"/>
          </p:cNvSpPr>
          <p:nvPr>
            <p:ph type="sldNum" sz="quarter" idx="12"/>
          </p:nvPr>
        </p:nvSpPr>
        <p:spPr/>
        <p:txBody>
          <a:bodyPr/>
          <a:lstStyle/>
          <a:p>
            <a:fld id="{36F63085-4905-477F-9B03-95852450F900}" type="slidenum">
              <a:rPr lang="en-US" smtClean="0">
                <a:solidFill>
                  <a:prstClr val="black"/>
                </a:solidFill>
              </a:rPr>
              <a:pPr/>
              <a:t>4</a:t>
            </a:fld>
            <a:endParaRPr lang="en-US">
              <a:solidFill>
                <a:prstClr val="black"/>
              </a:solidFill>
            </a:endParaRPr>
          </a:p>
        </p:txBody>
      </p:sp>
      <p:sp>
        <p:nvSpPr>
          <p:cNvPr id="6" name="Footer Placeholder 5">
            <a:extLst>
              <a:ext uri="{FF2B5EF4-FFF2-40B4-BE49-F238E27FC236}">
                <a16:creationId xmlns:a16="http://schemas.microsoft.com/office/drawing/2014/main" id="{1F0A47AD-F82A-975D-85BE-70657EB57001}"/>
              </a:ext>
            </a:extLst>
          </p:cNvPr>
          <p:cNvSpPr>
            <a:spLocks noGrp="1"/>
          </p:cNvSpPr>
          <p:nvPr>
            <p:ph type="ftr" sz="quarter" idx="11"/>
          </p:nvPr>
        </p:nvSpPr>
        <p:spPr/>
        <p:txBody>
          <a:bodyPr/>
          <a:lstStyle/>
          <a:p>
            <a:r>
              <a:rPr lang="en-US">
                <a:solidFill>
                  <a:prstClr val="black"/>
                </a:solidFill>
              </a:rPr>
              <a:t> </a:t>
            </a:r>
          </a:p>
        </p:txBody>
      </p:sp>
      <p:grpSp>
        <p:nvGrpSpPr>
          <p:cNvPr id="2" name="Group 1">
            <a:extLst>
              <a:ext uri="{FF2B5EF4-FFF2-40B4-BE49-F238E27FC236}">
                <a16:creationId xmlns:a16="http://schemas.microsoft.com/office/drawing/2014/main" id="{233FAE6E-65E0-6A53-80C0-638D0B1FC908}"/>
              </a:ext>
            </a:extLst>
          </p:cNvPr>
          <p:cNvGrpSpPr/>
          <p:nvPr/>
        </p:nvGrpSpPr>
        <p:grpSpPr>
          <a:xfrm>
            <a:off x="1429870" y="1320103"/>
            <a:ext cx="4221998" cy="4827394"/>
            <a:chOff x="511573" y="1050109"/>
            <a:chExt cx="5176154" cy="5597120"/>
          </a:xfrm>
        </p:grpSpPr>
        <p:sp>
          <p:nvSpPr>
            <p:cNvPr id="53" name="Rounded Rectangle 52">
              <a:extLst>
                <a:ext uri="{FF2B5EF4-FFF2-40B4-BE49-F238E27FC236}">
                  <a16:creationId xmlns:a16="http://schemas.microsoft.com/office/drawing/2014/main" id="{7E4A9C54-E964-C288-7121-BDCA9F88B9BB}"/>
                </a:ext>
              </a:extLst>
            </p:cNvPr>
            <p:cNvSpPr/>
            <p:nvPr/>
          </p:nvSpPr>
          <p:spPr>
            <a:xfrm>
              <a:off x="3267915" y="1052941"/>
              <a:ext cx="1743835" cy="832536"/>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3CD50DB2-F4E6-5824-A961-DF3190A517FC}"/>
                </a:ext>
              </a:extLst>
            </p:cNvPr>
            <p:cNvSpPr/>
            <p:nvPr/>
          </p:nvSpPr>
          <p:spPr>
            <a:xfrm>
              <a:off x="513955" y="2234588"/>
              <a:ext cx="1743835" cy="832536"/>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0CFFC8C0-BBBE-FA86-D3F3-352CEC8EABA3}"/>
                </a:ext>
              </a:extLst>
            </p:cNvPr>
            <p:cNvSpPr/>
            <p:nvPr/>
          </p:nvSpPr>
          <p:spPr>
            <a:xfrm>
              <a:off x="511573" y="1061288"/>
              <a:ext cx="1743835" cy="832536"/>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oCL 3.0 Released - The Khronos Group Inc">
              <a:extLst>
                <a:ext uri="{FF2B5EF4-FFF2-40B4-BE49-F238E27FC236}">
                  <a16:creationId xmlns:a16="http://schemas.microsoft.com/office/drawing/2014/main" id="{57BF4D77-2542-3C05-6C82-3C282C70F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467" y="2234770"/>
              <a:ext cx="1110048" cy="83253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OpenCL - Wikipedia">
              <a:extLst>
                <a:ext uri="{FF2B5EF4-FFF2-40B4-BE49-F238E27FC236}">
                  <a16:creationId xmlns:a16="http://schemas.microsoft.com/office/drawing/2014/main" id="{29857641-1EC8-5858-FA9C-81BAE3AF839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23460" y="1159509"/>
              <a:ext cx="1473898" cy="65799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EA22C9C0-3639-E39D-1637-6A34E664ACD2}"/>
                </a:ext>
              </a:extLst>
            </p:cNvPr>
            <p:cNvSpPr/>
            <p:nvPr/>
          </p:nvSpPr>
          <p:spPr>
            <a:xfrm>
              <a:off x="3265533" y="2228924"/>
              <a:ext cx="1743835" cy="838200"/>
            </a:xfrm>
            <a:prstGeom prst="roundRect">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B3B54EF-25D5-EEA9-553C-24E13DF1AE82}"/>
                </a:ext>
              </a:extLst>
            </p:cNvPr>
            <p:cNvSpPr txBox="1"/>
            <p:nvPr/>
          </p:nvSpPr>
          <p:spPr>
            <a:xfrm>
              <a:off x="3265533" y="2242576"/>
              <a:ext cx="1743835" cy="265111"/>
            </a:xfrm>
            <a:prstGeom prst="rect">
              <a:avLst/>
            </a:prstGeom>
            <a:noFill/>
          </p:spPr>
          <p:txBody>
            <a:bodyPr wrap="square" rtlCol="0">
              <a:spAutoFit/>
            </a:bodyPr>
            <a:lstStyle/>
            <a:p>
              <a:pPr algn="ctr"/>
              <a:r>
                <a:rPr lang="en-US" dirty="0" err="1"/>
                <a:t>CuPBoP</a:t>
              </a:r>
              <a:endParaRPr lang="en-US" dirty="0"/>
            </a:p>
          </p:txBody>
        </p:sp>
        <p:cxnSp>
          <p:nvCxnSpPr>
            <p:cNvPr id="23" name="Straight Arrow Connector 22">
              <a:extLst>
                <a:ext uri="{FF2B5EF4-FFF2-40B4-BE49-F238E27FC236}">
                  <a16:creationId xmlns:a16="http://schemas.microsoft.com/office/drawing/2014/main" id="{EEC45DC2-8A4E-7D5F-6492-55DBFA4319AE}"/>
                </a:ext>
              </a:extLst>
            </p:cNvPr>
            <p:cNvCxnSpPr>
              <a:cxnSpLocks/>
              <a:stCxn id="39" idx="2"/>
              <a:endCxn id="40" idx="0"/>
            </p:cNvCxnSpPr>
            <p:nvPr/>
          </p:nvCxnSpPr>
          <p:spPr>
            <a:xfrm>
              <a:off x="1383491" y="1893824"/>
              <a:ext cx="2382" cy="340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9A7349A-2C43-61F7-E473-B08263351C15}"/>
                </a:ext>
              </a:extLst>
            </p:cNvPr>
            <p:cNvCxnSpPr>
              <a:cxnSpLocks/>
              <a:stCxn id="1026" idx="2"/>
              <a:endCxn id="63" idx="0"/>
            </p:cNvCxnSpPr>
            <p:nvPr/>
          </p:nvCxnSpPr>
          <p:spPr>
            <a:xfrm>
              <a:off x="1383491" y="3067306"/>
              <a:ext cx="828552" cy="258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BBF927A-1F7E-16D7-259F-5558C1242976}"/>
                </a:ext>
              </a:extLst>
            </p:cNvPr>
            <p:cNvCxnSpPr>
              <a:cxnSpLocks/>
              <a:stCxn id="53" idx="2"/>
              <a:endCxn id="16" idx="0"/>
            </p:cNvCxnSpPr>
            <p:nvPr/>
          </p:nvCxnSpPr>
          <p:spPr>
            <a:xfrm flipH="1">
              <a:off x="4137451" y="1885477"/>
              <a:ext cx="2382" cy="34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E56F7441-7B64-B9F1-971E-86F868D44552}"/>
                </a:ext>
              </a:extLst>
            </p:cNvPr>
            <p:cNvCxnSpPr>
              <a:cxnSpLocks/>
              <a:stCxn id="16" idx="2"/>
              <a:endCxn id="63" idx="0"/>
            </p:cNvCxnSpPr>
            <p:nvPr/>
          </p:nvCxnSpPr>
          <p:spPr>
            <a:xfrm flipH="1">
              <a:off x="2212043" y="3067124"/>
              <a:ext cx="1925408" cy="258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0" name="Picture 59" descr="CUDA - Wikipedia">
              <a:extLst>
                <a:ext uri="{FF2B5EF4-FFF2-40B4-BE49-F238E27FC236}">
                  <a16:creationId xmlns:a16="http://schemas.microsoft.com/office/drawing/2014/main" id="{D3E54420-8D96-8664-3861-9CA938BDB3A6}"/>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457267" y="1050109"/>
              <a:ext cx="1384227" cy="8382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GitHub Logos and Usage · GitHub">
              <a:extLst>
                <a:ext uri="{FF2B5EF4-FFF2-40B4-BE49-F238E27FC236}">
                  <a16:creationId xmlns:a16="http://schemas.microsoft.com/office/drawing/2014/main" id="{8D719968-018E-472A-8911-FD6B5FC86746}"/>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915824" y="2581755"/>
              <a:ext cx="467112" cy="467112"/>
            </a:xfrm>
            <a:prstGeom prst="rect">
              <a:avLst/>
            </a:prstGeom>
            <a:noFill/>
            <a:extLst>
              <a:ext uri="{909E8E84-426E-40DD-AFC4-6F175D3DCCD1}">
                <a14:hiddenFill xmlns:a14="http://schemas.microsoft.com/office/drawing/2010/main">
                  <a:solidFill>
                    <a:srgbClr val="FFFFFF"/>
                  </a:solidFill>
                </a14:hiddenFill>
              </a:ext>
            </a:extLst>
          </p:spPr>
        </p:pic>
        <p:sp>
          <p:nvSpPr>
            <p:cNvPr id="63" name="Rounded Rectangle 62">
              <a:extLst>
                <a:ext uri="{FF2B5EF4-FFF2-40B4-BE49-F238E27FC236}">
                  <a16:creationId xmlns:a16="http://schemas.microsoft.com/office/drawing/2014/main" id="{007832B3-DBEC-195B-8137-2BA719158AB9}"/>
                </a:ext>
              </a:extLst>
            </p:cNvPr>
            <p:cNvSpPr/>
            <p:nvPr/>
          </p:nvSpPr>
          <p:spPr>
            <a:xfrm>
              <a:off x="1340125" y="3325528"/>
              <a:ext cx="1743835" cy="838200"/>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4" descr="The LLVM Compiler Infrastructure Project">
              <a:extLst>
                <a:ext uri="{FF2B5EF4-FFF2-40B4-BE49-F238E27FC236}">
                  <a16:creationId xmlns:a16="http://schemas.microsoft.com/office/drawing/2014/main" id="{11F2BDD1-279E-357D-89E1-1B53A1C9DA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6745" y="3353787"/>
              <a:ext cx="1057882" cy="749333"/>
            </a:xfrm>
            <a:prstGeom prst="rect">
              <a:avLst/>
            </a:prstGeom>
            <a:noFill/>
            <a:extLst>
              <a:ext uri="{909E8E84-426E-40DD-AFC4-6F175D3DCCD1}">
                <a14:hiddenFill xmlns:a14="http://schemas.microsoft.com/office/drawing/2010/main">
                  <a:solidFill>
                    <a:srgbClr val="FFFFFF"/>
                  </a:solidFill>
                </a14:hiddenFill>
              </a:ext>
            </a:extLst>
          </p:spPr>
        </p:pic>
        <p:sp>
          <p:nvSpPr>
            <p:cNvPr id="1033" name="Rounded Rectangle 1032">
              <a:extLst>
                <a:ext uri="{FF2B5EF4-FFF2-40B4-BE49-F238E27FC236}">
                  <a16:creationId xmlns:a16="http://schemas.microsoft.com/office/drawing/2014/main" id="{64516506-6687-171C-9AA3-205EB6599479}"/>
                </a:ext>
              </a:extLst>
            </p:cNvPr>
            <p:cNvSpPr/>
            <p:nvPr/>
          </p:nvSpPr>
          <p:spPr>
            <a:xfrm>
              <a:off x="1340125" y="4492354"/>
              <a:ext cx="1743835" cy="830306"/>
            </a:xfrm>
            <a:prstGeom prst="roundRect">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Graphic 1033" descr="Web design with solid fill">
              <a:extLst>
                <a:ext uri="{FF2B5EF4-FFF2-40B4-BE49-F238E27FC236}">
                  <a16:creationId xmlns:a16="http://schemas.microsoft.com/office/drawing/2014/main" id="{9E84F1E2-DDC2-5548-2B01-D9439CCD20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51357" y="4823056"/>
              <a:ext cx="550686" cy="550686"/>
            </a:xfrm>
            <a:prstGeom prst="rect">
              <a:avLst/>
            </a:prstGeom>
          </p:spPr>
        </p:pic>
        <p:sp>
          <p:nvSpPr>
            <p:cNvPr id="1035" name="TextBox 1034">
              <a:extLst>
                <a:ext uri="{FF2B5EF4-FFF2-40B4-BE49-F238E27FC236}">
                  <a16:creationId xmlns:a16="http://schemas.microsoft.com/office/drawing/2014/main" id="{11CFACA2-D053-33F8-AD87-A0E42B9B4D76}"/>
                </a:ext>
              </a:extLst>
            </p:cNvPr>
            <p:cNvSpPr txBox="1"/>
            <p:nvPr/>
          </p:nvSpPr>
          <p:spPr>
            <a:xfrm>
              <a:off x="1340125" y="4524384"/>
              <a:ext cx="1743836" cy="369332"/>
            </a:xfrm>
            <a:prstGeom prst="rect">
              <a:avLst/>
            </a:prstGeom>
            <a:noFill/>
          </p:spPr>
          <p:txBody>
            <a:bodyPr wrap="square" rtlCol="0">
              <a:spAutoFit/>
            </a:bodyPr>
            <a:lstStyle/>
            <a:p>
              <a:pPr algn="ctr"/>
              <a:r>
                <a:rPr lang="en-US" dirty="0"/>
                <a:t>Vortex Binary</a:t>
              </a:r>
            </a:p>
          </p:txBody>
        </p:sp>
        <p:sp>
          <p:nvSpPr>
            <p:cNvPr id="1039" name="Rounded Rectangle 1038">
              <a:extLst>
                <a:ext uri="{FF2B5EF4-FFF2-40B4-BE49-F238E27FC236}">
                  <a16:creationId xmlns:a16="http://schemas.microsoft.com/office/drawing/2014/main" id="{75C8916A-0A09-6E69-036D-DFE946903FD2}"/>
                </a:ext>
              </a:extLst>
            </p:cNvPr>
            <p:cNvSpPr/>
            <p:nvPr/>
          </p:nvSpPr>
          <p:spPr>
            <a:xfrm>
              <a:off x="1353274" y="5667766"/>
              <a:ext cx="1743835" cy="979463"/>
            </a:xfrm>
            <a:prstGeom prst="roundRect">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F16350E-19F0-FE67-2857-532304564089}"/>
                </a:ext>
              </a:extLst>
            </p:cNvPr>
            <p:cNvSpPr txBox="1"/>
            <p:nvPr/>
          </p:nvSpPr>
          <p:spPr>
            <a:xfrm>
              <a:off x="1340125" y="5634293"/>
              <a:ext cx="1743835" cy="369332"/>
            </a:xfrm>
            <a:prstGeom prst="rect">
              <a:avLst/>
            </a:prstGeom>
            <a:noFill/>
          </p:spPr>
          <p:txBody>
            <a:bodyPr wrap="square" rtlCol="0">
              <a:spAutoFit/>
            </a:bodyPr>
            <a:lstStyle/>
            <a:p>
              <a:pPr algn="ctr"/>
              <a:r>
                <a:rPr lang="en-US" dirty="0"/>
                <a:t>vortex</a:t>
              </a:r>
            </a:p>
          </p:txBody>
        </p:sp>
        <p:pic>
          <p:nvPicPr>
            <p:cNvPr id="22" name="Picture 2" descr="Owner avatar">
              <a:extLst>
                <a:ext uri="{FF2B5EF4-FFF2-40B4-BE49-F238E27FC236}">
                  <a16:creationId xmlns:a16="http://schemas.microsoft.com/office/drawing/2014/main" id="{5F26582F-9252-B849-9440-52EB04836356}"/>
                </a:ext>
              </a:extLst>
            </p:cNvPr>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1920391" y="5969315"/>
              <a:ext cx="6096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Straight Arrow Connector 1039">
              <a:extLst>
                <a:ext uri="{FF2B5EF4-FFF2-40B4-BE49-F238E27FC236}">
                  <a16:creationId xmlns:a16="http://schemas.microsoft.com/office/drawing/2014/main" id="{E61EA3EF-E2E6-E062-1699-8426A30E6F3C}"/>
                </a:ext>
              </a:extLst>
            </p:cNvPr>
            <p:cNvCxnSpPr>
              <a:cxnSpLocks/>
              <a:stCxn id="63" idx="2"/>
              <a:endCxn id="1033" idx="0"/>
            </p:cNvCxnSpPr>
            <p:nvPr/>
          </p:nvCxnSpPr>
          <p:spPr>
            <a:xfrm>
              <a:off x="2212043" y="4163728"/>
              <a:ext cx="0" cy="328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4" name="Straight Arrow Connector 1043">
              <a:extLst>
                <a:ext uri="{FF2B5EF4-FFF2-40B4-BE49-F238E27FC236}">
                  <a16:creationId xmlns:a16="http://schemas.microsoft.com/office/drawing/2014/main" id="{4FF770C6-0DE7-54BA-D674-BF213B4A679B}"/>
                </a:ext>
              </a:extLst>
            </p:cNvPr>
            <p:cNvCxnSpPr>
              <a:cxnSpLocks/>
              <a:stCxn id="1033" idx="2"/>
              <a:endCxn id="21" idx="0"/>
            </p:cNvCxnSpPr>
            <p:nvPr/>
          </p:nvCxnSpPr>
          <p:spPr>
            <a:xfrm>
              <a:off x="2212043" y="5322660"/>
              <a:ext cx="0" cy="311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52" name="TextBox 1051">
              <a:extLst>
                <a:ext uri="{FF2B5EF4-FFF2-40B4-BE49-F238E27FC236}">
                  <a16:creationId xmlns:a16="http://schemas.microsoft.com/office/drawing/2014/main" id="{E2C39D41-1149-4B20-3F44-3884D875B964}"/>
                </a:ext>
              </a:extLst>
            </p:cNvPr>
            <p:cNvSpPr txBox="1"/>
            <p:nvPr/>
          </p:nvSpPr>
          <p:spPr>
            <a:xfrm>
              <a:off x="3835227" y="5654632"/>
              <a:ext cx="1643399" cy="523220"/>
            </a:xfrm>
            <a:prstGeom prst="rect">
              <a:avLst/>
            </a:prstGeom>
            <a:noFill/>
          </p:spPr>
          <p:txBody>
            <a:bodyPr wrap="none" rtlCol="0">
              <a:spAutoFit/>
            </a:bodyPr>
            <a:lstStyle/>
            <a:p>
              <a:r>
                <a:rPr lang="en-US" sz="1400" dirty="0"/>
                <a:t>Open-GPU owned </a:t>
              </a:r>
            </a:p>
            <a:p>
              <a:r>
                <a:rPr lang="en-US" sz="1400" dirty="0"/>
                <a:t>repositories</a:t>
              </a:r>
            </a:p>
          </p:txBody>
        </p:sp>
        <p:sp>
          <p:nvSpPr>
            <p:cNvPr id="1054" name="TextBox 1053">
              <a:extLst>
                <a:ext uri="{FF2B5EF4-FFF2-40B4-BE49-F238E27FC236}">
                  <a16:creationId xmlns:a16="http://schemas.microsoft.com/office/drawing/2014/main" id="{D37C5F7A-34EC-EE6D-E986-4A7D95E735A6}"/>
                </a:ext>
              </a:extLst>
            </p:cNvPr>
            <p:cNvSpPr txBox="1"/>
            <p:nvPr/>
          </p:nvSpPr>
          <p:spPr>
            <a:xfrm>
              <a:off x="3861843" y="6288888"/>
              <a:ext cx="1825884" cy="307777"/>
            </a:xfrm>
            <a:prstGeom prst="rect">
              <a:avLst/>
            </a:prstGeom>
            <a:noFill/>
          </p:spPr>
          <p:txBody>
            <a:bodyPr wrap="none" rtlCol="0">
              <a:spAutoFit/>
            </a:bodyPr>
            <a:lstStyle/>
            <a:p>
              <a:r>
                <a:rPr lang="en-US" sz="1400" dirty="0"/>
                <a:t>Modified repositories</a:t>
              </a:r>
            </a:p>
          </p:txBody>
        </p:sp>
        <p:sp>
          <p:nvSpPr>
            <p:cNvPr id="1059" name="Rounded Rectangle 1058">
              <a:extLst>
                <a:ext uri="{FF2B5EF4-FFF2-40B4-BE49-F238E27FC236}">
                  <a16:creationId xmlns:a16="http://schemas.microsoft.com/office/drawing/2014/main" id="{54B54087-247E-E683-0E42-EB7D47EAEE40}"/>
                </a:ext>
              </a:extLst>
            </p:cNvPr>
            <p:cNvSpPr/>
            <p:nvPr/>
          </p:nvSpPr>
          <p:spPr>
            <a:xfrm>
              <a:off x="3437679" y="5758110"/>
              <a:ext cx="373254" cy="363919"/>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ounded Rectangle 1059">
              <a:extLst>
                <a:ext uri="{FF2B5EF4-FFF2-40B4-BE49-F238E27FC236}">
                  <a16:creationId xmlns:a16="http://schemas.microsoft.com/office/drawing/2014/main" id="{296BC3EE-35EE-5287-DD7F-F1464E63DA07}"/>
                </a:ext>
              </a:extLst>
            </p:cNvPr>
            <p:cNvSpPr/>
            <p:nvPr/>
          </p:nvSpPr>
          <p:spPr>
            <a:xfrm>
              <a:off x="3448410" y="6245364"/>
              <a:ext cx="373254" cy="363919"/>
            </a:xfrm>
            <a:prstGeom prst="roundRect">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logo with a blue and yellow design&#10;&#10;Description automatically generated">
            <a:extLst>
              <a:ext uri="{FF2B5EF4-FFF2-40B4-BE49-F238E27FC236}">
                <a16:creationId xmlns:a16="http://schemas.microsoft.com/office/drawing/2014/main" id="{1E02DA9A-6D2B-E9AC-10CC-7C22450AAE0A}"/>
              </a:ext>
            </a:extLst>
          </p:cNvPr>
          <p:cNvPicPr>
            <a:picLocks noChangeAspect="1"/>
          </p:cNvPicPr>
          <p:nvPr/>
        </p:nvPicPr>
        <p:blipFill>
          <a:blip r:embed="rId11"/>
          <a:stretch>
            <a:fillRect/>
          </a:stretch>
        </p:blipFill>
        <p:spPr>
          <a:xfrm>
            <a:off x="11076923" y="0"/>
            <a:ext cx="1042686" cy="1042686"/>
          </a:xfrm>
          <a:prstGeom prst="rect">
            <a:avLst/>
          </a:prstGeom>
        </p:spPr>
      </p:pic>
    </p:spTree>
    <p:extLst>
      <p:ext uri="{BB962C8B-B14F-4D97-AF65-F5344CB8AC3E}">
        <p14:creationId xmlns:p14="http://schemas.microsoft.com/office/powerpoint/2010/main" val="1140769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AD70A5-1D18-82FF-5940-66B1DBB2C85A}"/>
              </a:ext>
            </a:extLst>
          </p:cNvPr>
          <p:cNvSpPr>
            <a:spLocks noGrp="1"/>
          </p:cNvSpPr>
          <p:nvPr>
            <p:ph type="sldNum" sz="quarter" idx="12"/>
          </p:nvPr>
        </p:nvSpPr>
        <p:spPr/>
        <p:txBody>
          <a:bodyPr/>
          <a:lstStyle/>
          <a:p>
            <a:fld id="{36F63085-4905-477F-9B03-95852450F900}" type="slidenum">
              <a:rPr lang="en-US" smtClean="0">
                <a:solidFill>
                  <a:prstClr val="black"/>
                </a:solidFill>
              </a:rPr>
              <a:pPr/>
              <a:t>5</a:t>
            </a:fld>
            <a:endParaRPr lang="en-US">
              <a:solidFill>
                <a:prstClr val="black"/>
              </a:solidFill>
            </a:endParaRPr>
          </a:p>
        </p:txBody>
      </p:sp>
      <p:sp>
        <p:nvSpPr>
          <p:cNvPr id="11" name="Rounded Rectangle 10">
            <a:extLst>
              <a:ext uri="{FF2B5EF4-FFF2-40B4-BE49-F238E27FC236}">
                <a16:creationId xmlns:a16="http://schemas.microsoft.com/office/drawing/2014/main" id="{4CB75B8D-C442-6ACA-22B9-33DB0C96D54D}"/>
              </a:ext>
            </a:extLst>
          </p:cNvPr>
          <p:cNvSpPr/>
          <p:nvPr/>
        </p:nvSpPr>
        <p:spPr>
          <a:xfrm>
            <a:off x="1941107" y="2110389"/>
            <a:ext cx="3748493" cy="2467987"/>
          </a:xfrm>
          <a:prstGeom prst="roundRect">
            <a:avLst>
              <a:gd name="adj" fmla="val 11700"/>
            </a:avLst>
          </a:prstGeom>
          <a:noFill/>
          <a:ln w="190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a:p>
        </p:txBody>
      </p:sp>
      <p:sp>
        <p:nvSpPr>
          <p:cNvPr id="13" name="Rectangle 12">
            <a:extLst>
              <a:ext uri="{FF2B5EF4-FFF2-40B4-BE49-F238E27FC236}">
                <a16:creationId xmlns:a16="http://schemas.microsoft.com/office/drawing/2014/main" id="{8CF4E317-4208-C559-5DFA-5BB117505440}"/>
              </a:ext>
            </a:extLst>
          </p:cNvPr>
          <p:cNvSpPr/>
          <p:nvPr/>
        </p:nvSpPr>
        <p:spPr>
          <a:xfrm>
            <a:off x="2171700" y="2310611"/>
            <a:ext cx="3393973" cy="367311"/>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GPU Kernel</a:t>
            </a:r>
          </a:p>
        </p:txBody>
      </p:sp>
      <p:sp>
        <p:nvSpPr>
          <p:cNvPr id="14" name="TextBox 13">
            <a:extLst>
              <a:ext uri="{FF2B5EF4-FFF2-40B4-BE49-F238E27FC236}">
                <a16:creationId xmlns:a16="http://schemas.microsoft.com/office/drawing/2014/main" id="{25D34BE9-F933-7718-CCAC-6C8C921955B7}"/>
              </a:ext>
            </a:extLst>
          </p:cNvPr>
          <p:cNvSpPr txBox="1"/>
          <p:nvPr/>
        </p:nvSpPr>
        <p:spPr>
          <a:xfrm>
            <a:off x="1941108" y="4877753"/>
            <a:ext cx="3748492" cy="369332"/>
          </a:xfrm>
          <a:prstGeom prst="rect">
            <a:avLst/>
          </a:prstGeom>
          <a:noFill/>
        </p:spPr>
        <p:txBody>
          <a:bodyPr wrap="square" lIns="0" rIns="0">
            <a:spAutoFit/>
          </a:bodyPr>
          <a:lstStyle/>
          <a:p>
            <a:pPr algn="ctr"/>
            <a:r>
              <a:rPr lang="en-KR" b="1" dirty="0"/>
              <a:t>Kernel Compilation Stack</a:t>
            </a:r>
          </a:p>
        </p:txBody>
      </p:sp>
      <p:sp>
        <p:nvSpPr>
          <p:cNvPr id="19" name="Rectangle 18">
            <a:extLst>
              <a:ext uri="{FF2B5EF4-FFF2-40B4-BE49-F238E27FC236}">
                <a16:creationId xmlns:a16="http://schemas.microsoft.com/office/drawing/2014/main" id="{A1FE6D18-3AB1-BE4F-1ED8-3804A8CECF8B}"/>
              </a:ext>
            </a:extLst>
          </p:cNvPr>
          <p:cNvSpPr/>
          <p:nvPr/>
        </p:nvSpPr>
        <p:spPr>
          <a:xfrm>
            <a:off x="2171700" y="3429637"/>
            <a:ext cx="3393973" cy="367311"/>
          </a:xfrm>
          <a:prstGeom prst="rect">
            <a:avLst/>
          </a:prstGeom>
          <a:solidFill>
            <a:srgbClr val="FFF2CC"/>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Vortex Kernel library</a:t>
            </a:r>
          </a:p>
        </p:txBody>
      </p:sp>
      <p:sp>
        <p:nvSpPr>
          <p:cNvPr id="21" name="Rectangle 20">
            <a:extLst>
              <a:ext uri="{FF2B5EF4-FFF2-40B4-BE49-F238E27FC236}">
                <a16:creationId xmlns:a16="http://schemas.microsoft.com/office/drawing/2014/main" id="{3210551B-51E9-6350-2BA7-CA9981F97CA7}"/>
              </a:ext>
            </a:extLst>
          </p:cNvPr>
          <p:cNvSpPr/>
          <p:nvPr/>
        </p:nvSpPr>
        <p:spPr>
          <a:xfrm>
            <a:off x="2171700" y="3995778"/>
            <a:ext cx="3393973" cy="367311"/>
          </a:xfrm>
          <a:prstGeom prst="rect">
            <a:avLst/>
          </a:prstGeom>
          <a:solidFill>
            <a:schemeClr val="accent2">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Target Codegen Compiler</a:t>
            </a:r>
          </a:p>
        </p:txBody>
      </p:sp>
      <p:sp>
        <p:nvSpPr>
          <p:cNvPr id="22" name="Rounded Rectangle 21">
            <a:extLst>
              <a:ext uri="{FF2B5EF4-FFF2-40B4-BE49-F238E27FC236}">
                <a16:creationId xmlns:a16="http://schemas.microsoft.com/office/drawing/2014/main" id="{A81382DA-85BF-43E8-6BF8-912D8BDA42C8}"/>
              </a:ext>
            </a:extLst>
          </p:cNvPr>
          <p:cNvSpPr/>
          <p:nvPr/>
        </p:nvSpPr>
        <p:spPr>
          <a:xfrm>
            <a:off x="6310417" y="2486305"/>
            <a:ext cx="4040256" cy="1885390"/>
          </a:xfrm>
          <a:prstGeom prst="roundRect">
            <a:avLst>
              <a:gd name="adj" fmla="val 11700"/>
            </a:avLst>
          </a:prstGeom>
          <a:noFill/>
          <a:ln w="190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a:p>
        </p:txBody>
      </p:sp>
      <p:sp>
        <p:nvSpPr>
          <p:cNvPr id="23" name="Rectangle 22">
            <a:extLst>
              <a:ext uri="{FF2B5EF4-FFF2-40B4-BE49-F238E27FC236}">
                <a16:creationId xmlns:a16="http://schemas.microsoft.com/office/drawing/2014/main" id="{B0E676D7-FC1E-D1E7-2BB4-352F6C56361E}"/>
              </a:ext>
            </a:extLst>
          </p:cNvPr>
          <p:cNvSpPr/>
          <p:nvPr/>
        </p:nvSpPr>
        <p:spPr>
          <a:xfrm>
            <a:off x="6491099" y="2686526"/>
            <a:ext cx="3645157" cy="367311"/>
          </a:xfrm>
          <a:prstGeom prst="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Vortex </a:t>
            </a:r>
            <a:r>
              <a:rPr lang="en-US" dirty="0">
                <a:solidFill>
                  <a:schemeClr val="tx1"/>
                </a:solidFill>
              </a:rPr>
              <a:t>Host </a:t>
            </a:r>
            <a:r>
              <a:rPr lang="en-KR" dirty="0">
                <a:solidFill>
                  <a:schemeClr val="tx1"/>
                </a:solidFill>
              </a:rPr>
              <a:t>Program</a:t>
            </a:r>
          </a:p>
        </p:txBody>
      </p:sp>
      <p:sp>
        <p:nvSpPr>
          <p:cNvPr id="24" name="TextBox 23">
            <a:extLst>
              <a:ext uri="{FF2B5EF4-FFF2-40B4-BE49-F238E27FC236}">
                <a16:creationId xmlns:a16="http://schemas.microsoft.com/office/drawing/2014/main" id="{0DE7895A-93E2-5782-B8A5-F6601F0A84D2}"/>
              </a:ext>
            </a:extLst>
          </p:cNvPr>
          <p:cNvSpPr txBox="1"/>
          <p:nvPr/>
        </p:nvSpPr>
        <p:spPr>
          <a:xfrm>
            <a:off x="6310416" y="4566106"/>
            <a:ext cx="4040256" cy="369332"/>
          </a:xfrm>
          <a:prstGeom prst="rect">
            <a:avLst/>
          </a:prstGeom>
          <a:noFill/>
        </p:spPr>
        <p:txBody>
          <a:bodyPr wrap="square" lIns="0" rIns="0">
            <a:spAutoFit/>
          </a:bodyPr>
          <a:lstStyle/>
          <a:p>
            <a:pPr algn="ctr"/>
            <a:r>
              <a:rPr lang="en-KR" b="1" dirty="0"/>
              <a:t>Program Execution Stack</a:t>
            </a:r>
          </a:p>
        </p:txBody>
      </p:sp>
      <p:sp>
        <p:nvSpPr>
          <p:cNvPr id="25" name="Rectangle 24">
            <a:extLst>
              <a:ext uri="{FF2B5EF4-FFF2-40B4-BE49-F238E27FC236}">
                <a16:creationId xmlns:a16="http://schemas.microsoft.com/office/drawing/2014/main" id="{22559087-DFE2-5E08-7BEA-8C4A782654D1}"/>
              </a:ext>
            </a:extLst>
          </p:cNvPr>
          <p:cNvSpPr/>
          <p:nvPr/>
        </p:nvSpPr>
        <p:spPr>
          <a:xfrm>
            <a:off x="6491099" y="3248248"/>
            <a:ext cx="3645157" cy="367311"/>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Language-specific Runtime library</a:t>
            </a:r>
          </a:p>
        </p:txBody>
      </p:sp>
      <p:sp>
        <p:nvSpPr>
          <p:cNvPr id="26" name="Rectangle 25">
            <a:extLst>
              <a:ext uri="{FF2B5EF4-FFF2-40B4-BE49-F238E27FC236}">
                <a16:creationId xmlns:a16="http://schemas.microsoft.com/office/drawing/2014/main" id="{54083521-EA98-6E26-F20E-1AAAD17A03D8}"/>
              </a:ext>
            </a:extLst>
          </p:cNvPr>
          <p:cNvSpPr/>
          <p:nvPr/>
        </p:nvSpPr>
        <p:spPr>
          <a:xfrm>
            <a:off x="6491099" y="3809970"/>
            <a:ext cx="3645157" cy="367311"/>
          </a:xfrm>
          <a:prstGeom prst="rect">
            <a:avLst/>
          </a:prstGeom>
          <a:solidFill>
            <a:srgbClr val="FFF2CC"/>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Vortex Runtime library</a:t>
            </a:r>
          </a:p>
        </p:txBody>
      </p:sp>
      <p:sp>
        <p:nvSpPr>
          <p:cNvPr id="29" name="Rectangle 28">
            <a:extLst>
              <a:ext uri="{FF2B5EF4-FFF2-40B4-BE49-F238E27FC236}">
                <a16:creationId xmlns:a16="http://schemas.microsoft.com/office/drawing/2014/main" id="{5FB04AEB-BC2B-2FDE-395B-A3854017393F}"/>
              </a:ext>
            </a:extLst>
          </p:cNvPr>
          <p:cNvSpPr/>
          <p:nvPr/>
        </p:nvSpPr>
        <p:spPr>
          <a:xfrm>
            <a:off x="2171700" y="2884992"/>
            <a:ext cx="3393973" cy="367311"/>
          </a:xfrm>
          <a:prstGeom prst="rect">
            <a:avLst/>
          </a:prstGeom>
          <a:solidFill>
            <a:schemeClr val="bg2"/>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KR" dirty="0">
                <a:solidFill>
                  <a:schemeClr val="tx1"/>
                </a:solidFill>
              </a:rPr>
              <a:t>Language-specific Compiler</a:t>
            </a:r>
          </a:p>
        </p:txBody>
      </p:sp>
      <p:sp>
        <p:nvSpPr>
          <p:cNvPr id="4" name="Title 3">
            <a:extLst>
              <a:ext uri="{FF2B5EF4-FFF2-40B4-BE49-F238E27FC236}">
                <a16:creationId xmlns:a16="http://schemas.microsoft.com/office/drawing/2014/main" id="{46BD14F0-895E-82D1-6126-6E4A29B2C74C}"/>
              </a:ext>
            </a:extLst>
          </p:cNvPr>
          <p:cNvSpPr txBox="1">
            <a:spLocks/>
          </p:cNvSpPr>
          <p:nvPr/>
        </p:nvSpPr>
        <p:spPr>
          <a:xfrm>
            <a:off x="757287" y="194821"/>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Vortex </a:t>
            </a:r>
            <a:r>
              <a:rPr lang="en-US" dirty="0"/>
              <a:t>Kernel &amp; Runtime </a:t>
            </a:r>
            <a:r>
              <a:rPr lang="en-KR" dirty="0"/>
              <a:t>Stack</a:t>
            </a:r>
            <a:r>
              <a:rPr lang="en-US" dirty="0"/>
              <a:t>s</a:t>
            </a:r>
            <a:endParaRPr lang="en-KR" dirty="0"/>
          </a:p>
        </p:txBody>
      </p:sp>
      <p:pic>
        <p:nvPicPr>
          <p:cNvPr id="2" name="Picture 1" descr="A logo with a blue and yellow design&#10;&#10;Description automatically generated">
            <a:extLst>
              <a:ext uri="{FF2B5EF4-FFF2-40B4-BE49-F238E27FC236}">
                <a16:creationId xmlns:a16="http://schemas.microsoft.com/office/drawing/2014/main" id="{5EDDBEED-5838-D920-64F4-F72C82D3BBCA}"/>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307578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FB40-A2F1-7D42-20C7-3FEB9D1C5E4D}"/>
              </a:ext>
            </a:extLst>
          </p:cNvPr>
          <p:cNvSpPr>
            <a:spLocks noGrp="1"/>
          </p:cNvSpPr>
          <p:nvPr>
            <p:ph type="title"/>
          </p:nvPr>
        </p:nvSpPr>
        <p:spPr>
          <a:xfrm>
            <a:off x="757286" y="304799"/>
            <a:ext cx="11277600" cy="838200"/>
          </a:xfrm>
        </p:spPr>
        <p:txBody>
          <a:bodyPr/>
          <a:lstStyle/>
          <a:p>
            <a:r>
              <a:rPr lang="en-US" dirty="0"/>
              <a:t>Vortex ISA Extension </a:t>
            </a:r>
            <a:endParaRPr lang="en-KR" dirty="0"/>
          </a:p>
        </p:txBody>
      </p:sp>
      <p:sp>
        <p:nvSpPr>
          <p:cNvPr id="3" name="Footer Placeholder 2">
            <a:extLst>
              <a:ext uri="{FF2B5EF4-FFF2-40B4-BE49-F238E27FC236}">
                <a16:creationId xmlns:a16="http://schemas.microsoft.com/office/drawing/2014/main" id="{C0410DA5-8B87-F6BE-31B1-D6B1D148C409}"/>
              </a:ext>
            </a:extLst>
          </p:cNvPr>
          <p:cNvSpPr>
            <a:spLocks noGrp="1"/>
          </p:cNvSpPr>
          <p:nvPr>
            <p:ph type="ft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4C904EF6-7437-A45F-5C87-EA46AE97A504}"/>
              </a:ext>
            </a:extLst>
          </p:cNvPr>
          <p:cNvSpPr>
            <a:spLocks noGrp="1"/>
          </p:cNvSpPr>
          <p:nvPr>
            <p:ph type="sldNum" idx="12"/>
          </p:nvPr>
        </p:nvSpPr>
        <p:spPr/>
        <p:txBody>
          <a:bodyPr/>
          <a:lstStyle/>
          <a:p>
            <a:fld id="{36F63085-4905-477F-9B03-95852450F900}" type="slidenum">
              <a:rPr lang="en-US" smtClean="0">
                <a:solidFill>
                  <a:prstClr val="black"/>
                </a:solidFill>
              </a:rPr>
              <a:pPr/>
              <a:t>6</a:t>
            </a:fld>
            <a:endParaRPr lang="en-US">
              <a:solidFill>
                <a:prstClr val="black"/>
              </a:solidFill>
            </a:endParaRPr>
          </a:p>
        </p:txBody>
      </p:sp>
      <p:sp>
        <p:nvSpPr>
          <p:cNvPr id="5" name="Content Placeholder 4">
            <a:extLst>
              <a:ext uri="{FF2B5EF4-FFF2-40B4-BE49-F238E27FC236}">
                <a16:creationId xmlns:a16="http://schemas.microsoft.com/office/drawing/2014/main" id="{EC82A810-6FB9-DBEB-9758-66B40B8C1EA1}"/>
              </a:ext>
            </a:extLst>
          </p:cNvPr>
          <p:cNvSpPr>
            <a:spLocks noGrp="1"/>
          </p:cNvSpPr>
          <p:nvPr>
            <p:ph type="body" idx="1"/>
          </p:nvPr>
        </p:nvSpPr>
        <p:spPr>
          <a:xfrm>
            <a:off x="525150" y="1219223"/>
            <a:ext cx="11582400" cy="5181600"/>
          </a:xfrm>
        </p:spPr>
        <p:txBody>
          <a:bodyPr>
            <a:normAutofit/>
          </a:bodyPr>
          <a:lstStyle/>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Wavefront Activation</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vx_w</a:t>
            </a:r>
            <a:r>
              <a:rPr lang="en-US" b="1" dirty="0" err="1">
                <a:solidFill>
                  <a:schemeClr val="tx2">
                    <a:lumMod val="50000"/>
                  </a:schemeClr>
                </a:solidFill>
                <a:latin typeface="+mj-lt"/>
                <a:ea typeface="Tahoma"/>
                <a:cs typeface="Tahoma"/>
              </a:rPr>
              <a:t>spawn</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numW</a:t>
            </a:r>
            <a:r>
              <a:rPr lang="en-US" dirty="0">
                <a:solidFill>
                  <a:schemeClr val="tx2">
                    <a:lumMod val="50000"/>
                  </a:schemeClr>
                </a:solidFill>
                <a:latin typeface="+mj-lt"/>
                <a:ea typeface="Tahoma"/>
                <a:cs typeface="Tahoma"/>
              </a:rPr>
              <a:t> %</a:t>
            </a:r>
            <a:r>
              <a:rPr lang="en-US" dirty="0" err="1">
                <a:solidFill>
                  <a:schemeClr val="tx2">
                    <a:lumMod val="50000"/>
                  </a:schemeClr>
                </a:solidFill>
                <a:latin typeface="+mj-lt"/>
                <a:ea typeface="Tahoma"/>
                <a:cs typeface="Tahoma"/>
              </a:rPr>
              <a:t>func_ptr</a:t>
            </a:r>
            <a:endParaRPr lang="en-US" dirty="0">
              <a:solidFill>
                <a:schemeClr val="tx2">
                  <a:lumMod val="50000"/>
                </a:schemeClr>
              </a:solidFill>
              <a:latin typeface="+mj-lt"/>
              <a:ea typeface="Tahoma"/>
              <a:cs typeface="Tahoma"/>
            </a:endParaRPr>
          </a:p>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Thread mask activation and Active thread modification</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vx_t</a:t>
            </a:r>
            <a:r>
              <a:rPr lang="en-US" b="1" dirty="0" err="1">
                <a:solidFill>
                  <a:schemeClr val="tx2">
                    <a:lumMod val="50000"/>
                  </a:schemeClr>
                </a:solidFill>
                <a:latin typeface="+mj-lt"/>
                <a:ea typeface="Tahoma"/>
                <a:cs typeface="Tahoma"/>
              </a:rPr>
              <a:t>mc</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tmask</a:t>
            </a:r>
            <a:r>
              <a:rPr lang="en-US" dirty="0">
                <a:solidFill>
                  <a:schemeClr val="tx2">
                    <a:lumMod val="50000"/>
                  </a:schemeClr>
                </a:solidFill>
                <a:latin typeface="+mj-lt"/>
                <a:ea typeface="Tahoma"/>
                <a:cs typeface="Tahoma"/>
              </a:rPr>
              <a:t>, </a:t>
            </a:r>
            <a:r>
              <a:rPr lang="en-US" b="1" dirty="0" err="1">
                <a:solidFill>
                  <a:schemeClr val="tx2">
                    <a:lumMod val="50000"/>
                  </a:schemeClr>
                </a:solidFill>
                <a:latin typeface="+mj-lt"/>
                <a:ea typeface="Tahoma"/>
                <a:cs typeface="Tahoma"/>
              </a:rPr>
              <a:t>vx_pred</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cond</a:t>
            </a:r>
            <a:r>
              <a:rPr lang="en-US" dirty="0">
                <a:solidFill>
                  <a:schemeClr val="tx2">
                    <a:lumMod val="50000"/>
                  </a:schemeClr>
                </a:solidFill>
                <a:latin typeface="+mj-lt"/>
                <a:ea typeface="Tahoma"/>
                <a:cs typeface="Tahoma"/>
              </a:rPr>
              <a:t> %</a:t>
            </a:r>
            <a:r>
              <a:rPr lang="en-US" dirty="0" err="1">
                <a:solidFill>
                  <a:schemeClr val="tx2">
                    <a:lumMod val="50000"/>
                  </a:schemeClr>
                </a:solidFill>
                <a:latin typeface="+mj-lt"/>
                <a:ea typeface="Tahoma"/>
                <a:cs typeface="Tahoma"/>
              </a:rPr>
              <a:t>tmask</a:t>
            </a:r>
            <a:endParaRPr lang="en-US" dirty="0">
              <a:solidFill>
                <a:schemeClr val="tx2">
                  <a:lumMod val="50000"/>
                </a:schemeClr>
              </a:solidFill>
              <a:latin typeface="+mj-lt"/>
              <a:ea typeface="Tahoma"/>
              <a:cs typeface="Tahoma"/>
            </a:endParaRPr>
          </a:p>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Control flow divergence and reconvergence </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vx_s</a:t>
            </a:r>
            <a:r>
              <a:rPr lang="en-US" b="1" dirty="0" err="1">
                <a:solidFill>
                  <a:schemeClr val="tx2">
                    <a:lumMod val="50000"/>
                  </a:schemeClr>
                </a:solidFill>
                <a:latin typeface="+mj-lt"/>
                <a:ea typeface="Tahoma"/>
                <a:cs typeface="Tahoma"/>
              </a:rPr>
              <a:t>plit</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%pred</a:t>
            </a:r>
            <a:r>
              <a:rPr lang="en-US" b="1" dirty="0">
                <a:solidFill>
                  <a:schemeClr val="tx2">
                    <a:lumMod val="50000"/>
                  </a:schemeClr>
                </a:solidFill>
                <a:latin typeface="+mj-lt"/>
                <a:ea typeface="Tahoma"/>
                <a:cs typeface="Tahoma"/>
              </a:rPr>
              <a:t>, </a:t>
            </a:r>
            <a:r>
              <a:rPr lang="en-US" b="1" dirty="0" err="1">
                <a:solidFill>
                  <a:schemeClr val="tx2">
                    <a:lumMod val="50000"/>
                  </a:schemeClr>
                </a:solidFill>
                <a:latin typeface="+mj-lt"/>
                <a:ea typeface="Tahoma"/>
                <a:cs typeface="Tahoma"/>
              </a:rPr>
              <a:t>vx_join</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stack_ptr</a:t>
            </a:r>
            <a:endParaRPr lang="en-US" dirty="0">
              <a:solidFill>
                <a:schemeClr val="tx2">
                  <a:lumMod val="50000"/>
                </a:schemeClr>
              </a:solidFill>
              <a:latin typeface="+mj-lt"/>
              <a:ea typeface="Tahoma"/>
              <a:cs typeface="Tahoma"/>
            </a:endParaRPr>
          </a:p>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Wavefront synchronization</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a:t>
            </a:r>
            <a:r>
              <a:rPr lang="en-US" b="1" dirty="0" err="1">
                <a:solidFill>
                  <a:schemeClr val="tx2">
                    <a:lumMod val="50000"/>
                  </a:schemeClr>
                </a:solidFill>
                <a:latin typeface="+mj-lt"/>
                <a:ea typeface="Tahoma"/>
                <a:cs typeface="Tahoma"/>
              </a:rPr>
              <a:t>x_barrier</a:t>
            </a:r>
            <a:r>
              <a:rPr lang="en-US" b="1" dirty="0">
                <a:solidFill>
                  <a:schemeClr val="tx2">
                    <a:lumMod val="50000"/>
                  </a:schemeClr>
                </a:solidFill>
                <a:latin typeface="+mj-lt"/>
                <a:ea typeface="Tahoma"/>
                <a:cs typeface="Tahoma"/>
              </a:rPr>
              <a:t> </a:t>
            </a:r>
            <a:r>
              <a:rPr lang="en-US" dirty="0">
                <a:solidFill>
                  <a:schemeClr val="tx2">
                    <a:lumMod val="50000"/>
                  </a:schemeClr>
                </a:solidFill>
                <a:latin typeface="+mj-lt"/>
                <a:ea typeface="Tahoma"/>
                <a:cs typeface="Tahoma"/>
              </a:rPr>
              <a:t>%</a:t>
            </a:r>
            <a:r>
              <a:rPr lang="en-US" dirty="0" err="1">
                <a:solidFill>
                  <a:schemeClr val="tx2">
                    <a:lumMod val="50000"/>
                  </a:schemeClr>
                </a:solidFill>
                <a:latin typeface="+mj-lt"/>
                <a:ea typeface="Tahoma"/>
                <a:cs typeface="Tahoma"/>
              </a:rPr>
              <a:t>barID</a:t>
            </a:r>
            <a:r>
              <a:rPr lang="en-US" dirty="0">
                <a:solidFill>
                  <a:schemeClr val="tx2">
                    <a:lumMod val="50000"/>
                  </a:schemeClr>
                </a:solidFill>
                <a:latin typeface="+mj-lt"/>
                <a:ea typeface="Tahoma"/>
                <a:cs typeface="Tahoma"/>
              </a:rPr>
              <a:t> %</a:t>
            </a:r>
            <a:r>
              <a:rPr lang="en-US" dirty="0" err="1">
                <a:solidFill>
                  <a:schemeClr val="tx2">
                    <a:lumMod val="50000"/>
                  </a:schemeClr>
                </a:solidFill>
                <a:latin typeface="+mj-lt"/>
                <a:ea typeface="Tahoma"/>
                <a:cs typeface="Tahoma"/>
              </a:rPr>
              <a:t>numW</a:t>
            </a:r>
            <a:endParaRPr lang="en-KR" dirty="0"/>
          </a:p>
        </p:txBody>
      </p:sp>
      <p:sp>
        <p:nvSpPr>
          <p:cNvPr id="7" name="Rectangle 6">
            <a:extLst>
              <a:ext uri="{FF2B5EF4-FFF2-40B4-BE49-F238E27FC236}">
                <a16:creationId xmlns:a16="http://schemas.microsoft.com/office/drawing/2014/main" id="{07BD96C9-1001-E251-913E-2D39B98DD0FB}"/>
              </a:ext>
            </a:extLst>
          </p:cNvPr>
          <p:cNvSpPr/>
          <p:nvPr/>
        </p:nvSpPr>
        <p:spPr>
          <a:xfrm>
            <a:off x="8047720" y="3810023"/>
            <a:ext cx="621470" cy="2824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A</a:t>
            </a:r>
          </a:p>
        </p:txBody>
      </p:sp>
      <p:sp>
        <p:nvSpPr>
          <p:cNvPr id="8" name="Rectangle 7">
            <a:extLst>
              <a:ext uri="{FF2B5EF4-FFF2-40B4-BE49-F238E27FC236}">
                <a16:creationId xmlns:a16="http://schemas.microsoft.com/office/drawing/2014/main" id="{42132A1A-BF1D-54AA-5B7F-2F12B1363D6D}"/>
              </a:ext>
            </a:extLst>
          </p:cNvPr>
          <p:cNvSpPr/>
          <p:nvPr/>
        </p:nvSpPr>
        <p:spPr>
          <a:xfrm>
            <a:off x="7765234" y="4262001"/>
            <a:ext cx="621470" cy="2824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B</a:t>
            </a:r>
          </a:p>
        </p:txBody>
      </p:sp>
      <p:sp>
        <p:nvSpPr>
          <p:cNvPr id="9" name="Rectangle 8">
            <a:extLst>
              <a:ext uri="{FF2B5EF4-FFF2-40B4-BE49-F238E27FC236}">
                <a16:creationId xmlns:a16="http://schemas.microsoft.com/office/drawing/2014/main" id="{A43D6175-227C-CFB3-D823-2D4B20D81859}"/>
              </a:ext>
            </a:extLst>
          </p:cNvPr>
          <p:cNvSpPr/>
          <p:nvPr/>
        </p:nvSpPr>
        <p:spPr>
          <a:xfrm>
            <a:off x="8443201" y="4657482"/>
            <a:ext cx="621470" cy="2824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C</a:t>
            </a:r>
          </a:p>
        </p:txBody>
      </p:sp>
      <p:sp>
        <p:nvSpPr>
          <p:cNvPr id="10" name="Rectangle 9">
            <a:extLst>
              <a:ext uri="{FF2B5EF4-FFF2-40B4-BE49-F238E27FC236}">
                <a16:creationId xmlns:a16="http://schemas.microsoft.com/office/drawing/2014/main" id="{DA9B129B-E73E-D5F8-9167-E50B8F2BB83B}"/>
              </a:ext>
            </a:extLst>
          </p:cNvPr>
          <p:cNvSpPr/>
          <p:nvPr/>
        </p:nvSpPr>
        <p:spPr>
          <a:xfrm>
            <a:off x="8104217" y="5109460"/>
            <a:ext cx="621470" cy="2824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a:t>D</a:t>
            </a:r>
          </a:p>
        </p:txBody>
      </p:sp>
      <p:cxnSp>
        <p:nvCxnSpPr>
          <p:cNvPr id="11" name="Straight Arrow Connector 10">
            <a:extLst>
              <a:ext uri="{FF2B5EF4-FFF2-40B4-BE49-F238E27FC236}">
                <a16:creationId xmlns:a16="http://schemas.microsoft.com/office/drawing/2014/main" id="{FA11D3D5-92A7-FC0F-9460-A91814CEE29D}"/>
              </a:ext>
            </a:extLst>
          </p:cNvPr>
          <p:cNvCxnSpPr/>
          <p:nvPr/>
        </p:nvCxnSpPr>
        <p:spPr>
          <a:xfrm rot="5400000">
            <a:off x="8108649" y="4088079"/>
            <a:ext cx="157353" cy="1662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86048B8A-E082-F318-7A66-0B3B278BCA82}"/>
              </a:ext>
            </a:extLst>
          </p:cNvPr>
          <p:cNvCxnSpPr>
            <a:endCxn id="9" idx="0"/>
          </p:cNvCxnSpPr>
          <p:nvPr/>
        </p:nvCxnSpPr>
        <p:spPr>
          <a:xfrm rot="16200000" flipH="1">
            <a:off x="8344332" y="4247877"/>
            <a:ext cx="564972" cy="2542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B1FAD581-C5A6-46DA-69DA-5D1DA1E971DB}"/>
              </a:ext>
            </a:extLst>
          </p:cNvPr>
          <p:cNvCxnSpPr/>
          <p:nvPr/>
        </p:nvCxnSpPr>
        <p:spPr>
          <a:xfrm rot="16200000" flipH="1">
            <a:off x="7892354" y="4699855"/>
            <a:ext cx="564972" cy="2542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2797FB68-A987-D14F-BD8F-FCEBC704D4C1}"/>
              </a:ext>
            </a:extLst>
          </p:cNvPr>
          <p:cNvCxnSpPr>
            <a:stCxn id="9" idx="2"/>
            <a:endCxn id="10" idx="0"/>
          </p:cNvCxnSpPr>
          <p:nvPr/>
        </p:nvCxnSpPr>
        <p:spPr>
          <a:xfrm rot="5400000">
            <a:off x="8499698" y="4855222"/>
            <a:ext cx="169492" cy="3389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1DD8F151-570D-A753-86A5-5D98C614E9EB}"/>
              </a:ext>
            </a:extLst>
          </p:cNvPr>
          <p:cNvSpPr txBox="1"/>
          <p:nvPr/>
        </p:nvSpPr>
        <p:spPr>
          <a:xfrm>
            <a:off x="8594759" y="1254641"/>
            <a:ext cx="2005866" cy="1169551"/>
          </a:xfrm>
          <a:prstGeom prst="rect">
            <a:avLst/>
          </a:prstGeom>
          <a:noFill/>
          <a:ln w="9525">
            <a:solidFill>
              <a:schemeClr val="tx1"/>
            </a:solidFill>
          </a:ln>
        </p:spPr>
        <p:txBody>
          <a:bodyPr wrap="square" rtlCol="0">
            <a:spAutoFit/>
          </a:bodyPr>
          <a:lstStyle/>
          <a:p>
            <a:r>
              <a:rPr lang="en-US" sz="1400" dirty="0"/>
              <a:t>If (</a:t>
            </a:r>
            <a:r>
              <a:rPr lang="en-US" sz="1400" dirty="0" err="1"/>
              <a:t>threadid.x</a:t>
            </a:r>
            <a:r>
              <a:rPr lang="en-US" sz="1400" dirty="0"/>
              <a:t>&lt;2) {</a:t>
            </a:r>
          </a:p>
          <a:p>
            <a:r>
              <a:rPr lang="en-US" sz="1400" dirty="0"/>
              <a:t>  work B</a:t>
            </a:r>
          </a:p>
          <a:p>
            <a:r>
              <a:rPr lang="en-US" sz="1400" dirty="0"/>
              <a:t>} else { </a:t>
            </a:r>
          </a:p>
          <a:p>
            <a:r>
              <a:rPr lang="en-US" sz="1400" dirty="0"/>
              <a:t>  work C</a:t>
            </a:r>
          </a:p>
          <a:p>
            <a:r>
              <a:rPr lang="en-US" sz="1400" dirty="0"/>
              <a:t>}</a:t>
            </a:r>
          </a:p>
        </p:txBody>
      </p:sp>
      <p:sp>
        <p:nvSpPr>
          <p:cNvPr id="16" name="Rectangle 15">
            <a:extLst>
              <a:ext uri="{FF2B5EF4-FFF2-40B4-BE49-F238E27FC236}">
                <a16:creationId xmlns:a16="http://schemas.microsoft.com/office/drawing/2014/main" id="{1C3BC45D-0D8F-6A2C-1770-BD19D71841CB}"/>
              </a:ext>
            </a:extLst>
          </p:cNvPr>
          <p:cNvSpPr/>
          <p:nvPr/>
        </p:nvSpPr>
        <p:spPr>
          <a:xfrm>
            <a:off x="9205913" y="4250774"/>
            <a:ext cx="814414" cy="2678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17" name="Straight Arrow Connector 16">
            <a:extLst>
              <a:ext uri="{FF2B5EF4-FFF2-40B4-BE49-F238E27FC236}">
                <a16:creationId xmlns:a16="http://schemas.microsoft.com/office/drawing/2014/main" id="{5468712A-58D7-53B6-2FC0-4675B4053829}"/>
              </a:ext>
            </a:extLst>
          </p:cNvPr>
          <p:cNvCxnSpPr/>
          <p:nvPr/>
        </p:nvCxnSpPr>
        <p:spPr>
          <a:xfrm rot="5400000">
            <a:off x="9274966" y="4384454"/>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B3002C6C-13EF-680D-6B9D-7AB47EBA776C}"/>
              </a:ext>
            </a:extLst>
          </p:cNvPr>
          <p:cNvCxnSpPr/>
          <p:nvPr/>
        </p:nvCxnSpPr>
        <p:spPr>
          <a:xfrm rot="5400000">
            <a:off x="9445046" y="4388290"/>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75DB2B83-44D3-EAD0-858A-C682C987F9DA}"/>
              </a:ext>
            </a:extLst>
          </p:cNvPr>
          <p:cNvSpPr/>
          <p:nvPr/>
        </p:nvSpPr>
        <p:spPr>
          <a:xfrm>
            <a:off x="9205913" y="3798998"/>
            <a:ext cx="814414" cy="2678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20" name="Straight Arrow Connector 19">
            <a:extLst>
              <a:ext uri="{FF2B5EF4-FFF2-40B4-BE49-F238E27FC236}">
                <a16:creationId xmlns:a16="http://schemas.microsoft.com/office/drawing/2014/main" id="{96C67D7E-ADA4-6E5B-7106-AB5943F50732}"/>
              </a:ext>
            </a:extLst>
          </p:cNvPr>
          <p:cNvCxnSpPr/>
          <p:nvPr/>
        </p:nvCxnSpPr>
        <p:spPr>
          <a:xfrm rot="5400000">
            <a:off x="9274966" y="3932677"/>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C13AC96-2CC2-D6B6-3F09-BEA30E41FA25}"/>
              </a:ext>
            </a:extLst>
          </p:cNvPr>
          <p:cNvCxnSpPr/>
          <p:nvPr/>
        </p:nvCxnSpPr>
        <p:spPr>
          <a:xfrm rot="5400000">
            <a:off x="9445046" y="3932328"/>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A98E7E9B-EEE5-B002-5E2B-4D17A6A0AEDC}"/>
              </a:ext>
            </a:extLst>
          </p:cNvPr>
          <p:cNvCxnSpPr/>
          <p:nvPr/>
        </p:nvCxnSpPr>
        <p:spPr>
          <a:xfrm rot="5400000">
            <a:off x="9614538" y="3932328"/>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76E3E0FE-EF8B-997F-B191-561FFAE7D66D}"/>
              </a:ext>
            </a:extLst>
          </p:cNvPr>
          <p:cNvCxnSpPr/>
          <p:nvPr/>
        </p:nvCxnSpPr>
        <p:spPr>
          <a:xfrm rot="5400000">
            <a:off x="9784030" y="3932328"/>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Rectangle 23">
            <a:extLst>
              <a:ext uri="{FF2B5EF4-FFF2-40B4-BE49-F238E27FC236}">
                <a16:creationId xmlns:a16="http://schemas.microsoft.com/office/drawing/2014/main" id="{C7DA4C44-F714-980A-4969-8C5F9E12B4BB}"/>
              </a:ext>
            </a:extLst>
          </p:cNvPr>
          <p:cNvSpPr/>
          <p:nvPr/>
        </p:nvSpPr>
        <p:spPr>
          <a:xfrm>
            <a:off x="9205913" y="4666620"/>
            <a:ext cx="814414" cy="267838"/>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00"/>
          </a:p>
        </p:txBody>
      </p:sp>
      <p:cxnSp>
        <p:nvCxnSpPr>
          <p:cNvPr id="25" name="Straight Arrow Connector 24">
            <a:extLst>
              <a:ext uri="{FF2B5EF4-FFF2-40B4-BE49-F238E27FC236}">
                <a16:creationId xmlns:a16="http://schemas.microsoft.com/office/drawing/2014/main" id="{8966FDF0-B134-8402-F511-11530AC09883}"/>
              </a:ext>
            </a:extLst>
          </p:cNvPr>
          <p:cNvCxnSpPr/>
          <p:nvPr/>
        </p:nvCxnSpPr>
        <p:spPr>
          <a:xfrm rot="5400000">
            <a:off x="9614538" y="4799951"/>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AA8F6354-B8C3-B53D-9022-2311F6F45637}"/>
              </a:ext>
            </a:extLst>
          </p:cNvPr>
          <p:cNvCxnSpPr/>
          <p:nvPr/>
        </p:nvCxnSpPr>
        <p:spPr>
          <a:xfrm rot="5400000">
            <a:off x="9784030" y="4799951"/>
            <a:ext cx="200879" cy="11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Content Placeholder 4">
            <a:extLst>
              <a:ext uri="{FF2B5EF4-FFF2-40B4-BE49-F238E27FC236}">
                <a16:creationId xmlns:a16="http://schemas.microsoft.com/office/drawing/2014/main" id="{F7349ED7-8805-0948-C118-25B62458622C}"/>
              </a:ext>
            </a:extLst>
          </p:cNvPr>
          <p:cNvSpPr txBox="1">
            <a:spLocks/>
          </p:cNvSpPr>
          <p:nvPr/>
        </p:nvSpPr>
        <p:spPr>
          <a:xfrm>
            <a:off x="7655442" y="2525880"/>
            <a:ext cx="4011407" cy="413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a:t>Example Kernel</a:t>
            </a:r>
          </a:p>
        </p:txBody>
      </p:sp>
      <p:sp>
        <p:nvSpPr>
          <p:cNvPr id="30" name="Content Placeholder 4">
            <a:extLst>
              <a:ext uri="{FF2B5EF4-FFF2-40B4-BE49-F238E27FC236}">
                <a16:creationId xmlns:a16="http://schemas.microsoft.com/office/drawing/2014/main" id="{3DE56222-8BC4-6B2C-22DF-49B9E1E003DB}"/>
              </a:ext>
            </a:extLst>
          </p:cNvPr>
          <p:cNvSpPr txBox="1">
            <a:spLocks/>
          </p:cNvSpPr>
          <p:nvPr/>
        </p:nvSpPr>
        <p:spPr>
          <a:xfrm>
            <a:off x="7655442" y="5754458"/>
            <a:ext cx="4011408" cy="413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a:t>Control Flow Graph</a:t>
            </a:r>
          </a:p>
        </p:txBody>
      </p:sp>
      <p:sp>
        <p:nvSpPr>
          <p:cNvPr id="32" name="Rectangle 31">
            <a:extLst>
              <a:ext uri="{FF2B5EF4-FFF2-40B4-BE49-F238E27FC236}">
                <a16:creationId xmlns:a16="http://schemas.microsoft.com/office/drawing/2014/main" id="{B68E0786-F22F-9149-B0EE-A10EBC632ABF}"/>
              </a:ext>
            </a:extLst>
          </p:cNvPr>
          <p:cNvSpPr/>
          <p:nvPr/>
        </p:nvSpPr>
        <p:spPr>
          <a:xfrm>
            <a:off x="8051060" y="3288100"/>
            <a:ext cx="621470" cy="282486"/>
          </a:xfrm>
          <a:prstGeom prst="rect">
            <a:avLst/>
          </a:prstGeom>
          <a:solidFill>
            <a:schemeClr val="accent2"/>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Start</a:t>
            </a:r>
          </a:p>
        </p:txBody>
      </p:sp>
      <p:cxnSp>
        <p:nvCxnSpPr>
          <p:cNvPr id="33" name="Straight Arrow Connector 32">
            <a:extLst>
              <a:ext uri="{FF2B5EF4-FFF2-40B4-BE49-F238E27FC236}">
                <a16:creationId xmlns:a16="http://schemas.microsoft.com/office/drawing/2014/main" id="{1F67A979-B19D-62B4-8C4B-65596BB64503}"/>
              </a:ext>
            </a:extLst>
          </p:cNvPr>
          <p:cNvCxnSpPr>
            <a:cxnSpLocks/>
            <a:stCxn id="32" idx="2"/>
            <a:endCxn id="7" idx="0"/>
          </p:cNvCxnSpPr>
          <p:nvPr/>
        </p:nvCxnSpPr>
        <p:spPr>
          <a:xfrm flipH="1">
            <a:off x="8358455" y="3570586"/>
            <a:ext cx="3340" cy="2394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Content Placeholder 4">
            <a:extLst>
              <a:ext uri="{FF2B5EF4-FFF2-40B4-BE49-F238E27FC236}">
                <a16:creationId xmlns:a16="http://schemas.microsoft.com/office/drawing/2014/main" id="{84F4FAC8-9090-E2B1-AB6D-2A8C84CB1B80}"/>
              </a:ext>
            </a:extLst>
          </p:cNvPr>
          <p:cNvSpPr txBox="1">
            <a:spLocks/>
          </p:cNvSpPr>
          <p:nvPr/>
        </p:nvSpPr>
        <p:spPr>
          <a:xfrm>
            <a:off x="10113692" y="5043707"/>
            <a:ext cx="1553158" cy="413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err="1">
                <a:latin typeface="+mn-lt"/>
              </a:rPr>
              <a:t>vx_join</a:t>
            </a:r>
            <a:endParaRPr lang="en-US" sz="1600" dirty="0">
              <a:latin typeface="+mn-lt"/>
            </a:endParaRPr>
          </a:p>
        </p:txBody>
      </p:sp>
      <p:sp>
        <p:nvSpPr>
          <p:cNvPr id="41" name="Rectangle 40">
            <a:extLst>
              <a:ext uri="{FF2B5EF4-FFF2-40B4-BE49-F238E27FC236}">
                <a16:creationId xmlns:a16="http://schemas.microsoft.com/office/drawing/2014/main" id="{D69EF618-E1B0-0A38-7FAC-7241A434ADD7}"/>
              </a:ext>
            </a:extLst>
          </p:cNvPr>
          <p:cNvSpPr/>
          <p:nvPr/>
        </p:nvSpPr>
        <p:spPr>
          <a:xfrm>
            <a:off x="10123126" y="3257642"/>
            <a:ext cx="1360038" cy="282486"/>
          </a:xfrm>
          <a:prstGeom prst="rect">
            <a:avLst/>
          </a:prstGeom>
          <a:solidFill>
            <a:schemeClr val="bg1">
              <a:lumMod val="7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err="1">
                <a:solidFill>
                  <a:schemeClr val="tx1"/>
                </a:solidFill>
              </a:rPr>
              <a:t>vx_wspawn</a:t>
            </a:r>
            <a:endParaRPr lang="en-US" sz="1400" dirty="0">
              <a:solidFill>
                <a:schemeClr val="tx1"/>
              </a:solidFill>
            </a:endParaRPr>
          </a:p>
        </p:txBody>
      </p:sp>
      <p:sp>
        <p:nvSpPr>
          <p:cNvPr id="43" name="Rectangle 42">
            <a:extLst>
              <a:ext uri="{FF2B5EF4-FFF2-40B4-BE49-F238E27FC236}">
                <a16:creationId xmlns:a16="http://schemas.microsoft.com/office/drawing/2014/main" id="{EC5035EA-53A0-D83F-6AC2-53E981F1F2A3}"/>
              </a:ext>
            </a:extLst>
          </p:cNvPr>
          <p:cNvSpPr/>
          <p:nvPr/>
        </p:nvSpPr>
        <p:spPr>
          <a:xfrm>
            <a:off x="10137545" y="3780432"/>
            <a:ext cx="1360038" cy="282486"/>
          </a:xfrm>
          <a:prstGeom prst="rect">
            <a:avLst/>
          </a:prstGeom>
          <a:solidFill>
            <a:schemeClr val="bg1">
              <a:lumMod val="7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err="1">
                <a:solidFill>
                  <a:schemeClr val="tx1"/>
                </a:solidFill>
              </a:rPr>
              <a:t>vx_split</a:t>
            </a:r>
            <a:endParaRPr lang="en-US" sz="1400" dirty="0">
              <a:solidFill>
                <a:schemeClr val="tx1"/>
              </a:solidFill>
            </a:endParaRPr>
          </a:p>
        </p:txBody>
      </p:sp>
      <p:sp>
        <p:nvSpPr>
          <p:cNvPr id="44" name="Rectangle 43">
            <a:extLst>
              <a:ext uri="{FF2B5EF4-FFF2-40B4-BE49-F238E27FC236}">
                <a16:creationId xmlns:a16="http://schemas.microsoft.com/office/drawing/2014/main" id="{EA86E57C-077B-DEF6-44D8-D0EE7125F913}"/>
              </a:ext>
            </a:extLst>
          </p:cNvPr>
          <p:cNvSpPr/>
          <p:nvPr/>
        </p:nvSpPr>
        <p:spPr>
          <a:xfrm>
            <a:off x="10137545" y="5043707"/>
            <a:ext cx="1360038" cy="282486"/>
          </a:xfrm>
          <a:prstGeom prst="rect">
            <a:avLst/>
          </a:prstGeom>
          <a:solidFill>
            <a:schemeClr val="bg1">
              <a:lumMod val="75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err="1">
                <a:solidFill>
                  <a:schemeClr val="tx1"/>
                </a:solidFill>
              </a:rPr>
              <a:t>vx_join</a:t>
            </a:r>
            <a:endParaRPr lang="en-US" sz="1400" dirty="0">
              <a:solidFill>
                <a:schemeClr val="tx1"/>
              </a:solidFill>
            </a:endParaRPr>
          </a:p>
        </p:txBody>
      </p:sp>
      <p:sp>
        <p:nvSpPr>
          <p:cNvPr id="45" name="Rectangle 44">
            <a:extLst>
              <a:ext uri="{FF2B5EF4-FFF2-40B4-BE49-F238E27FC236}">
                <a16:creationId xmlns:a16="http://schemas.microsoft.com/office/drawing/2014/main" id="{81974882-FCC3-AE06-F0C9-E073658DD1E3}"/>
              </a:ext>
            </a:extLst>
          </p:cNvPr>
          <p:cNvSpPr/>
          <p:nvPr/>
        </p:nvSpPr>
        <p:spPr>
          <a:xfrm>
            <a:off x="7655442" y="3117131"/>
            <a:ext cx="4011408" cy="2520821"/>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pic>
        <p:nvPicPr>
          <p:cNvPr id="6" name="Picture 5" descr="A logo with a blue and yellow design&#10;&#10;Description automatically generated">
            <a:extLst>
              <a:ext uri="{FF2B5EF4-FFF2-40B4-BE49-F238E27FC236}">
                <a16:creationId xmlns:a16="http://schemas.microsoft.com/office/drawing/2014/main" id="{250CF871-6FD8-6AB6-721C-34CBF91D43DA}"/>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242156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581DF-8794-01DB-7FF7-F7A90545BF40}"/>
              </a:ext>
            </a:extLst>
          </p:cNvPr>
          <p:cNvSpPr>
            <a:spLocks noGrp="1"/>
          </p:cNvSpPr>
          <p:nvPr>
            <p:ph type="title"/>
          </p:nvPr>
        </p:nvSpPr>
        <p:spPr>
          <a:xfrm>
            <a:off x="738433" y="204486"/>
            <a:ext cx="11277600" cy="838200"/>
          </a:xfrm>
        </p:spPr>
        <p:txBody>
          <a:bodyPr/>
          <a:lstStyle/>
          <a:p>
            <a:r>
              <a:rPr lang="en-KR" dirty="0"/>
              <a:t>Vortex Kernel Library </a:t>
            </a:r>
          </a:p>
        </p:txBody>
      </p:sp>
      <p:sp>
        <p:nvSpPr>
          <p:cNvPr id="3" name="Slide Number Placeholder 2">
            <a:extLst>
              <a:ext uri="{FF2B5EF4-FFF2-40B4-BE49-F238E27FC236}">
                <a16:creationId xmlns:a16="http://schemas.microsoft.com/office/drawing/2014/main" id="{2D85158A-56FC-3A08-B492-C78D666C2C4D}"/>
              </a:ext>
            </a:extLst>
          </p:cNvPr>
          <p:cNvSpPr>
            <a:spLocks noGrp="1"/>
          </p:cNvSpPr>
          <p:nvPr>
            <p:ph type="sldNum" idx="12"/>
          </p:nvPr>
        </p:nvSpPr>
        <p:spPr/>
        <p:txBody>
          <a:bodyPr/>
          <a:lstStyle/>
          <a:p>
            <a:fld id="{AE678206-0642-9F48-9727-6B519CB285FA}" type="slidenum">
              <a:rPr lang="en-US" smtClean="0"/>
              <a:t>7</a:t>
            </a:fld>
            <a:endParaRPr lang="en-US"/>
          </a:p>
        </p:txBody>
      </p:sp>
      <p:sp>
        <p:nvSpPr>
          <p:cNvPr id="2" name="Content Placeholder 1">
            <a:extLst>
              <a:ext uri="{FF2B5EF4-FFF2-40B4-BE49-F238E27FC236}">
                <a16:creationId xmlns:a16="http://schemas.microsoft.com/office/drawing/2014/main" id="{BBEA0BC3-71BA-7816-346E-880AD6E6D7BB}"/>
              </a:ext>
            </a:extLst>
          </p:cNvPr>
          <p:cNvSpPr>
            <a:spLocks noGrp="1"/>
          </p:cNvSpPr>
          <p:nvPr>
            <p:ph type="body" idx="1"/>
          </p:nvPr>
        </p:nvSpPr>
        <p:spPr>
          <a:xfrm>
            <a:off x="662233" y="1140069"/>
            <a:ext cx="11430000" cy="4694985"/>
          </a:xfrm>
        </p:spPr>
        <p:txBody>
          <a:bodyPr>
            <a:normAutofit/>
          </a:bodyPr>
          <a:lstStyle/>
          <a:p>
            <a:pPr marL="76200" indent="0">
              <a:buNone/>
            </a:pPr>
            <a:r>
              <a:rPr lang="en-US" dirty="0"/>
              <a:t>I</a:t>
            </a:r>
            <a:r>
              <a:rPr lang="en-US" sz="2400" dirty="0"/>
              <a:t>nterface for accessing runtime information and controlling program flow</a:t>
            </a:r>
            <a:endParaRPr lang="en-KR" sz="2400" dirty="0"/>
          </a:p>
          <a:p>
            <a:pPr marL="617220" lvl="1" indent="-342900">
              <a:spcBef>
                <a:spcPts val="600"/>
              </a:spcBef>
              <a:buClr>
                <a:schemeClr val="accent2"/>
              </a:buClr>
              <a:buSzPct val="100000"/>
              <a:buFont typeface="Wingdings" panose="05000000000000000000" pitchFamily="2" charset="2"/>
              <a:buChar char="§"/>
            </a:pPr>
            <a:r>
              <a:rPr lang="en-US" sz="2000" dirty="0">
                <a:solidFill>
                  <a:schemeClr val="tx2">
                    <a:lumMod val="50000"/>
                  </a:schemeClr>
                </a:solidFill>
                <a:latin typeface="+mj-lt"/>
                <a:ea typeface="Tahoma"/>
                <a:cs typeface="Tahoma"/>
              </a:rPr>
              <a:t>Schedule tasks on the parallel H/W</a:t>
            </a:r>
          </a:p>
          <a:p>
            <a:pPr marL="834390" lvl="2" indent="-285750">
              <a:spcBef>
                <a:spcPts val="600"/>
              </a:spcBef>
              <a:buClr>
                <a:schemeClr val="accent2"/>
              </a:buClr>
              <a:buSzPct val="100000"/>
              <a:buFont typeface="Wingdings" panose="05000000000000000000" pitchFamily="2" charset="2"/>
              <a:buChar char="§"/>
            </a:pPr>
            <a:r>
              <a:rPr lang="en-US" b="0" i="0" dirty="0">
                <a:effectLst/>
                <a:latin typeface="+mj-lt"/>
              </a:rPr>
              <a:t>void</a:t>
            </a:r>
            <a:r>
              <a:rPr lang="en-US" b="0" i="0" dirty="0">
                <a:solidFill>
                  <a:srgbClr val="24292F"/>
                </a:solidFill>
                <a:effectLst/>
                <a:latin typeface="+mj-lt"/>
              </a:rPr>
              <a:t> </a:t>
            </a:r>
            <a:r>
              <a:rPr lang="en-US" b="1" i="0" dirty="0" err="1">
                <a:solidFill>
                  <a:srgbClr val="24292F"/>
                </a:solidFill>
                <a:effectLst/>
                <a:latin typeface="+mj-lt"/>
              </a:rPr>
              <a:t>vx_spawn_threads</a:t>
            </a:r>
            <a:r>
              <a:rPr lang="en-US" b="0" i="0" dirty="0">
                <a:solidFill>
                  <a:srgbClr val="24292F"/>
                </a:solidFill>
                <a:effectLst/>
                <a:latin typeface="+mj-lt"/>
              </a:rPr>
              <a:t>(</a:t>
            </a:r>
            <a:r>
              <a:rPr lang="en-US" b="0" i="0" dirty="0">
                <a:effectLst/>
                <a:latin typeface="+mj-lt"/>
              </a:rPr>
              <a:t>dimension, </a:t>
            </a:r>
            <a:r>
              <a:rPr lang="en-US" b="0" i="0" dirty="0" err="1">
                <a:effectLst/>
                <a:latin typeface="+mj-lt"/>
              </a:rPr>
              <a:t>grid_dim</a:t>
            </a:r>
            <a:r>
              <a:rPr lang="en-US" b="0" i="0" dirty="0">
                <a:effectLst/>
                <a:latin typeface="+mj-lt"/>
              </a:rPr>
              <a:t>, </a:t>
            </a:r>
            <a:r>
              <a:rPr lang="en-US" b="0" i="0" dirty="0" err="1">
                <a:effectLst/>
                <a:latin typeface="+mj-lt"/>
              </a:rPr>
              <a:t>block_dim</a:t>
            </a:r>
            <a:r>
              <a:rPr lang="en-US" b="0" i="0" dirty="0">
                <a:effectLst/>
                <a:latin typeface="+mj-lt"/>
              </a:rPr>
              <a:t>, </a:t>
            </a:r>
            <a:r>
              <a:rPr lang="en-US" b="0" i="0" dirty="0" err="1">
                <a:effectLst/>
                <a:latin typeface="+mj-lt"/>
              </a:rPr>
              <a:t>kernel_func</a:t>
            </a:r>
            <a:r>
              <a:rPr lang="en-US" b="0" i="0" dirty="0">
                <a:effectLst/>
                <a:latin typeface="+mj-lt"/>
              </a:rPr>
              <a:t>, </a:t>
            </a:r>
            <a:r>
              <a:rPr lang="en-US" b="0" i="0" dirty="0" err="1">
                <a:effectLst/>
                <a:latin typeface="+mj-lt"/>
              </a:rPr>
              <a:t>arg</a:t>
            </a:r>
            <a:r>
              <a:rPr lang="en-US" b="0" i="0" dirty="0">
                <a:solidFill>
                  <a:srgbClr val="24292F"/>
                </a:solidFill>
                <a:effectLst/>
                <a:latin typeface="+mj-lt"/>
              </a:rPr>
              <a:t>)</a:t>
            </a:r>
          </a:p>
          <a:p>
            <a:pPr marL="617220" lvl="1" indent="-342900">
              <a:spcBef>
                <a:spcPts val="600"/>
              </a:spcBef>
              <a:buClr>
                <a:schemeClr val="accent2"/>
              </a:buClr>
              <a:buSzPct val="100000"/>
              <a:buFont typeface="Wingdings" panose="05000000000000000000" pitchFamily="2" charset="2"/>
              <a:buChar char="§"/>
            </a:pPr>
            <a:r>
              <a:rPr lang="en-US" sz="2000" dirty="0">
                <a:latin typeface="+mj-lt"/>
                <a:ea typeface="Tahoma"/>
                <a:cs typeface="Tahoma"/>
              </a:rPr>
              <a:t>Query hardware configuration</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vx_num_cores</a:t>
            </a:r>
            <a:r>
              <a:rPr lang="en-US" dirty="0">
                <a:latin typeface="+mj-lt"/>
                <a:ea typeface="Tahoma"/>
                <a:cs typeface="Tahoma"/>
              </a:rPr>
              <a:t>(), </a:t>
            </a:r>
            <a:r>
              <a:rPr lang="en-US" b="1" dirty="0" err="1">
                <a:latin typeface="+mj-lt"/>
                <a:ea typeface="Tahoma"/>
                <a:cs typeface="Tahoma"/>
              </a:rPr>
              <a:t>vx_num_warps</a:t>
            </a:r>
            <a:r>
              <a:rPr lang="en-US" dirty="0">
                <a:latin typeface="+mj-lt"/>
                <a:ea typeface="Tahoma"/>
                <a:cs typeface="Tahoma"/>
              </a:rPr>
              <a:t>(), </a:t>
            </a:r>
            <a:r>
              <a:rPr lang="en-US" b="1" dirty="0" err="1">
                <a:latin typeface="+mj-lt"/>
                <a:ea typeface="Tahoma"/>
                <a:cs typeface="Tahoma"/>
              </a:rPr>
              <a:t>vx_num_threads</a:t>
            </a:r>
            <a:r>
              <a:rPr lang="en-US" dirty="0">
                <a:latin typeface="+mj-lt"/>
                <a:ea typeface="Tahoma"/>
                <a:cs typeface="Tahoma"/>
              </a:rPr>
              <a:t>()</a:t>
            </a:r>
          </a:p>
          <a:p>
            <a:pPr marL="617220" lvl="1" indent="-342900">
              <a:spcBef>
                <a:spcPts val="600"/>
              </a:spcBef>
              <a:buClr>
                <a:schemeClr val="accent2"/>
              </a:buClr>
              <a:buSzPct val="100000"/>
              <a:buFont typeface="Wingdings" panose="05000000000000000000" pitchFamily="2" charset="2"/>
              <a:buChar char="§"/>
            </a:pPr>
            <a:r>
              <a:rPr lang="en-US" sz="2000" dirty="0">
                <a:latin typeface="+mj-lt"/>
                <a:ea typeface="Tahoma"/>
                <a:cs typeface="Tahoma"/>
              </a:rPr>
              <a:t>Query the current thread or wavefront</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vx_thread_tid</a:t>
            </a:r>
            <a:r>
              <a:rPr lang="en-US" dirty="0">
                <a:latin typeface="+mj-lt"/>
                <a:ea typeface="Tahoma"/>
                <a:cs typeface="Tahoma"/>
              </a:rPr>
              <a:t>(), </a:t>
            </a:r>
            <a:r>
              <a:rPr lang="en-US" b="1" dirty="0" err="1">
                <a:latin typeface="+mj-lt"/>
                <a:ea typeface="Tahoma"/>
                <a:cs typeface="Tahoma"/>
              </a:rPr>
              <a:t>vx_warp_id</a:t>
            </a:r>
            <a:r>
              <a:rPr lang="en-US" dirty="0">
                <a:latin typeface="+mj-lt"/>
                <a:ea typeface="Tahoma"/>
                <a:cs typeface="Tahoma"/>
              </a:rPr>
              <a:t>()</a:t>
            </a:r>
          </a:p>
          <a:p>
            <a:pPr marL="617220" lvl="1" indent="-342900">
              <a:spcBef>
                <a:spcPts val="600"/>
              </a:spcBef>
              <a:buClr>
                <a:schemeClr val="accent2"/>
              </a:buClr>
              <a:buSzPct val="100000"/>
              <a:buFont typeface="Wingdings" panose="05000000000000000000" pitchFamily="2" charset="2"/>
              <a:buChar char="§"/>
            </a:pPr>
            <a:r>
              <a:rPr lang="en-US" sz="2000" dirty="0">
                <a:latin typeface="+mj-lt"/>
                <a:ea typeface="Tahoma"/>
                <a:cs typeface="Tahoma"/>
              </a:rPr>
              <a:t>Terminate program execution</a:t>
            </a:r>
          </a:p>
          <a:p>
            <a:pPr marL="834390" lvl="2" indent="-285750">
              <a:spcBef>
                <a:spcPts val="600"/>
              </a:spcBef>
              <a:buClr>
                <a:schemeClr val="accent2"/>
              </a:buClr>
              <a:buSzPct val="100000"/>
              <a:buFont typeface="Wingdings" panose="05000000000000000000" pitchFamily="2" charset="2"/>
              <a:buChar char="§"/>
            </a:pPr>
            <a:r>
              <a:rPr lang="en-US" b="1" dirty="0" err="1">
                <a:latin typeface="+mj-lt"/>
                <a:ea typeface="Tahoma"/>
                <a:cs typeface="Tahoma"/>
              </a:rPr>
              <a:t>vx_tmc</a:t>
            </a:r>
            <a:r>
              <a:rPr lang="en-US" dirty="0">
                <a:latin typeface="+mj-lt"/>
                <a:ea typeface="Tahoma"/>
                <a:cs typeface="Tahoma"/>
              </a:rPr>
              <a:t>();</a:t>
            </a:r>
          </a:p>
          <a:p>
            <a:pPr marL="617220" lvl="1" indent="-342900">
              <a:spcBef>
                <a:spcPts val="600"/>
              </a:spcBef>
              <a:buClr>
                <a:schemeClr val="accent2"/>
              </a:buClr>
              <a:buSzPct val="100000"/>
              <a:buFont typeface="Wingdings" panose="05000000000000000000" pitchFamily="2" charset="2"/>
              <a:buChar char="§"/>
            </a:pPr>
            <a:r>
              <a:rPr lang="en-US" sz="2000" dirty="0">
                <a:solidFill>
                  <a:schemeClr val="tx2">
                    <a:lumMod val="50000"/>
                  </a:schemeClr>
                </a:solidFill>
                <a:latin typeface="+mj-lt"/>
                <a:ea typeface="Tahoma"/>
                <a:cs typeface="Tahoma"/>
              </a:rPr>
              <a:t>Debug print to the console</a:t>
            </a:r>
          </a:p>
          <a:p>
            <a:pPr marL="834390" lvl="2" indent="-285750">
              <a:spcBef>
                <a:spcPts val="600"/>
              </a:spcBef>
              <a:buClr>
                <a:schemeClr val="accent2"/>
              </a:buClr>
              <a:buSzPct val="100000"/>
              <a:buFont typeface="Wingdings" panose="05000000000000000000" pitchFamily="2" charset="2"/>
              <a:buChar char="§"/>
            </a:pPr>
            <a:r>
              <a:rPr lang="en-US" b="1" dirty="0" err="1">
                <a:solidFill>
                  <a:schemeClr val="tx2">
                    <a:lumMod val="50000"/>
                  </a:schemeClr>
                </a:solidFill>
                <a:latin typeface="+mj-lt"/>
                <a:ea typeface="Tahoma"/>
                <a:cs typeface="Tahoma"/>
              </a:rPr>
              <a:t>vx_printf</a:t>
            </a:r>
            <a:r>
              <a:rPr lang="en-US" dirty="0">
                <a:solidFill>
                  <a:schemeClr val="tx2">
                    <a:lumMod val="50000"/>
                  </a:schemeClr>
                </a:solidFill>
                <a:latin typeface="+mj-lt"/>
                <a:ea typeface="Tahoma"/>
                <a:cs typeface="Tahoma"/>
              </a:rPr>
              <a:t>(format, …);</a:t>
            </a:r>
          </a:p>
          <a:p>
            <a:pPr marL="617220" lvl="1" indent="-342900">
              <a:spcBef>
                <a:spcPts val="600"/>
              </a:spcBef>
              <a:buClr>
                <a:schemeClr val="accent2"/>
              </a:buClr>
              <a:buSzPct val="100000"/>
              <a:buFont typeface="Wingdings" panose="05000000000000000000" pitchFamily="2" charset="2"/>
              <a:buChar char="§"/>
            </a:pPr>
            <a:r>
              <a:rPr lang="en-US" sz="2000" dirty="0">
                <a:latin typeface="+mj-lt"/>
                <a:ea typeface="Tahoma"/>
                <a:cs typeface="Tahoma"/>
              </a:rPr>
              <a:t>Other utility APIs</a:t>
            </a:r>
            <a:endParaRPr lang="en-US" sz="2000" dirty="0">
              <a:latin typeface="+mj-lt"/>
              <a:ea typeface="Tahoma" pitchFamily="34" charset="0"/>
              <a:cs typeface="Tahoma" pitchFamily="34" charset="0"/>
            </a:endParaRPr>
          </a:p>
          <a:p>
            <a:endParaRPr lang="en-KR" dirty="0"/>
          </a:p>
        </p:txBody>
      </p:sp>
      <p:pic>
        <p:nvPicPr>
          <p:cNvPr id="5" name="Picture 4" descr="A logo with a blue and yellow design&#10;&#10;Description automatically generated">
            <a:extLst>
              <a:ext uri="{FF2B5EF4-FFF2-40B4-BE49-F238E27FC236}">
                <a16:creationId xmlns:a16="http://schemas.microsoft.com/office/drawing/2014/main" id="{2FA879E8-63CB-FA0A-BDA0-EC33DF6FE3C5}"/>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211467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0581DF-8794-01DB-7FF7-F7A90545BF40}"/>
              </a:ext>
            </a:extLst>
          </p:cNvPr>
          <p:cNvSpPr>
            <a:spLocks noGrp="1"/>
          </p:cNvSpPr>
          <p:nvPr>
            <p:ph type="title"/>
          </p:nvPr>
        </p:nvSpPr>
        <p:spPr>
          <a:xfrm>
            <a:off x="719579" y="290885"/>
            <a:ext cx="11277600" cy="838200"/>
          </a:xfrm>
        </p:spPr>
        <p:txBody>
          <a:bodyPr/>
          <a:lstStyle/>
          <a:p>
            <a:r>
              <a:rPr lang="en-KR" dirty="0"/>
              <a:t>Vortex Runtime Library </a:t>
            </a:r>
          </a:p>
        </p:txBody>
      </p:sp>
      <p:sp>
        <p:nvSpPr>
          <p:cNvPr id="3" name="Slide Number Placeholder 2">
            <a:extLst>
              <a:ext uri="{FF2B5EF4-FFF2-40B4-BE49-F238E27FC236}">
                <a16:creationId xmlns:a16="http://schemas.microsoft.com/office/drawing/2014/main" id="{2D85158A-56FC-3A08-B492-C78D666C2C4D}"/>
              </a:ext>
            </a:extLst>
          </p:cNvPr>
          <p:cNvSpPr>
            <a:spLocks noGrp="1"/>
          </p:cNvSpPr>
          <p:nvPr>
            <p:ph type="sldNum" idx="12"/>
          </p:nvPr>
        </p:nvSpPr>
        <p:spPr/>
        <p:txBody>
          <a:bodyPr/>
          <a:lstStyle/>
          <a:p>
            <a:fld id="{AE678206-0642-9F48-9727-6B519CB285FA}" type="slidenum">
              <a:rPr lang="en-US" smtClean="0"/>
              <a:t>8</a:t>
            </a:fld>
            <a:endParaRPr lang="en-US"/>
          </a:p>
        </p:txBody>
      </p:sp>
      <p:sp>
        <p:nvSpPr>
          <p:cNvPr id="2" name="Content Placeholder 1">
            <a:extLst>
              <a:ext uri="{FF2B5EF4-FFF2-40B4-BE49-F238E27FC236}">
                <a16:creationId xmlns:a16="http://schemas.microsoft.com/office/drawing/2014/main" id="{BBEA0BC3-71BA-7816-346E-880AD6E6D7BB}"/>
              </a:ext>
            </a:extLst>
          </p:cNvPr>
          <p:cNvSpPr>
            <a:spLocks noGrp="1"/>
          </p:cNvSpPr>
          <p:nvPr>
            <p:ph type="body" idx="1"/>
          </p:nvPr>
        </p:nvSpPr>
        <p:spPr>
          <a:xfrm>
            <a:off x="689609" y="1173151"/>
            <a:ext cx="11430000" cy="4694985"/>
          </a:xfrm>
        </p:spPr>
        <p:txBody>
          <a:bodyPr>
            <a:normAutofit/>
          </a:bodyPr>
          <a:lstStyle/>
          <a:p>
            <a:pPr marL="76200" indent="0">
              <a:buNone/>
            </a:pPr>
            <a:r>
              <a:rPr lang="en-KR" sz="2400" dirty="0"/>
              <a:t>Interface for </a:t>
            </a:r>
            <a:r>
              <a:rPr lang="en-US" dirty="0"/>
              <a:t>communicating with the Vortex device </a:t>
            </a:r>
            <a:endParaRPr lang="en-KR" sz="2400" dirty="0"/>
          </a:p>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Perform m</a:t>
            </a:r>
            <a:r>
              <a:rPr lang="en-US" sz="2000" dirty="0">
                <a:solidFill>
                  <a:schemeClr val="tx2">
                    <a:lumMod val="50000"/>
                  </a:schemeClr>
                </a:solidFill>
                <a:latin typeface="+mj-lt"/>
                <a:ea typeface="Tahoma"/>
                <a:cs typeface="Tahoma"/>
              </a:rPr>
              <a:t>emory-related </a:t>
            </a:r>
            <a:r>
              <a:rPr lang="en-US" dirty="0">
                <a:latin typeface="+mj-lt"/>
                <a:ea typeface="Tahoma"/>
                <a:cs typeface="Tahoma"/>
              </a:rPr>
              <a:t>o</a:t>
            </a:r>
            <a:r>
              <a:rPr lang="en-US" sz="2000" dirty="0">
                <a:solidFill>
                  <a:schemeClr val="tx2">
                    <a:lumMod val="50000"/>
                  </a:schemeClr>
                </a:solidFill>
                <a:latin typeface="+mj-lt"/>
                <a:ea typeface="Tahoma"/>
                <a:cs typeface="Tahoma"/>
              </a:rPr>
              <a:t>peration? </a:t>
            </a:r>
          </a:p>
          <a:p>
            <a:pPr marL="834390" lvl="2" indent="-285750">
              <a:spcBef>
                <a:spcPts val="600"/>
              </a:spcBef>
              <a:buClr>
                <a:schemeClr val="accent2"/>
              </a:buClr>
              <a:buSzPct val="100000"/>
              <a:buFont typeface="Wingdings" panose="05000000000000000000" pitchFamily="2" charset="2"/>
              <a:buChar char="§"/>
            </a:pPr>
            <a:r>
              <a:rPr lang="en-US" b="1" i="0" dirty="0" err="1">
                <a:effectLst/>
                <a:latin typeface="+mj-lt"/>
              </a:rPr>
              <a:t>vx_mem_alloc</a:t>
            </a:r>
            <a:r>
              <a:rPr lang="en-US" b="0" i="0" dirty="0">
                <a:effectLst/>
                <a:latin typeface="+mj-lt"/>
              </a:rPr>
              <a:t>(…), </a:t>
            </a:r>
            <a:r>
              <a:rPr lang="en-US" b="1" i="0" dirty="0" err="1">
                <a:effectLst/>
                <a:latin typeface="+mj-lt"/>
              </a:rPr>
              <a:t>vx_mem_free</a:t>
            </a:r>
            <a:r>
              <a:rPr lang="en-US" b="0" i="0" dirty="0">
                <a:effectLst/>
                <a:latin typeface="+mj-lt"/>
              </a:rPr>
              <a:t>(…)</a:t>
            </a:r>
          </a:p>
          <a:p>
            <a:pPr marL="834390" lvl="2" indent="-285750">
              <a:spcBef>
                <a:spcPts val="600"/>
              </a:spcBef>
              <a:buClr>
                <a:schemeClr val="accent2"/>
              </a:buClr>
              <a:buSzPct val="100000"/>
              <a:buFont typeface="Wingdings" panose="05000000000000000000" pitchFamily="2" charset="2"/>
              <a:buChar char="§"/>
            </a:pPr>
            <a:r>
              <a:rPr lang="en-US" b="1" i="0" dirty="0" err="1">
                <a:effectLst/>
                <a:latin typeface="+mj-lt"/>
              </a:rPr>
              <a:t>vx_copy_to_dev</a:t>
            </a:r>
            <a:r>
              <a:rPr lang="en-US" b="0" i="0" dirty="0">
                <a:effectLst/>
                <a:latin typeface="+mj-lt"/>
              </a:rPr>
              <a:t>(…), </a:t>
            </a:r>
            <a:r>
              <a:rPr lang="en-US" b="1" i="0" dirty="0" err="1">
                <a:effectLst/>
                <a:latin typeface="+mj-lt"/>
              </a:rPr>
              <a:t>vx_copy_from_dev</a:t>
            </a:r>
            <a:r>
              <a:rPr lang="en-US" b="0" i="0" dirty="0">
                <a:effectLst/>
                <a:latin typeface="+mj-lt"/>
              </a:rPr>
              <a:t>(…)</a:t>
            </a:r>
          </a:p>
          <a:p>
            <a:pPr marL="617220" lvl="1" indent="-342900">
              <a:spcBef>
                <a:spcPts val="600"/>
              </a:spcBef>
              <a:buClr>
                <a:schemeClr val="accent2"/>
              </a:buClr>
              <a:buSzPct val="100000"/>
              <a:buFont typeface="Wingdings" panose="05000000000000000000" pitchFamily="2" charset="2"/>
              <a:buChar char="§"/>
            </a:pPr>
            <a:r>
              <a:rPr lang="en-KR" dirty="0"/>
              <a:t>Launch Kernel?</a:t>
            </a:r>
          </a:p>
          <a:p>
            <a:pPr marL="834390" lvl="2" indent="-285750">
              <a:spcBef>
                <a:spcPts val="600"/>
              </a:spcBef>
              <a:buClr>
                <a:schemeClr val="accent2"/>
              </a:buClr>
              <a:buSzPct val="100000"/>
              <a:buFont typeface="Wingdings" panose="05000000000000000000" pitchFamily="2" charset="2"/>
              <a:buChar char="§"/>
            </a:pPr>
            <a:r>
              <a:rPr lang="en-US" b="1" dirty="0" err="1"/>
              <a:t>vx_start</a:t>
            </a:r>
            <a:r>
              <a:rPr lang="en-US" dirty="0"/>
              <a:t>(…), </a:t>
            </a:r>
            <a:r>
              <a:rPr lang="en-US" b="1" dirty="0" err="1"/>
              <a:t>vx_ready_wait</a:t>
            </a:r>
            <a:r>
              <a:rPr lang="en-US" dirty="0"/>
              <a:t>(…)</a:t>
            </a:r>
          </a:p>
          <a:p>
            <a:pPr marL="617220" lvl="1" indent="-342900">
              <a:spcBef>
                <a:spcPts val="600"/>
              </a:spcBef>
              <a:buClr>
                <a:schemeClr val="accent2"/>
              </a:buClr>
              <a:buSzPct val="100000"/>
              <a:buFont typeface="Wingdings" panose="05000000000000000000" pitchFamily="2" charset="2"/>
              <a:buChar char="§"/>
            </a:pPr>
            <a:r>
              <a:rPr lang="en-US" dirty="0"/>
              <a:t>Open and Close Device? </a:t>
            </a:r>
          </a:p>
          <a:p>
            <a:pPr marL="834390" lvl="2" indent="-285750">
              <a:spcBef>
                <a:spcPts val="600"/>
              </a:spcBef>
              <a:buClr>
                <a:schemeClr val="accent2"/>
              </a:buClr>
              <a:buSzPct val="100000"/>
              <a:buFont typeface="Wingdings" panose="05000000000000000000" pitchFamily="2" charset="2"/>
              <a:buChar char="§"/>
            </a:pPr>
            <a:r>
              <a:rPr lang="en-US" b="1" dirty="0" err="1"/>
              <a:t>vx_dev_open</a:t>
            </a:r>
            <a:r>
              <a:rPr lang="en-US" dirty="0"/>
              <a:t>(…), </a:t>
            </a:r>
            <a:r>
              <a:rPr lang="en-US" b="1" dirty="0" err="1"/>
              <a:t>vx_dev_close</a:t>
            </a:r>
            <a:r>
              <a:rPr lang="en-US" dirty="0"/>
              <a:t>(…)</a:t>
            </a:r>
          </a:p>
          <a:p>
            <a:pPr marL="617220" lvl="1" indent="-342900">
              <a:spcBef>
                <a:spcPts val="600"/>
              </a:spcBef>
              <a:buClr>
                <a:schemeClr val="accent2"/>
              </a:buClr>
              <a:buSzPct val="100000"/>
              <a:buFont typeface="Wingdings" panose="05000000000000000000" pitchFamily="2" charset="2"/>
              <a:buChar char="§"/>
            </a:pPr>
            <a:r>
              <a:rPr lang="en-US" dirty="0">
                <a:latin typeface="+mj-lt"/>
                <a:ea typeface="Tahoma"/>
                <a:cs typeface="Tahoma"/>
              </a:rPr>
              <a:t>Other Runtime Methods</a:t>
            </a:r>
            <a:endParaRPr lang="en-US" dirty="0">
              <a:latin typeface="+mj-lt"/>
              <a:ea typeface="Tahoma" pitchFamily="34" charset="0"/>
              <a:cs typeface="Tahoma" pitchFamily="34" charset="0"/>
            </a:endParaRPr>
          </a:p>
          <a:p>
            <a:pPr marL="560070" lvl="1" indent="-285750">
              <a:spcBef>
                <a:spcPts val="600"/>
              </a:spcBef>
              <a:buClr>
                <a:schemeClr val="accent2"/>
              </a:buClr>
              <a:buSzPct val="100000"/>
              <a:buFont typeface="Wingdings" panose="05000000000000000000" pitchFamily="2" charset="2"/>
              <a:buChar char="Ø"/>
            </a:pPr>
            <a:endParaRPr lang="en-KR" dirty="0"/>
          </a:p>
        </p:txBody>
      </p:sp>
      <p:pic>
        <p:nvPicPr>
          <p:cNvPr id="5" name="Picture 4" descr="A logo with a blue and yellow design&#10;&#10;Description automatically generated">
            <a:extLst>
              <a:ext uri="{FF2B5EF4-FFF2-40B4-BE49-F238E27FC236}">
                <a16:creationId xmlns:a16="http://schemas.microsoft.com/office/drawing/2014/main" id="{10FDB029-7977-18F0-B761-C016BE80D91B}"/>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409713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ounded Rectangle 91">
            <a:extLst>
              <a:ext uri="{FF2B5EF4-FFF2-40B4-BE49-F238E27FC236}">
                <a16:creationId xmlns:a16="http://schemas.microsoft.com/office/drawing/2014/main" id="{39D85DAE-2728-B6D9-2D60-B89AC02D36AB}"/>
              </a:ext>
            </a:extLst>
          </p:cNvPr>
          <p:cNvSpPr/>
          <p:nvPr/>
        </p:nvSpPr>
        <p:spPr>
          <a:xfrm>
            <a:off x="7544802" y="3055442"/>
            <a:ext cx="4175126" cy="3233822"/>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91" name="Rounded Rectangle 90">
            <a:extLst>
              <a:ext uri="{FF2B5EF4-FFF2-40B4-BE49-F238E27FC236}">
                <a16:creationId xmlns:a16="http://schemas.microsoft.com/office/drawing/2014/main" id="{9797C9FE-B82C-AED0-9B5B-BD4CC4B071AE}"/>
              </a:ext>
            </a:extLst>
          </p:cNvPr>
          <p:cNvSpPr/>
          <p:nvPr/>
        </p:nvSpPr>
        <p:spPr>
          <a:xfrm>
            <a:off x="1761579" y="3055442"/>
            <a:ext cx="9958350" cy="3233822"/>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 name="Slide Number Placeholder 2">
            <a:extLst>
              <a:ext uri="{FF2B5EF4-FFF2-40B4-BE49-F238E27FC236}">
                <a16:creationId xmlns:a16="http://schemas.microsoft.com/office/drawing/2014/main" id="{6850B275-560B-F2F6-4990-BC95FF6CD04E}"/>
              </a:ext>
            </a:extLst>
          </p:cNvPr>
          <p:cNvSpPr>
            <a:spLocks noGrp="1"/>
          </p:cNvSpPr>
          <p:nvPr>
            <p:ph type="sldNum" sz="quarter" idx="12"/>
          </p:nvPr>
        </p:nvSpPr>
        <p:spPr/>
        <p:txBody>
          <a:bodyPr/>
          <a:lstStyle/>
          <a:p>
            <a:fld id="{36F63085-4905-477F-9B03-95852450F900}" type="slidenum">
              <a:rPr lang="en-US" smtClean="0">
                <a:solidFill>
                  <a:prstClr val="black"/>
                </a:solidFill>
              </a:rPr>
              <a:pPr/>
              <a:t>9</a:t>
            </a:fld>
            <a:endParaRPr lang="en-US">
              <a:solidFill>
                <a:prstClr val="black"/>
              </a:solidFill>
            </a:endParaRPr>
          </a:p>
        </p:txBody>
      </p:sp>
      <p:sp>
        <p:nvSpPr>
          <p:cNvPr id="22" name="Rectangle 21">
            <a:extLst>
              <a:ext uri="{FF2B5EF4-FFF2-40B4-BE49-F238E27FC236}">
                <a16:creationId xmlns:a16="http://schemas.microsoft.com/office/drawing/2014/main" id="{DE2E9C3F-C027-6F5E-12BC-B3E252AA7429}"/>
              </a:ext>
            </a:extLst>
          </p:cNvPr>
          <p:cNvSpPr/>
          <p:nvPr/>
        </p:nvSpPr>
        <p:spPr>
          <a:xfrm>
            <a:off x="4800599" y="3306344"/>
            <a:ext cx="1442224"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Kernel Code</a:t>
            </a:r>
          </a:p>
          <a:p>
            <a:pPr algn="ctr"/>
            <a:r>
              <a:rPr lang="en-US" dirty="0"/>
              <a:t>(IR) </a:t>
            </a:r>
            <a:endParaRPr lang="en-KR" dirty="0"/>
          </a:p>
        </p:txBody>
      </p:sp>
      <p:cxnSp>
        <p:nvCxnSpPr>
          <p:cNvPr id="26" name="Straight Arrow Connector 25">
            <a:extLst>
              <a:ext uri="{FF2B5EF4-FFF2-40B4-BE49-F238E27FC236}">
                <a16:creationId xmlns:a16="http://schemas.microsoft.com/office/drawing/2014/main" id="{8265C0B3-9D9F-4042-61AB-56CD6BED8B8E}"/>
              </a:ext>
            </a:extLst>
          </p:cNvPr>
          <p:cNvCxnSpPr>
            <a:cxnSpLocks/>
            <a:stCxn id="22" idx="3"/>
            <a:endCxn id="68" idx="1"/>
          </p:cNvCxnSpPr>
          <p:nvPr/>
        </p:nvCxnSpPr>
        <p:spPr>
          <a:xfrm>
            <a:off x="6242823" y="3681769"/>
            <a:ext cx="9975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52B43BD-A80C-98CC-3EC4-D42663670B98}"/>
              </a:ext>
            </a:extLst>
          </p:cNvPr>
          <p:cNvSpPr/>
          <p:nvPr/>
        </p:nvSpPr>
        <p:spPr>
          <a:xfrm>
            <a:off x="2272934" y="4481684"/>
            <a:ext cx="1442224" cy="131584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Built-in Library</a:t>
            </a:r>
          </a:p>
          <a:p>
            <a:pPr algn="ctr"/>
            <a:r>
              <a:rPr lang="en-US" dirty="0"/>
              <a:t>(</a:t>
            </a:r>
            <a:r>
              <a:rPr lang="en-US" dirty="0" err="1"/>
              <a:t>e,g</a:t>
            </a:r>
            <a:r>
              <a:rPr lang="en-US" dirty="0"/>
              <a:t>. math functions)</a:t>
            </a:r>
            <a:endParaRPr lang="en-KR" dirty="0"/>
          </a:p>
        </p:txBody>
      </p:sp>
      <p:cxnSp>
        <p:nvCxnSpPr>
          <p:cNvPr id="30" name="Straight Arrow Connector 29">
            <a:extLst>
              <a:ext uri="{FF2B5EF4-FFF2-40B4-BE49-F238E27FC236}">
                <a16:creationId xmlns:a16="http://schemas.microsoft.com/office/drawing/2014/main" id="{5A1A1C78-6728-7257-461E-96641E52E7A5}"/>
              </a:ext>
            </a:extLst>
          </p:cNvPr>
          <p:cNvCxnSpPr>
            <a:cxnSpLocks/>
            <a:stCxn id="29" idx="0"/>
          </p:cNvCxnSpPr>
          <p:nvPr/>
        </p:nvCxnSpPr>
        <p:spPr>
          <a:xfrm flipV="1">
            <a:off x="2994046" y="4138969"/>
            <a:ext cx="0" cy="342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B15BE83-286F-C298-0A63-323F8A19D220}"/>
              </a:ext>
            </a:extLst>
          </p:cNvPr>
          <p:cNvSpPr/>
          <p:nvPr/>
        </p:nvSpPr>
        <p:spPr>
          <a:xfrm>
            <a:off x="9902560" y="3306344"/>
            <a:ext cx="1569979"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Kernel executable</a:t>
            </a:r>
          </a:p>
        </p:txBody>
      </p:sp>
      <p:sp>
        <p:nvSpPr>
          <p:cNvPr id="47" name="Rectangle 46">
            <a:extLst>
              <a:ext uri="{FF2B5EF4-FFF2-40B4-BE49-F238E27FC236}">
                <a16:creationId xmlns:a16="http://schemas.microsoft.com/office/drawing/2014/main" id="{12252A6D-DE51-4AEC-D356-394238611A76}"/>
              </a:ext>
            </a:extLst>
          </p:cNvPr>
          <p:cNvSpPr/>
          <p:nvPr/>
        </p:nvSpPr>
        <p:spPr>
          <a:xfrm>
            <a:off x="7953254" y="4498039"/>
            <a:ext cx="937695" cy="131584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KR" dirty="0"/>
              <a:t>Vortex ISA</a:t>
            </a:r>
          </a:p>
        </p:txBody>
      </p:sp>
      <p:sp>
        <p:nvSpPr>
          <p:cNvPr id="57" name="Rounded Rectangle 56">
            <a:extLst>
              <a:ext uri="{FF2B5EF4-FFF2-40B4-BE49-F238E27FC236}">
                <a16:creationId xmlns:a16="http://schemas.microsoft.com/office/drawing/2014/main" id="{5047AF37-0B5E-43AF-A8C0-F7DCA5A05471}"/>
              </a:ext>
            </a:extLst>
          </p:cNvPr>
          <p:cNvSpPr/>
          <p:nvPr/>
        </p:nvSpPr>
        <p:spPr>
          <a:xfrm>
            <a:off x="2696467" y="3224570"/>
            <a:ext cx="1678541" cy="9143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rPr>
              <a:t>Front-end compiler</a:t>
            </a:r>
          </a:p>
        </p:txBody>
      </p:sp>
      <p:cxnSp>
        <p:nvCxnSpPr>
          <p:cNvPr id="64" name="Straight Arrow Connector 63">
            <a:extLst>
              <a:ext uri="{FF2B5EF4-FFF2-40B4-BE49-F238E27FC236}">
                <a16:creationId xmlns:a16="http://schemas.microsoft.com/office/drawing/2014/main" id="{E0B2D0A6-0C61-39D7-8894-CE83809D2AC0}"/>
              </a:ext>
            </a:extLst>
          </p:cNvPr>
          <p:cNvCxnSpPr>
            <a:cxnSpLocks/>
            <a:stCxn id="57" idx="3"/>
            <a:endCxn id="22" idx="1"/>
          </p:cNvCxnSpPr>
          <p:nvPr/>
        </p:nvCxnSpPr>
        <p:spPr>
          <a:xfrm flipV="1">
            <a:off x="4375008" y="3681769"/>
            <a:ext cx="4255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D471840A-AEEF-C970-9C2E-8DD6532EB3AC}"/>
              </a:ext>
            </a:extLst>
          </p:cNvPr>
          <p:cNvSpPr/>
          <p:nvPr/>
        </p:nvSpPr>
        <p:spPr>
          <a:xfrm>
            <a:off x="7240339" y="3224570"/>
            <a:ext cx="1678541" cy="91439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r>
              <a:rPr lang="en-KR" dirty="0">
                <a:solidFill>
                  <a:schemeClr val="tx1"/>
                </a:solidFill>
              </a:rPr>
              <a:t>ack-end compiler</a:t>
            </a:r>
          </a:p>
        </p:txBody>
      </p:sp>
      <p:cxnSp>
        <p:nvCxnSpPr>
          <p:cNvPr id="70" name="Straight Arrow Connector 69">
            <a:extLst>
              <a:ext uri="{FF2B5EF4-FFF2-40B4-BE49-F238E27FC236}">
                <a16:creationId xmlns:a16="http://schemas.microsoft.com/office/drawing/2014/main" id="{45BBEC15-9BB5-133C-A77B-32C84F22E513}"/>
              </a:ext>
            </a:extLst>
          </p:cNvPr>
          <p:cNvCxnSpPr>
            <a:cxnSpLocks/>
            <a:stCxn id="68" idx="3"/>
            <a:endCxn id="39" idx="1"/>
          </p:cNvCxnSpPr>
          <p:nvPr/>
        </p:nvCxnSpPr>
        <p:spPr>
          <a:xfrm flipV="1">
            <a:off x="8918880" y="3681769"/>
            <a:ext cx="9836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4">
            <a:extLst>
              <a:ext uri="{FF2B5EF4-FFF2-40B4-BE49-F238E27FC236}">
                <a16:creationId xmlns:a16="http://schemas.microsoft.com/office/drawing/2014/main" id="{7042CF78-17FD-5211-3AEC-587336CF3BE7}"/>
              </a:ext>
            </a:extLst>
          </p:cNvPr>
          <p:cNvSpPr txBox="1">
            <a:spLocks/>
          </p:cNvSpPr>
          <p:nvPr/>
        </p:nvSpPr>
        <p:spPr>
          <a:xfrm>
            <a:off x="3809563" y="4596617"/>
            <a:ext cx="2852068" cy="1828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Analyze program semantics</a:t>
            </a:r>
          </a:p>
          <a:p>
            <a:r>
              <a:rPr lang="en-US" sz="1700" dirty="0"/>
              <a:t>Lower functions with built-in library</a:t>
            </a:r>
          </a:p>
        </p:txBody>
      </p:sp>
      <p:cxnSp>
        <p:nvCxnSpPr>
          <p:cNvPr id="76" name="Straight Arrow Connector 75">
            <a:extLst>
              <a:ext uri="{FF2B5EF4-FFF2-40B4-BE49-F238E27FC236}">
                <a16:creationId xmlns:a16="http://schemas.microsoft.com/office/drawing/2014/main" id="{359150A6-9D1E-33EE-C103-6144D9EEAC44}"/>
              </a:ext>
            </a:extLst>
          </p:cNvPr>
          <p:cNvCxnSpPr>
            <a:cxnSpLocks/>
            <a:stCxn id="47" idx="0"/>
          </p:cNvCxnSpPr>
          <p:nvPr/>
        </p:nvCxnSpPr>
        <p:spPr>
          <a:xfrm flipH="1" flipV="1">
            <a:off x="8375600" y="4122614"/>
            <a:ext cx="46502" cy="37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Content Placeholder 4">
            <a:extLst>
              <a:ext uri="{FF2B5EF4-FFF2-40B4-BE49-F238E27FC236}">
                <a16:creationId xmlns:a16="http://schemas.microsoft.com/office/drawing/2014/main" id="{C0B566A1-7DD8-DC8F-603D-EAED2103F2A6}"/>
              </a:ext>
            </a:extLst>
          </p:cNvPr>
          <p:cNvSpPr txBox="1">
            <a:spLocks/>
          </p:cNvSpPr>
          <p:nvPr/>
        </p:nvSpPr>
        <p:spPr>
          <a:xfrm>
            <a:off x="9000810" y="4489227"/>
            <a:ext cx="2581590" cy="1371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Lower IR to Vortex ISA using Vortex intrinsic </a:t>
            </a:r>
          </a:p>
          <a:p>
            <a:r>
              <a:rPr lang="en-US" sz="1700" dirty="0"/>
              <a:t>Perform vortex-specific optimization </a:t>
            </a:r>
          </a:p>
          <a:p>
            <a:endParaRPr lang="en-US" sz="1700" dirty="0"/>
          </a:p>
        </p:txBody>
      </p:sp>
      <p:sp>
        <p:nvSpPr>
          <p:cNvPr id="85" name="Rectangle 84">
            <a:extLst>
              <a:ext uri="{FF2B5EF4-FFF2-40B4-BE49-F238E27FC236}">
                <a16:creationId xmlns:a16="http://schemas.microsoft.com/office/drawing/2014/main" id="{C24017B3-B6C5-2DD1-F772-75A44EE6D4BB}"/>
              </a:ext>
            </a:extLst>
          </p:cNvPr>
          <p:cNvSpPr/>
          <p:nvPr/>
        </p:nvSpPr>
        <p:spPr>
          <a:xfrm>
            <a:off x="6820697" y="4498039"/>
            <a:ext cx="1036602" cy="131584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a:t>
            </a:r>
          </a:p>
          <a:p>
            <a:pPr algn="ctr"/>
            <a:r>
              <a:rPr lang="en-US" dirty="0"/>
              <a:t>Kernel library</a:t>
            </a:r>
            <a:endParaRPr lang="en-KR" dirty="0"/>
          </a:p>
        </p:txBody>
      </p:sp>
      <p:cxnSp>
        <p:nvCxnSpPr>
          <p:cNvPr id="86" name="Straight Arrow Connector 85">
            <a:extLst>
              <a:ext uri="{FF2B5EF4-FFF2-40B4-BE49-F238E27FC236}">
                <a16:creationId xmlns:a16="http://schemas.microsoft.com/office/drawing/2014/main" id="{4691824D-EF6E-EE3A-6B4B-F8BFF8A947E9}"/>
              </a:ext>
            </a:extLst>
          </p:cNvPr>
          <p:cNvCxnSpPr>
            <a:cxnSpLocks/>
            <a:stCxn id="85" idx="0"/>
          </p:cNvCxnSpPr>
          <p:nvPr/>
        </p:nvCxnSpPr>
        <p:spPr>
          <a:xfrm flipV="1">
            <a:off x="7338998" y="4138969"/>
            <a:ext cx="109849" cy="359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8F8CD34C-9670-9185-CE2C-B22B5DD11F36}"/>
              </a:ext>
            </a:extLst>
          </p:cNvPr>
          <p:cNvSpPr/>
          <p:nvPr/>
        </p:nvSpPr>
        <p:spPr>
          <a:xfrm>
            <a:off x="2367774" y="1561177"/>
            <a:ext cx="9251797" cy="1135195"/>
          </a:xfrm>
          <a:prstGeom prst="roundRect">
            <a:avLst>
              <a:gd name="adj" fmla="val 11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7" name="Rectangle 6">
            <a:extLst>
              <a:ext uri="{FF2B5EF4-FFF2-40B4-BE49-F238E27FC236}">
                <a16:creationId xmlns:a16="http://schemas.microsoft.com/office/drawing/2014/main" id="{D94186D7-E7FE-6930-EA03-5866CEC6923A}"/>
              </a:ext>
            </a:extLst>
          </p:cNvPr>
          <p:cNvSpPr/>
          <p:nvPr/>
        </p:nvSpPr>
        <p:spPr>
          <a:xfrm>
            <a:off x="5209223" y="1812080"/>
            <a:ext cx="1442224"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Host</a:t>
            </a:r>
          </a:p>
          <a:p>
            <a:pPr algn="ctr"/>
            <a:r>
              <a:rPr lang="en-US" dirty="0"/>
              <a:t>Executable </a:t>
            </a:r>
            <a:endParaRPr lang="en-KR" dirty="0"/>
          </a:p>
        </p:txBody>
      </p:sp>
      <p:sp>
        <p:nvSpPr>
          <p:cNvPr id="9" name="Rounded Rectangle 8">
            <a:extLst>
              <a:ext uri="{FF2B5EF4-FFF2-40B4-BE49-F238E27FC236}">
                <a16:creationId xmlns:a16="http://schemas.microsoft.com/office/drawing/2014/main" id="{05BA2129-3CFB-4E70-C4C9-956BC40BE477}"/>
              </a:ext>
            </a:extLst>
          </p:cNvPr>
          <p:cNvSpPr/>
          <p:nvPr/>
        </p:nvSpPr>
        <p:spPr>
          <a:xfrm>
            <a:off x="2819128" y="1730305"/>
            <a:ext cx="1879872" cy="414453"/>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rPr>
              <a:t>Compiler</a:t>
            </a:r>
          </a:p>
        </p:txBody>
      </p:sp>
      <p:cxnSp>
        <p:nvCxnSpPr>
          <p:cNvPr id="10" name="Straight Arrow Connector 9">
            <a:extLst>
              <a:ext uri="{FF2B5EF4-FFF2-40B4-BE49-F238E27FC236}">
                <a16:creationId xmlns:a16="http://schemas.microsoft.com/office/drawing/2014/main" id="{452BC176-017F-46EF-0650-29141796591E}"/>
              </a:ext>
            </a:extLst>
          </p:cNvPr>
          <p:cNvCxnSpPr>
            <a:cxnSpLocks/>
            <a:stCxn id="9" idx="3"/>
            <a:endCxn id="7" idx="1"/>
          </p:cNvCxnSpPr>
          <p:nvPr/>
        </p:nvCxnSpPr>
        <p:spPr>
          <a:xfrm>
            <a:off x="4699000" y="1937532"/>
            <a:ext cx="510223" cy="249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B02822BC-0906-FC77-4E46-78DD660CBAFB}"/>
              </a:ext>
            </a:extLst>
          </p:cNvPr>
          <p:cNvSpPr txBox="1">
            <a:spLocks/>
          </p:cNvSpPr>
          <p:nvPr/>
        </p:nvSpPr>
        <p:spPr>
          <a:xfrm>
            <a:off x="6828571" y="1821005"/>
            <a:ext cx="4645694" cy="1022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Lower device communication functions with runtime library </a:t>
            </a:r>
          </a:p>
        </p:txBody>
      </p:sp>
      <p:sp>
        <p:nvSpPr>
          <p:cNvPr id="12" name="Rectangle 11">
            <a:extLst>
              <a:ext uri="{FF2B5EF4-FFF2-40B4-BE49-F238E27FC236}">
                <a16:creationId xmlns:a16="http://schemas.microsoft.com/office/drawing/2014/main" id="{408571CA-254A-7B7D-32DF-096F8F837D0E}"/>
              </a:ext>
            </a:extLst>
          </p:cNvPr>
          <p:cNvSpPr/>
          <p:nvPr/>
        </p:nvSpPr>
        <p:spPr>
          <a:xfrm>
            <a:off x="2819128" y="2198656"/>
            <a:ext cx="1879872" cy="41445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Vortex Runtime</a:t>
            </a:r>
            <a:endParaRPr lang="en-KR" dirty="0"/>
          </a:p>
        </p:txBody>
      </p:sp>
      <p:sp>
        <p:nvSpPr>
          <p:cNvPr id="19" name="Rounded Rectangle 18">
            <a:extLst>
              <a:ext uri="{FF2B5EF4-FFF2-40B4-BE49-F238E27FC236}">
                <a16:creationId xmlns:a16="http://schemas.microsoft.com/office/drawing/2014/main" id="{10186759-E482-796A-5184-F8FBCB9115D8}"/>
              </a:ext>
            </a:extLst>
          </p:cNvPr>
          <p:cNvSpPr/>
          <p:nvPr/>
        </p:nvSpPr>
        <p:spPr>
          <a:xfrm>
            <a:off x="412595" y="1561177"/>
            <a:ext cx="1795346" cy="259823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5" name="Rectangle 4">
            <a:extLst>
              <a:ext uri="{FF2B5EF4-FFF2-40B4-BE49-F238E27FC236}">
                <a16:creationId xmlns:a16="http://schemas.microsoft.com/office/drawing/2014/main" id="{3A13DFC6-4A6C-46A5-8976-0438EEEE5AD3}"/>
              </a:ext>
            </a:extLst>
          </p:cNvPr>
          <p:cNvSpPr/>
          <p:nvPr/>
        </p:nvSpPr>
        <p:spPr>
          <a:xfrm>
            <a:off x="572428" y="1802787"/>
            <a:ext cx="1442224"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Host Code </a:t>
            </a:r>
            <a:endParaRPr lang="en-KR" dirty="0"/>
          </a:p>
        </p:txBody>
      </p:sp>
      <p:sp>
        <p:nvSpPr>
          <p:cNvPr id="6" name="Rectangle 5">
            <a:extLst>
              <a:ext uri="{FF2B5EF4-FFF2-40B4-BE49-F238E27FC236}">
                <a16:creationId xmlns:a16="http://schemas.microsoft.com/office/drawing/2014/main" id="{0BC32CC3-9E39-4483-83AD-9DE92C14016C}"/>
              </a:ext>
            </a:extLst>
          </p:cNvPr>
          <p:cNvSpPr/>
          <p:nvPr/>
        </p:nvSpPr>
        <p:spPr>
          <a:xfrm>
            <a:off x="609600" y="3094469"/>
            <a:ext cx="1442224" cy="750850"/>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Kernel Code</a:t>
            </a:r>
            <a:endParaRPr lang="en-KR" dirty="0"/>
          </a:p>
        </p:txBody>
      </p:sp>
      <p:cxnSp>
        <p:nvCxnSpPr>
          <p:cNvPr id="8" name="Straight Arrow Connector 7">
            <a:extLst>
              <a:ext uri="{FF2B5EF4-FFF2-40B4-BE49-F238E27FC236}">
                <a16:creationId xmlns:a16="http://schemas.microsoft.com/office/drawing/2014/main" id="{5D8FFED6-986A-7B91-7487-25A4141ACC84}"/>
              </a:ext>
            </a:extLst>
          </p:cNvPr>
          <p:cNvCxnSpPr>
            <a:cxnSpLocks/>
            <a:stCxn id="5" idx="3"/>
            <a:endCxn id="9" idx="1"/>
          </p:cNvCxnSpPr>
          <p:nvPr/>
        </p:nvCxnSpPr>
        <p:spPr>
          <a:xfrm flipV="1">
            <a:off x="2014652" y="1937532"/>
            <a:ext cx="804476" cy="24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ECD706-7FB9-377F-5522-015A7B3F0EE6}"/>
              </a:ext>
            </a:extLst>
          </p:cNvPr>
          <p:cNvCxnSpPr>
            <a:cxnSpLocks/>
            <a:endCxn id="57" idx="1"/>
          </p:cNvCxnSpPr>
          <p:nvPr/>
        </p:nvCxnSpPr>
        <p:spPr>
          <a:xfrm>
            <a:off x="2051824" y="3429000"/>
            <a:ext cx="644643" cy="252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itle 3">
            <a:extLst>
              <a:ext uri="{FF2B5EF4-FFF2-40B4-BE49-F238E27FC236}">
                <a16:creationId xmlns:a16="http://schemas.microsoft.com/office/drawing/2014/main" id="{4307C4A5-325C-12CB-D0FA-559890C6B180}"/>
              </a:ext>
            </a:extLst>
          </p:cNvPr>
          <p:cNvSpPr txBox="1">
            <a:spLocks/>
          </p:cNvSpPr>
          <p:nvPr/>
        </p:nvSpPr>
        <p:spPr>
          <a:xfrm>
            <a:off x="757767" y="197755"/>
            <a:ext cx="11277600" cy="838200"/>
          </a:xfrm>
          <a:prstGeom prst="rect">
            <a:avLst/>
          </a:prstGeom>
        </p:spPr>
        <p:txBody>
          <a:bodyPr vert="horz" anchor="b" anchorCtr="0">
            <a:normAutofit/>
          </a:bodyPr>
          <a:lst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a:lstStyle>
          <a:p>
            <a:r>
              <a:rPr lang="en-KR" dirty="0"/>
              <a:t>Vortex </a:t>
            </a:r>
            <a:r>
              <a:rPr lang="en-US" dirty="0"/>
              <a:t>Program </a:t>
            </a:r>
            <a:r>
              <a:rPr lang="en-KR" dirty="0"/>
              <a:t>Compilation Flow</a:t>
            </a:r>
          </a:p>
        </p:txBody>
      </p:sp>
      <p:pic>
        <p:nvPicPr>
          <p:cNvPr id="2" name="Picture 1" descr="A logo with a blue and yellow design&#10;&#10;Description automatically generated">
            <a:extLst>
              <a:ext uri="{FF2B5EF4-FFF2-40B4-BE49-F238E27FC236}">
                <a16:creationId xmlns:a16="http://schemas.microsoft.com/office/drawing/2014/main" id="{13A2D8BA-00B7-D2CF-9A81-1D1EDAA5D8B4}"/>
              </a:ext>
            </a:extLst>
          </p:cNvPr>
          <p:cNvPicPr>
            <a:picLocks noChangeAspect="1"/>
          </p:cNvPicPr>
          <p:nvPr/>
        </p:nvPicPr>
        <p:blipFill>
          <a:blip r:embed="rId3"/>
          <a:stretch>
            <a:fillRect/>
          </a:stretch>
        </p:blipFill>
        <p:spPr>
          <a:xfrm>
            <a:off x="11076923" y="0"/>
            <a:ext cx="1042686" cy="1042686"/>
          </a:xfrm>
          <a:prstGeom prst="rect">
            <a:avLst/>
          </a:prstGeom>
        </p:spPr>
      </p:pic>
    </p:spTree>
    <p:extLst>
      <p:ext uri="{BB962C8B-B14F-4D97-AF65-F5344CB8AC3E}">
        <p14:creationId xmlns:p14="http://schemas.microsoft.com/office/powerpoint/2010/main" val="781240020"/>
      </p:ext>
    </p:extLst>
  </p:cSld>
  <p:clrMapOvr>
    <a:masterClrMapping/>
  </p:clrMapOvr>
</p:sld>
</file>

<file path=ppt/theme/theme1.xml><?xml version="1.0" encoding="utf-8"?>
<a:theme xmlns:a="http://schemas.openxmlformats.org/drawingml/2006/main" name="UCLA_Vortex">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UCLA_Vortex" id="{9375EB92-862B-4916-93E0-C0B37A2663F6}" vid="{6B966FCB-53A6-490C-8810-DF8FB9A37D9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UCLA_Vortex2">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UCLA_Vortex2" id="{9FB6F892-2D71-49DB-A4A5-143B5C241F28}" vid="{ADF8C69F-C213-42DE-8662-77CAC8A58848}"/>
    </a:ext>
  </a:extLst>
</a:theme>
</file>

<file path=ppt/theme/theme5.xml><?xml version="1.0" encoding="utf-8"?>
<a:theme xmlns:a="http://schemas.openxmlformats.org/drawingml/2006/main" name="1_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6.xml><?xml version="1.0" encoding="utf-8"?>
<a:theme xmlns:a="http://schemas.openxmlformats.org/drawingml/2006/main" name="4_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703aaed8-5f35-4ebd-8684-7d64e521d80b" xsi:nil="true"/>
    <lcf76f155ced4ddcb4097134ff3c332f xmlns="f01fee57-14a4-4fb3-a7a7-17af854556b0">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FB5C5C43C8E84ABE433E05E59A4B5B" ma:contentTypeVersion="17" ma:contentTypeDescription="Create a new document." ma:contentTypeScope="" ma:versionID="31a70927d72970bda2078b08d81b4e6c">
  <xsd:schema xmlns:xsd="http://www.w3.org/2001/XMLSchema" xmlns:xs="http://www.w3.org/2001/XMLSchema" xmlns:p="http://schemas.microsoft.com/office/2006/metadata/properties" xmlns:ns2="f01fee57-14a4-4fb3-a7a7-17af854556b0" xmlns:ns3="703aaed8-5f35-4ebd-8684-7d64e521d80b" targetNamespace="http://schemas.microsoft.com/office/2006/metadata/properties" ma:root="true" ma:fieldsID="380c7c7c4fd0bbeb6e39640be2ed152d" ns2:_="" ns3:_="">
    <xsd:import namespace="f01fee57-14a4-4fb3-a7a7-17af854556b0"/>
    <xsd:import namespace="703aaed8-5f35-4ebd-8684-7d64e521d80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1fee57-14a4-4fb3-a7a7-17af854556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c2506c3-735d-4e70-aa79-204d06275b9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3aaed8-5f35-4ebd-8684-7d64e521d80b"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8d8e6f15-7c59-437e-bc44-2b236e666d5f}" ma:internalName="TaxCatchAll" ma:showField="CatchAllData" ma:web="703aaed8-5f35-4ebd-8684-7d64e521d80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7B68AE-62AC-4C9A-92B2-7C84703E2952}">
  <ds:schemaRefs>
    <ds:schemaRef ds:uri="http://schemas.microsoft.com/sharepoint/v3/contenttype/forms"/>
  </ds:schemaRefs>
</ds:datastoreItem>
</file>

<file path=customXml/itemProps2.xml><?xml version="1.0" encoding="utf-8"?>
<ds:datastoreItem xmlns:ds="http://schemas.openxmlformats.org/officeDocument/2006/customXml" ds:itemID="{55A2920C-9354-4A5A-A608-33052DA58C8F}">
  <ds:schemaRefs>
    <ds:schemaRef ds:uri="http://schemas.microsoft.com/office/2006/documentManagement/types"/>
    <ds:schemaRef ds:uri="http://purl.org/dc/elements/1.1/"/>
    <ds:schemaRef ds:uri="http://purl.org/dc/terms/"/>
    <ds:schemaRef ds:uri="703aaed8-5f35-4ebd-8684-7d64e521d80b"/>
    <ds:schemaRef ds:uri="http://schemas.microsoft.com/office/infopath/2007/PartnerControls"/>
    <ds:schemaRef ds:uri="http://schemas.microsoft.com/office/2006/metadata/properties"/>
    <ds:schemaRef ds:uri="http://schemas.openxmlformats.org/package/2006/metadata/core-properties"/>
    <ds:schemaRef ds:uri="f01fee57-14a4-4fb3-a7a7-17af854556b0"/>
    <ds:schemaRef ds:uri="http://www.w3.org/XML/1998/namespace"/>
    <ds:schemaRef ds:uri="http://purl.org/dc/dcmitype/"/>
  </ds:schemaRefs>
</ds:datastoreItem>
</file>

<file path=customXml/itemProps3.xml><?xml version="1.0" encoding="utf-8"?>
<ds:datastoreItem xmlns:ds="http://schemas.openxmlformats.org/officeDocument/2006/customXml" ds:itemID="{FB9ED6C1-5008-43A3-9855-0573768AF7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1fee57-14a4-4fb3-a7a7-17af854556b0"/>
    <ds:schemaRef ds:uri="703aaed8-5f35-4ebd-8684-7d64e521d8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UCLA_Vortex</Template>
  <TotalTime>3133</TotalTime>
  <Words>4197</Words>
  <Application>Microsoft Office PowerPoint</Application>
  <PresentationFormat>Widescreen</PresentationFormat>
  <Paragraphs>650</Paragraphs>
  <Slides>25</Slides>
  <Notes>25</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25</vt:i4>
      </vt:variant>
    </vt:vector>
  </HeadingPairs>
  <TitlesOfParts>
    <vt:vector size="43" baseType="lpstr">
      <vt:lpstr>Arial</vt:lpstr>
      <vt:lpstr>Calibri</vt:lpstr>
      <vt:lpstr>Cambria Math</vt:lpstr>
      <vt:lpstr>Consolas</vt:lpstr>
      <vt:lpstr>Helvetica</vt:lpstr>
      <vt:lpstr>Helvetica Regular</vt:lpstr>
      <vt:lpstr>Roboto</vt:lpstr>
      <vt:lpstr>Söhne</vt:lpstr>
      <vt:lpstr>Tahoma</vt:lpstr>
      <vt:lpstr>Trebuchet MS</vt:lpstr>
      <vt:lpstr>Wingdings</vt:lpstr>
      <vt:lpstr>Wingdings 3</vt:lpstr>
      <vt:lpstr>UCLA_Vortex</vt:lpstr>
      <vt:lpstr>presentation-01-dark</vt:lpstr>
      <vt:lpstr>Facet</vt:lpstr>
      <vt:lpstr>UCLA_Vortex2</vt:lpstr>
      <vt:lpstr>1_presentation-01-dark</vt:lpstr>
      <vt:lpstr>4_Facet</vt:lpstr>
      <vt:lpstr>Vortex Software Stack</vt:lpstr>
      <vt:lpstr>PowerPoint Presentation</vt:lpstr>
      <vt:lpstr>PowerPoint Presentation</vt:lpstr>
      <vt:lpstr>Overview of the Vortex Software Stack </vt:lpstr>
      <vt:lpstr>PowerPoint Presentation</vt:lpstr>
      <vt:lpstr>Vortex ISA Extension </vt:lpstr>
      <vt:lpstr>Vortex Kernel Library </vt:lpstr>
      <vt:lpstr>Vortex Runtime Library </vt:lpstr>
      <vt:lpstr>PowerPoint Presentation</vt:lpstr>
      <vt:lpstr>PowerPoint Presentation</vt:lpstr>
      <vt:lpstr>PoCL: Portable OpenCL Implementation</vt:lpstr>
      <vt:lpstr>Vortex OpenCL System Architecture</vt:lpstr>
      <vt:lpstr>PoCL Vortex Extension</vt:lpstr>
      <vt:lpstr>Compilation and Execution Process</vt:lpstr>
      <vt:lpstr>Compilation and Execution Process</vt:lpstr>
      <vt:lpstr>Compilation and Execution Process</vt:lpstr>
      <vt:lpstr>Compilation and Execution Process</vt:lpstr>
      <vt:lpstr>Mapping from OpenCL Kernel to Vortex</vt:lpstr>
      <vt:lpstr>Mapping from OpenCL Kernel to Vortex</vt:lpstr>
      <vt:lpstr>Mapping from OpenCL Kernel to Vortex</vt:lpstr>
      <vt:lpstr>Mapping from OpenCL Kernel to Vortex</vt:lpstr>
      <vt:lpstr>LLVM Compiler Extension</vt:lpstr>
      <vt:lpstr>Vortex Divergence Control</vt:lpstr>
      <vt:lpstr>Supported OpenCL benchmarks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HpArch Research Projects</dc:title>
  <dc:creator>Microsoft Office User</dc:creator>
  <cp:lastModifiedBy>Blaise Tine</cp:lastModifiedBy>
  <cp:revision>270</cp:revision>
  <cp:lastPrinted>2017-09-22T13:21:54Z</cp:lastPrinted>
  <dcterms:created xsi:type="dcterms:W3CDTF">2017-09-19T22:16:54Z</dcterms:created>
  <dcterms:modified xsi:type="dcterms:W3CDTF">2024-11-03T13:07:43Z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0x010100AAFB5C5C43C8E84ABE433E05E59A4B5B</vt:lpwstr>
  </property>
  <property fmtid="{D5CDD505-2E9C-101B-9397-08002B2CF9AE}" pid="3" name="MediaServiceImageTags">
    <vt:lpwstr/>
  </property>
</Properties>
</file>