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5" r:id="rId2"/>
  </p:sldMasterIdLst>
  <p:notesMasterIdLst>
    <p:notesMasterId r:id="rId17"/>
  </p:notesMasterIdLst>
  <p:handoutMasterIdLst>
    <p:handoutMasterId r:id="rId18"/>
  </p:handoutMasterIdLst>
  <p:sldIdLst>
    <p:sldId id="407" r:id="rId3"/>
    <p:sldId id="424" r:id="rId4"/>
    <p:sldId id="287" r:id="rId5"/>
    <p:sldId id="289" r:id="rId6"/>
    <p:sldId id="290" r:id="rId7"/>
    <p:sldId id="345" r:id="rId8"/>
    <p:sldId id="292" r:id="rId9"/>
    <p:sldId id="331" r:id="rId10"/>
    <p:sldId id="298" r:id="rId11"/>
    <p:sldId id="425" r:id="rId12"/>
    <p:sldId id="588" r:id="rId13"/>
    <p:sldId id="629" r:id="rId14"/>
    <p:sldId id="627" r:id="rId15"/>
    <p:sldId id="63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/>
    <p:restoredTop sz="66259"/>
  </p:normalViewPr>
  <p:slideViewPr>
    <p:cSldViewPr snapToGrid="0" snapToObjects="1">
      <p:cViewPr varScale="1">
        <p:scale>
          <a:sx n="82" d="100"/>
          <a:sy n="82" d="100"/>
        </p:scale>
        <p:origin x="1808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290239" cy="4112453"/>
          </a:xfrm>
        </p:spPr>
        <p:txBody>
          <a:bodyPr/>
          <a:lstStyle/>
          <a:p>
            <a:r>
              <a:rPr lang="en-US" dirty="0"/>
              <a:t>Compiler inserts split/join</a:t>
            </a:r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tmask</a:t>
            </a:r>
            <a:r>
              <a:rPr lang="en-US" dirty="0"/>
              <a:t> in the  </a:t>
            </a:r>
            <a:r>
              <a:rPr lang="en-US" dirty="0" err="1"/>
              <a:t>ipdom</a:t>
            </a:r>
            <a:r>
              <a:rPr lang="en-US" dirty="0"/>
              <a:t> stack (do work c part} 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9327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 (1)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6" y="2208264"/>
          <a:ext cx="169069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2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38654" y="2320506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3424823"/>
          <a:ext cx="173588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7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DC07374F-7E53-F359-655F-A888094CE519}"/>
              </a:ext>
            </a:extLst>
          </p:cNvPr>
          <p:cNvGraphicFramePr>
            <a:graphicFrameLocks noGrp="1"/>
          </p:cNvGraphicFramePr>
          <p:nvPr/>
        </p:nvGraphicFramePr>
        <p:xfrm>
          <a:off x="2194088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1699747A-A7F7-86DB-152A-A4B5514CCE08}"/>
              </a:ext>
            </a:extLst>
          </p:cNvPr>
          <p:cNvGrpSpPr/>
          <p:nvPr/>
        </p:nvGrpSpPr>
        <p:grpSpPr>
          <a:xfrm>
            <a:off x="3314778" y="3387801"/>
            <a:ext cx="5761770" cy="278607"/>
            <a:chOff x="6629556" y="5061101"/>
            <a:chExt cx="11523540" cy="55721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DD58185-D148-EDE4-C80E-051D445B3B5C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BF93447-E77C-7A84-6793-C02D8F418EF8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B4FF158-4AD3-B6BE-A465-46E3E2CC6D8B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121DF61-D826-5427-2348-352FE6BC6D6E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pic>
          <p:nvPicPr>
            <p:cNvPr id="70" name="Graphic 69" descr="Badge Tick1 with solid fill">
              <a:extLst>
                <a:ext uri="{FF2B5EF4-FFF2-40B4-BE49-F238E27FC236}">
                  <a16:creationId xmlns:a16="http://schemas.microsoft.com/office/drawing/2014/main" id="{6EFA79E8-A5B8-F7D9-058E-57CDB616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71" name="Graphic 70" descr="Badge Tick1 with solid fill">
              <a:extLst>
                <a:ext uri="{FF2B5EF4-FFF2-40B4-BE49-F238E27FC236}">
                  <a16:creationId xmlns:a16="http://schemas.microsoft.com/office/drawing/2014/main" id="{D8068926-FCA0-7EB9-876A-821F2EAC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72" name="Graphic 71" descr="Badge Tick1 with solid fill">
              <a:extLst>
                <a:ext uri="{FF2B5EF4-FFF2-40B4-BE49-F238E27FC236}">
                  <a16:creationId xmlns:a16="http://schemas.microsoft.com/office/drawing/2014/main" id="{E2E24C19-A488-09FA-0AC2-4A4DCB64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73" name="Graphic 72" descr="Badge Tick1 with solid fill">
              <a:extLst>
                <a:ext uri="{FF2B5EF4-FFF2-40B4-BE49-F238E27FC236}">
                  <a16:creationId xmlns:a16="http://schemas.microsoft.com/office/drawing/2014/main" id="{1B3F42B3-3E45-1EF5-CCAD-400EA660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E4BB59-104E-4201-0880-65D69951FBA6}"/>
              </a:ext>
            </a:extLst>
          </p:cNvPr>
          <p:cNvGrpSpPr/>
          <p:nvPr/>
        </p:nvGrpSpPr>
        <p:grpSpPr>
          <a:xfrm>
            <a:off x="2754129" y="3393743"/>
            <a:ext cx="5761770" cy="278607"/>
            <a:chOff x="6629556" y="5061101"/>
            <a:chExt cx="11523540" cy="557214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66C65160-2F43-E561-802C-E0774F054C3A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3CA5CC0-213A-CA42-76C6-A4611AB2DA7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F675649-0B1B-CB3C-0EF5-EE0AFE413EBC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B8FBAC9-8FB5-2AD2-4BDD-E82B2458F79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pic>
          <p:nvPicPr>
            <p:cNvPr id="80" name="Graphic 79" descr="Badge Tick1 with solid fill">
              <a:extLst>
                <a:ext uri="{FF2B5EF4-FFF2-40B4-BE49-F238E27FC236}">
                  <a16:creationId xmlns:a16="http://schemas.microsoft.com/office/drawing/2014/main" id="{FB8AA8D0-ADE1-3183-C0D6-56868DFE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81" name="Graphic 80" descr="Badge Tick1 with solid fill">
              <a:extLst>
                <a:ext uri="{FF2B5EF4-FFF2-40B4-BE49-F238E27FC236}">
                  <a16:creationId xmlns:a16="http://schemas.microsoft.com/office/drawing/2014/main" id="{EBA2F286-42C4-173A-E4C4-52FC7DFC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82" name="Graphic 81" descr="Badge Tick1 with solid fill">
              <a:extLst>
                <a:ext uri="{FF2B5EF4-FFF2-40B4-BE49-F238E27FC236}">
                  <a16:creationId xmlns:a16="http://schemas.microsoft.com/office/drawing/2014/main" id="{05310890-D75A-5956-7844-1E7C41D0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83" name="Graphic 82" descr="Badge Tick1 with solid fill">
              <a:extLst>
                <a:ext uri="{FF2B5EF4-FFF2-40B4-BE49-F238E27FC236}">
                  <a16:creationId xmlns:a16="http://schemas.microsoft.com/office/drawing/2014/main" id="{D26E6519-5DED-80E9-D9DA-E8596A82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14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4CECF8-633B-FAC2-A845-BA59474ED708}"/>
              </a:ext>
            </a:extLst>
          </p:cNvPr>
          <p:cNvSpPr txBox="1"/>
          <p:nvPr/>
        </p:nvSpPr>
        <p:spPr>
          <a:xfrm>
            <a:off x="3400253" y="161915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31041" y="456782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2BFEF-BD94-C62A-D8F4-457CD19C51D0}"/>
              </a:ext>
            </a:extLst>
          </p:cNvPr>
          <p:cNvSpPr txBox="1"/>
          <p:nvPr/>
        </p:nvSpPr>
        <p:spPr>
          <a:xfrm>
            <a:off x="1410090" y="4630365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993566-8F4F-6987-55B2-A714CE0CA85B}"/>
              </a:ext>
            </a:extLst>
          </p:cNvPr>
          <p:cNvSpPr txBox="1"/>
          <p:nvPr/>
        </p:nvSpPr>
        <p:spPr>
          <a:xfrm>
            <a:off x="5082307" y="2074077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1903093" y="3559129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7E87C1F-B830-46C7-8C5C-EDE73D91DB83}"/>
              </a:ext>
            </a:extLst>
          </p:cNvPr>
          <p:cNvSpPr txBox="1"/>
          <p:nvPr/>
        </p:nvSpPr>
        <p:spPr>
          <a:xfrm>
            <a:off x="5966749" y="206292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FCEA-B095-BBDE-705D-CC35F7B8EBC3}"/>
              </a:ext>
            </a:extLst>
          </p:cNvPr>
          <p:cNvSpPr txBox="1"/>
          <p:nvPr/>
        </p:nvSpPr>
        <p:spPr>
          <a:xfrm>
            <a:off x="6849409" y="1282131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2117260" y="3405628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71890" y="1614569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293F3-CC16-56E5-16F9-B23C61D93E7A}"/>
              </a:ext>
            </a:extLst>
          </p:cNvPr>
          <p:cNvSpPr txBox="1"/>
          <p:nvPr/>
        </p:nvSpPr>
        <p:spPr>
          <a:xfrm>
            <a:off x="7765404" y="242152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67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93 -0.54243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81545 0.3574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1787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77448 0.3203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1601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73107 0.279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1395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9757 0.2439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5" grpId="0" animBg="1"/>
      <p:bldP spid="105" grpId="1" animBg="1"/>
      <p:bldP spid="106" grpId="0" animBg="1"/>
      <p:bldP spid="26" grpId="0"/>
      <p:bldP spid="26" grpId="1"/>
      <p:bldP spid="26" grpId="2"/>
      <p:bldP spid="107" grpId="0" animBg="1"/>
      <p:bldP spid="107" grpId="1" animBg="1"/>
      <p:bldP spid="107" grpId="2" animBg="1"/>
      <p:bldP spid="108" grpId="0"/>
      <p:bldP spid="108" grpId="1"/>
      <p:bldP spid="126" grpId="0" animBg="1"/>
      <p:bldP spid="126" grpId="1" animBg="1"/>
      <p:bldP spid="129" grpId="0"/>
      <p:bldP spid="129" grpId="1"/>
      <p:bldP spid="130" grpId="0" animBg="1"/>
      <p:bldP spid="132" grpId="0" animBg="1"/>
      <p:bldP spid="132" grpId="1" animBg="1"/>
      <p:bldP spid="133" grpId="0"/>
      <p:bldP spid="133" grpId="1"/>
      <p:bldP spid="8" grpId="0" animBg="1"/>
      <p:bldP spid="8" grpId="1" animBg="1"/>
      <p:bldP spid="16" grpId="0"/>
      <p:bldP spid="16" grpId="1"/>
      <p:bldP spid="25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79465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90120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02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84218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2603660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77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76163" y="3615551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89333" y="481098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96203" y="3638342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47770" y="1646110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B7F1A0B-5208-FE8F-CD94-06DC1CA5D31D}"/>
              </a:ext>
            </a:extLst>
          </p:cNvPr>
          <p:cNvSpPr/>
          <p:nvPr/>
        </p:nvSpPr>
        <p:spPr>
          <a:xfrm>
            <a:off x="5060261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2F343-A211-9753-E202-BFC52533084D}"/>
              </a:ext>
            </a:extLst>
          </p:cNvPr>
          <p:cNvSpPr/>
          <p:nvPr/>
        </p:nvSpPr>
        <p:spPr>
          <a:xfrm>
            <a:off x="6790189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DB30DF-0849-97DE-A111-12624990577C}"/>
              </a:ext>
            </a:extLst>
          </p:cNvPr>
          <p:cNvSpPr/>
          <p:nvPr/>
        </p:nvSpPr>
        <p:spPr>
          <a:xfrm>
            <a:off x="8537244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3588AE87-FDF7-7DDC-B457-D974D2C0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798" y="3619757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F7B77793-B95E-FFC4-DEE3-9FFEE6FE3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9" y="3619757"/>
            <a:ext cx="278607" cy="278607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AFC0E460-05C6-D915-5010-E526CCED6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942" y="3619756"/>
            <a:ext cx="278607" cy="2786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5153827" y="207400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99F50-1BEA-7322-B52F-1C8BCDAAB32A}"/>
              </a:ext>
            </a:extLst>
          </p:cNvPr>
          <p:cNvSpPr txBox="1"/>
          <p:nvPr/>
        </p:nvSpPr>
        <p:spPr>
          <a:xfrm>
            <a:off x="6010823" y="208399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3A9A0-67D1-3C31-05C0-891BEA9E998D}"/>
              </a:ext>
            </a:extLst>
          </p:cNvPr>
          <p:cNvSpPr txBox="1"/>
          <p:nvPr/>
        </p:nvSpPr>
        <p:spPr>
          <a:xfrm>
            <a:off x="6810298" y="127626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82D28-6DC9-798C-5D18-D7D8F6903403}"/>
              </a:ext>
            </a:extLst>
          </p:cNvPr>
          <p:cNvSpPr txBox="1"/>
          <p:nvPr/>
        </p:nvSpPr>
        <p:spPr>
          <a:xfrm>
            <a:off x="7714282" y="221306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3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857 0.374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187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2639 0.348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9" y="174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01 0.3106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5087 0.2736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52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6" grpId="0" animBg="1"/>
      <p:bldP spid="107" grpId="0" animBg="1"/>
      <p:bldP spid="107" grpId="1" animBg="1"/>
      <p:bldP spid="108" grpId="0"/>
      <p:bldP spid="108" grpId="1"/>
      <p:bldP spid="126" grpId="0" animBg="1"/>
      <p:bldP spid="126" grpId="1" animBg="1"/>
      <p:bldP spid="130" grpId="0" animBg="1"/>
      <p:bldP spid="132" grpId="0" animBg="1"/>
      <p:bldP spid="132" grpId="1" animBg="1"/>
      <p:bldP spid="8" grpId="0" animBg="1"/>
      <p:bldP spid="8" grpId="1" animBg="1"/>
      <p:bldP spid="25" grpId="0" animBg="1"/>
      <p:bldP spid="27" grpId="0" animBg="1"/>
      <p:bldP spid="32" grpId="0" animBg="1"/>
      <p:bldP spid="33" grpId="0" animBg="1"/>
      <p:bldP spid="34" grpId="0" animBg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723" y="22051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Mask Bits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What if we do not need to execute all 4 threads?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Mask bits tell which threads are active.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04E367-02B3-2E86-EE1D-004BA909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9457"/>
              </p:ext>
            </p:extLst>
          </p:nvPr>
        </p:nvGraphicFramePr>
        <p:xfrm>
          <a:off x="731044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C8D38700-D4F7-498E-B17A-B7693178094A}"/>
              </a:ext>
            </a:extLst>
          </p:cNvPr>
          <p:cNvSpPr/>
          <p:nvPr/>
        </p:nvSpPr>
        <p:spPr>
          <a:xfrm rot="10800000">
            <a:off x="1200151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13E91-52E3-69E9-442D-03F8A442BF29}"/>
              </a:ext>
            </a:extLst>
          </p:cNvPr>
          <p:cNvCxnSpPr>
            <a:cxnSpLocks/>
          </p:cNvCxnSpPr>
          <p:nvPr/>
        </p:nvCxnSpPr>
        <p:spPr>
          <a:xfrm>
            <a:off x="145732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F54699-D9AB-4F6D-36A4-A75DF4557FCA}"/>
              </a:ext>
            </a:extLst>
          </p:cNvPr>
          <p:cNvCxnSpPr>
            <a:cxnSpLocks/>
          </p:cNvCxnSpPr>
          <p:nvPr/>
        </p:nvCxnSpPr>
        <p:spPr>
          <a:xfrm>
            <a:off x="199786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9124476-A51F-D8A3-6C83-897C31A3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2454"/>
              </p:ext>
            </p:extLst>
          </p:nvPr>
        </p:nvGraphicFramePr>
        <p:xfrm>
          <a:off x="262160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4" name="Trapezoid 13">
            <a:extLst>
              <a:ext uri="{FF2B5EF4-FFF2-40B4-BE49-F238E27FC236}">
                <a16:creationId xmlns:a16="http://schemas.microsoft.com/office/drawing/2014/main" id="{ABFC396C-EA4E-6800-11B0-F7F5FFD557B7}"/>
              </a:ext>
            </a:extLst>
          </p:cNvPr>
          <p:cNvSpPr/>
          <p:nvPr/>
        </p:nvSpPr>
        <p:spPr>
          <a:xfrm rot="10800000">
            <a:off x="309070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46F8D-A9BC-C1D4-1316-187BCF0F4399}"/>
              </a:ext>
            </a:extLst>
          </p:cNvPr>
          <p:cNvCxnSpPr>
            <a:cxnSpLocks/>
          </p:cNvCxnSpPr>
          <p:nvPr/>
        </p:nvCxnSpPr>
        <p:spPr>
          <a:xfrm>
            <a:off x="334788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4A87C-B60D-0266-FED0-023178EEC27F}"/>
              </a:ext>
            </a:extLst>
          </p:cNvPr>
          <p:cNvCxnSpPr>
            <a:cxnSpLocks/>
          </p:cNvCxnSpPr>
          <p:nvPr/>
        </p:nvCxnSpPr>
        <p:spPr>
          <a:xfrm>
            <a:off x="388842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9FA21F9-37BC-D485-72DB-8EABBA1B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4430"/>
              </p:ext>
            </p:extLst>
          </p:nvPr>
        </p:nvGraphicFramePr>
        <p:xfrm>
          <a:off x="4569463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8" name="Trapezoid 17">
            <a:extLst>
              <a:ext uri="{FF2B5EF4-FFF2-40B4-BE49-F238E27FC236}">
                <a16:creationId xmlns:a16="http://schemas.microsoft.com/office/drawing/2014/main" id="{5CC9FD43-09C0-C566-33A6-9B64A0F076C7}"/>
              </a:ext>
            </a:extLst>
          </p:cNvPr>
          <p:cNvSpPr/>
          <p:nvPr/>
        </p:nvSpPr>
        <p:spPr>
          <a:xfrm rot="10800000">
            <a:off x="5038570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CEFA61-256E-2459-4360-C4159DEAF171}"/>
              </a:ext>
            </a:extLst>
          </p:cNvPr>
          <p:cNvCxnSpPr>
            <a:cxnSpLocks/>
          </p:cNvCxnSpPr>
          <p:nvPr/>
        </p:nvCxnSpPr>
        <p:spPr>
          <a:xfrm>
            <a:off x="529574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625667-52DD-008E-2ADA-E7F41CBC429C}"/>
              </a:ext>
            </a:extLst>
          </p:cNvPr>
          <p:cNvCxnSpPr>
            <a:cxnSpLocks/>
          </p:cNvCxnSpPr>
          <p:nvPr/>
        </p:nvCxnSpPr>
        <p:spPr>
          <a:xfrm>
            <a:off x="583628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7CF8590-DB8D-6561-D984-13CDDC71B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40251"/>
              </p:ext>
            </p:extLst>
          </p:nvPr>
        </p:nvGraphicFramePr>
        <p:xfrm>
          <a:off x="644097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6E54D459-0F50-272E-8424-DC7F146672DD}"/>
              </a:ext>
            </a:extLst>
          </p:cNvPr>
          <p:cNvSpPr/>
          <p:nvPr/>
        </p:nvSpPr>
        <p:spPr>
          <a:xfrm rot="10800000">
            <a:off x="691007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1FA5D-B57F-502B-3A96-405FBCC35739}"/>
              </a:ext>
            </a:extLst>
          </p:cNvPr>
          <p:cNvCxnSpPr>
            <a:cxnSpLocks/>
          </p:cNvCxnSpPr>
          <p:nvPr/>
        </p:nvCxnSpPr>
        <p:spPr>
          <a:xfrm>
            <a:off x="716725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6590D-2644-65F4-8787-13AA5DA0787E}"/>
              </a:ext>
            </a:extLst>
          </p:cNvPr>
          <p:cNvCxnSpPr>
            <a:cxnSpLocks/>
          </p:cNvCxnSpPr>
          <p:nvPr/>
        </p:nvCxnSpPr>
        <p:spPr>
          <a:xfrm>
            <a:off x="770779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6CDFE622-36BB-D1D8-DB53-AEB458EA3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159" y="3677561"/>
            <a:ext cx="278607" cy="278607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060F4A9A-F783-847C-3061-375D4FF5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3677627"/>
            <a:ext cx="278607" cy="278607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FB14CD78-0EFB-38E7-8D43-8B9C32277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3677627"/>
            <a:ext cx="278607" cy="278607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E999C151-D26D-0CB9-E6DC-614169397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3677626"/>
            <a:ext cx="278607" cy="278607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5A0EF357-0BA8-BD3A-55D0-30FC3001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0596" y="3925561"/>
            <a:ext cx="278607" cy="278607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4E7B8C5F-F415-0A22-A561-E4D624F8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1152" y="3925561"/>
            <a:ext cx="278607" cy="278607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84D86209-4132-E2CA-7C14-C9161E90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191" y="3925561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C213C577-7A9A-3A0B-B29C-CEB2E352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360" y="3925561"/>
            <a:ext cx="278607" cy="278607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C16C33B1-788C-255D-B58E-5CD44A13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8" y="4180903"/>
            <a:ext cx="278607" cy="278607"/>
          </a:xfrm>
          <a:prstGeom prst="rect">
            <a:avLst/>
          </a:prstGeom>
        </p:spPr>
      </p:pic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525B002F-3E08-0539-3BC7-5D66C428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4180903"/>
            <a:ext cx="278607" cy="278607"/>
          </a:xfrm>
          <a:prstGeom prst="rect">
            <a:avLst/>
          </a:prstGeom>
        </p:spPr>
      </p:pic>
      <p:pic>
        <p:nvPicPr>
          <p:cNvPr id="41" name="Graphic 40" descr="Badge Tick1 with solid fill">
            <a:extLst>
              <a:ext uri="{FF2B5EF4-FFF2-40B4-BE49-F238E27FC236}">
                <a16:creationId xmlns:a16="http://schemas.microsoft.com/office/drawing/2014/main" id="{90615CC1-157F-200E-DA54-1CA0B3C8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4180903"/>
            <a:ext cx="278607" cy="278607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94413585-7EED-A6F8-26EA-1AAAEBA0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4180903"/>
            <a:ext cx="278607" cy="278607"/>
          </a:xfrm>
          <a:prstGeom prst="rect">
            <a:avLst/>
          </a:prstGeom>
        </p:spPr>
      </p:pic>
      <p:pic>
        <p:nvPicPr>
          <p:cNvPr id="44" name="Graphic 43" descr="Badge Tick1 with solid fill">
            <a:extLst>
              <a:ext uri="{FF2B5EF4-FFF2-40B4-BE49-F238E27FC236}">
                <a16:creationId xmlns:a16="http://schemas.microsoft.com/office/drawing/2014/main" id="{3D87872E-7483-96FC-1705-32BBBCC90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109" y="3681935"/>
            <a:ext cx="278607" cy="278607"/>
          </a:xfrm>
          <a:prstGeom prst="rect">
            <a:avLst/>
          </a:prstGeom>
        </p:spPr>
      </p:pic>
      <p:pic>
        <p:nvPicPr>
          <p:cNvPr id="45" name="Graphic 44" descr="Badge Tick1 with solid fill">
            <a:extLst>
              <a:ext uri="{FF2B5EF4-FFF2-40B4-BE49-F238E27FC236}">
                <a16:creationId xmlns:a16="http://schemas.microsoft.com/office/drawing/2014/main" id="{DA0BFAE1-2533-B7CF-94C6-5E702503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2802" y="3681935"/>
            <a:ext cx="278607" cy="278607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B5A4CFE9-B7C0-11E8-5E5C-E3A777A0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4474" y="3681935"/>
            <a:ext cx="278607" cy="278607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6EAAA4FE-0952-D6F9-71A5-8316E8ECA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369" y="3681935"/>
            <a:ext cx="278607" cy="27860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FCA599-D99D-4F11-07ED-7B0E6FEE477D}"/>
              </a:ext>
            </a:extLst>
          </p:cNvPr>
          <p:cNvGrpSpPr/>
          <p:nvPr/>
        </p:nvGrpSpPr>
        <p:grpSpPr>
          <a:xfrm>
            <a:off x="1276351" y="3677626"/>
            <a:ext cx="6567176" cy="272569"/>
            <a:chOff x="2552701" y="5640752"/>
            <a:chExt cx="13134352" cy="54513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D9B160B-7C71-026C-3F1E-98F65BAFAAD0}"/>
                </a:ext>
              </a:extLst>
            </p:cNvPr>
            <p:cNvSpPr/>
            <p:nvPr/>
          </p:nvSpPr>
          <p:spPr>
            <a:xfrm>
              <a:off x="2552701" y="567651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8C7A724-39FD-DC6C-2F8D-BF4E71830DA1}"/>
                </a:ext>
              </a:extLst>
            </p:cNvPr>
            <p:cNvSpPr/>
            <p:nvPr/>
          </p:nvSpPr>
          <p:spPr>
            <a:xfrm>
              <a:off x="3733488" y="567651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B67FCFA-CD58-5C24-B678-30085AD61326}"/>
                </a:ext>
              </a:extLst>
            </p:cNvPr>
            <p:cNvSpPr/>
            <p:nvPr/>
          </p:nvSpPr>
          <p:spPr>
            <a:xfrm>
              <a:off x="6376675" y="567439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68EF130-B901-7375-3B4D-46C3DC791944}"/>
                </a:ext>
              </a:extLst>
            </p:cNvPr>
            <p:cNvSpPr/>
            <p:nvPr/>
          </p:nvSpPr>
          <p:spPr>
            <a:xfrm>
              <a:off x="10257802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D2D253C-890D-178A-4F11-4F3D532D8F45}"/>
                </a:ext>
              </a:extLst>
            </p:cNvPr>
            <p:cNvSpPr/>
            <p:nvPr/>
          </p:nvSpPr>
          <p:spPr>
            <a:xfrm>
              <a:off x="11403805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F385095-098F-71AB-B91C-C9B29B118232}"/>
                </a:ext>
              </a:extLst>
            </p:cNvPr>
            <p:cNvSpPr/>
            <p:nvPr/>
          </p:nvSpPr>
          <p:spPr>
            <a:xfrm>
              <a:off x="14015415" y="564075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4672492-7730-EF60-A243-622F2D1A2FA4}"/>
                </a:ext>
              </a:extLst>
            </p:cNvPr>
            <p:cNvSpPr/>
            <p:nvPr/>
          </p:nvSpPr>
          <p:spPr>
            <a:xfrm>
              <a:off x="15129840" y="5640800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0CF7146-FB4E-8780-4037-36E7AE7A3FD8}"/>
                </a:ext>
              </a:extLst>
            </p:cNvPr>
            <p:cNvSpPr/>
            <p:nvPr/>
          </p:nvSpPr>
          <p:spPr>
            <a:xfrm>
              <a:off x="7457763" y="5678731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736FC3-CD6A-E75B-8D80-FB6CE17877DB}"/>
              </a:ext>
            </a:extLst>
          </p:cNvPr>
          <p:cNvGraphicFramePr>
            <a:graphicFrameLocks noGrp="1"/>
          </p:cNvGraphicFramePr>
          <p:nvPr/>
        </p:nvGraphicFramePr>
        <p:xfrm>
          <a:off x="7383053" y="1556517"/>
          <a:ext cx="11852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85">
                  <a:extLst>
                    <a:ext uri="{9D8B030D-6E8A-4147-A177-3AD203B41FA5}">
                      <a16:colId xmlns:a16="http://schemas.microsoft.com/office/drawing/2014/main" val="3553590438"/>
                    </a:ext>
                  </a:extLst>
                </a:gridCol>
                <a:gridCol w="793756">
                  <a:extLst>
                    <a:ext uri="{9D8B030D-6E8A-4147-A177-3AD203B41FA5}">
                      <a16:colId xmlns:a16="http://schemas.microsoft.com/office/drawing/2014/main" val="36564657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 id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Mask bit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14515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390893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705303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4706798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219646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263163812"/>
                  </a:ext>
                </a:extLst>
              </a:tr>
            </a:tbl>
          </a:graphicData>
        </a:graphic>
      </p:graphicFrame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BBAC497-4505-0E36-C092-E49D80AB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12" y="3922326"/>
            <a:ext cx="278607" cy="27860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F5C6835A-548B-98DB-03EF-9AF5685D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3313" y="3926083"/>
            <a:ext cx="278607" cy="27860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D51A979-33C5-94D4-FC14-04CCC66FD7A8}"/>
              </a:ext>
            </a:extLst>
          </p:cNvPr>
          <p:cNvGrpSpPr/>
          <p:nvPr/>
        </p:nvGrpSpPr>
        <p:grpSpPr>
          <a:xfrm>
            <a:off x="1280489" y="3931544"/>
            <a:ext cx="4704159" cy="266117"/>
            <a:chOff x="2560978" y="6148588"/>
            <a:chExt cx="9408317" cy="5322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D1F54E-365C-7FA8-825F-8C6AC8203380}"/>
                </a:ext>
              </a:extLst>
            </p:cNvPr>
            <p:cNvSpPr/>
            <p:nvPr/>
          </p:nvSpPr>
          <p:spPr>
            <a:xfrm>
              <a:off x="2560978" y="617144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484E5A-A7CB-0791-54C4-88992F95C1E8}"/>
                </a:ext>
              </a:extLst>
            </p:cNvPr>
            <p:cNvSpPr/>
            <p:nvPr/>
          </p:nvSpPr>
          <p:spPr>
            <a:xfrm>
              <a:off x="3741765" y="617144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DFC6EF-0FC5-5379-1D8A-C47B6DCA8718}"/>
                </a:ext>
              </a:extLst>
            </p:cNvPr>
            <p:cNvSpPr/>
            <p:nvPr/>
          </p:nvSpPr>
          <p:spPr>
            <a:xfrm>
              <a:off x="6384952" y="616932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C5514C6-7E36-F3B7-A55B-B7D58B545B95}"/>
                </a:ext>
              </a:extLst>
            </p:cNvPr>
            <p:cNvSpPr/>
            <p:nvPr/>
          </p:nvSpPr>
          <p:spPr>
            <a:xfrm>
              <a:off x="10266079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3681DD-3CC7-4965-1364-F68972A22F37}"/>
                </a:ext>
              </a:extLst>
            </p:cNvPr>
            <p:cNvSpPr/>
            <p:nvPr/>
          </p:nvSpPr>
          <p:spPr>
            <a:xfrm>
              <a:off x="11412082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4F93AA9-A383-5E20-7836-8199F13074D7}"/>
                </a:ext>
              </a:extLst>
            </p:cNvPr>
            <p:cNvSpPr/>
            <p:nvPr/>
          </p:nvSpPr>
          <p:spPr>
            <a:xfrm>
              <a:off x="7466040" y="617366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2B4FC7-5B8D-FFE6-F1E3-E08CCAC58DFC}"/>
              </a:ext>
            </a:extLst>
          </p:cNvPr>
          <p:cNvSpPr/>
          <p:nvPr/>
        </p:nvSpPr>
        <p:spPr>
          <a:xfrm>
            <a:off x="7355217" y="1705034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7A0B337-99E7-56D4-6705-8F3F98E6185B}"/>
              </a:ext>
            </a:extLst>
          </p:cNvPr>
          <p:cNvSpPr/>
          <p:nvPr/>
        </p:nvSpPr>
        <p:spPr>
          <a:xfrm>
            <a:off x="7355217" y="1888585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F56AAD-685C-6F8B-4A92-1F0F5E893811}"/>
              </a:ext>
            </a:extLst>
          </p:cNvPr>
          <p:cNvSpPr/>
          <p:nvPr/>
        </p:nvSpPr>
        <p:spPr>
          <a:xfrm>
            <a:off x="1280489" y="420766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A523699-B86E-82B5-8DBD-2F52DB27EBC0}"/>
              </a:ext>
            </a:extLst>
          </p:cNvPr>
          <p:cNvSpPr/>
          <p:nvPr/>
        </p:nvSpPr>
        <p:spPr>
          <a:xfrm>
            <a:off x="5133702" y="419644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3921BE-0466-5E6D-5172-32967A71673C}"/>
              </a:ext>
            </a:extLst>
          </p:cNvPr>
          <p:cNvSpPr/>
          <p:nvPr/>
        </p:nvSpPr>
        <p:spPr>
          <a:xfrm>
            <a:off x="3193683" y="420660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EBACC4-B044-CE9F-7423-1D9F76E44640}"/>
              </a:ext>
            </a:extLst>
          </p:cNvPr>
          <p:cNvSpPr/>
          <p:nvPr/>
        </p:nvSpPr>
        <p:spPr>
          <a:xfrm>
            <a:off x="6997317" y="420666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C45A467-3E52-DF73-2C68-2648FA9D3D28}"/>
              </a:ext>
            </a:extLst>
          </p:cNvPr>
          <p:cNvSpPr/>
          <p:nvPr/>
        </p:nvSpPr>
        <p:spPr>
          <a:xfrm>
            <a:off x="1252556" y="3691082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B2271-67CC-E586-A687-7E406C205FCE}"/>
              </a:ext>
            </a:extLst>
          </p:cNvPr>
          <p:cNvSpPr/>
          <p:nvPr/>
        </p:nvSpPr>
        <p:spPr>
          <a:xfrm>
            <a:off x="1252556" y="3897757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380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1.48148E-6 L 0.0033 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0295 0.178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43" grpId="0" animBg="1"/>
      <p:bldP spid="43" grpId="1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F8A-B9B1-603C-CAFD-FDF00B56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799E-7C5C-C18B-0765-C543CB5D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execute many threads as a group (warp/wave front) </a:t>
            </a:r>
          </a:p>
          <a:p>
            <a:r>
              <a:rPr lang="en-US" dirty="0"/>
              <a:t>GPU provides features to handle multiple threads concurrently and also time multiplexing</a:t>
            </a:r>
          </a:p>
          <a:p>
            <a:r>
              <a:rPr lang="en-US" dirty="0"/>
              <a:t>Massive thread level parallelism </a:t>
            </a:r>
            <a:r>
              <a:rPr lang="en-US" dirty="0">
                <a:sym typeface="Wingdings" pitchFamily="2" charset="2"/>
              </a:rPr>
              <a:t> massive memory level parallelism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E80FA-2427-D23C-3731-91B93FD6A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0133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6581001"/>
            <a:ext cx="271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[the slide is from </a:t>
            </a:r>
            <a:r>
              <a:rPr lang="en-US" sz="1200" dirty="0" err="1"/>
              <a:t>Hong&amp;Kim</a:t>
            </a:r>
            <a:r>
              <a:rPr lang="en-US" sz="1200" dirty="0"/>
              <a:t> ISCA’09]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400" y="23876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41533" y="25679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7995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2567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139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48400" y="19812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341533" y="21615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570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799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0281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567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4853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713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942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2839158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41533" y="301945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256727" y="301898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51335</TotalTime>
  <Words>1583</Words>
  <Application>Microsoft Macintosh PowerPoint</Application>
  <PresentationFormat>On-screen Show (4:3)</PresentationFormat>
  <Paragraphs>744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AUdimat</vt:lpstr>
      <vt:lpstr>ＭＳ Ｐゴシック</vt:lpstr>
      <vt:lpstr>Arial</vt:lpstr>
      <vt:lpstr>Calibri</vt:lpstr>
      <vt:lpstr>Corbel</vt:lpstr>
      <vt:lpstr>Helvetica</vt:lpstr>
      <vt:lpstr>Roboto</vt:lpstr>
      <vt:lpstr>Symbol</vt:lpstr>
      <vt:lpstr>Tahoma</vt:lpstr>
      <vt:lpstr>Wingdings</vt:lpstr>
      <vt:lpstr>Wingdings 3</vt:lpstr>
      <vt:lpstr>2_Powerpoint_FINAL</vt:lpstr>
      <vt:lpstr>Origin</vt:lpstr>
      <vt:lpstr>GPGPU Background</vt:lpstr>
      <vt:lpstr>GPU pipeline</vt:lpstr>
      <vt:lpstr>Execution Model</vt:lpstr>
      <vt:lpstr>Memory Data Indexing </vt:lpstr>
      <vt:lpstr>1D, 2D, 3D data structures </vt:lpstr>
      <vt:lpstr>CUDA Program Example</vt:lpstr>
      <vt:lpstr>OpenCL vs. CUDA</vt:lpstr>
      <vt:lpstr>GPU Pipeline </vt:lpstr>
      <vt:lpstr>Handling Branch Instructions</vt:lpstr>
      <vt:lpstr>Split/Join</vt:lpstr>
      <vt:lpstr>GPU Pipeline (1) </vt:lpstr>
      <vt:lpstr>GPU Pipeline (2) </vt:lpstr>
      <vt:lpstr>Mask Bits 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224</cp:revision>
  <cp:lastPrinted>2013-01-11T16:38:21Z</cp:lastPrinted>
  <dcterms:created xsi:type="dcterms:W3CDTF">2013-01-10T23:30:37Z</dcterms:created>
  <dcterms:modified xsi:type="dcterms:W3CDTF">2025-10-17T12:55:25Z</dcterms:modified>
</cp:coreProperties>
</file>