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1"/>
  </p:notesMasterIdLst>
  <p:handoutMasterIdLst>
    <p:handoutMasterId r:id="rId12"/>
  </p:handoutMasterIdLst>
  <p:sldIdLst>
    <p:sldId id="407" r:id="rId6"/>
    <p:sldId id="426" r:id="rId7"/>
    <p:sldId id="427" r:id="rId8"/>
    <p:sldId id="428" r:id="rId9"/>
    <p:sldId id="42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9FCA95-D3CF-4335-9E23-4737194FAEA4}" v="293" dt="2021-10-18T00:49:45.243"/>
    <p1510:client id="{2C2F6A3D-6348-4618-A450-8279D753B902}" v="161" dt="2021-10-18T10:50:51.0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00"/>
    <p:restoredTop sz="91644"/>
  </p:normalViewPr>
  <p:slideViewPr>
    <p:cSldViewPr snapToGrid="0" snapToObjects="1">
      <p:cViewPr varScale="1">
        <p:scale>
          <a:sx n="117" d="100"/>
          <a:sy n="117" d="100"/>
        </p:scale>
        <p:origin x="376" y="176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10/17/25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ortexgpgpu/vortex_tutorials/blob/main/REMOTE_ACCESS.md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1r8E-Yo5NwA45Hi3-kEwte4AxK0mBsYDwgjM6Bul4so0/ed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656D8-6232-4F70-A686-A6253ED50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33641-5A2B-49F5-973A-C955A8D44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source H/W and S/W GPU</a:t>
            </a:r>
          </a:p>
          <a:p>
            <a:r>
              <a:rPr lang="en-US" dirty="0"/>
              <a:t>RISC-V extensions</a:t>
            </a:r>
          </a:p>
          <a:p>
            <a:r>
              <a:rPr lang="en-US" dirty="0"/>
              <a:t>Implemented/tested on Intel FPGA</a:t>
            </a:r>
          </a:p>
          <a:p>
            <a:pPr lvl="1"/>
            <a:r>
              <a:rPr lang="en-US" dirty="0" err="1"/>
              <a:t>Xilinix</a:t>
            </a:r>
            <a:r>
              <a:rPr lang="en-US" dirty="0"/>
              <a:t> support is on-going</a:t>
            </a:r>
          </a:p>
          <a:p>
            <a:r>
              <a:rPr lang="en-US" dirty="0"/>
              <a:t>S/W stacks are relying on other open source platforms (LLVM, POCL, </a:t>
            </a:r>
            <a:r>
              <a:rPr lang="en-US" dirty="0" err="1"/>
              <a:t>Yosys</a:t>
            </a:r>
            <a:r>
              <a:rPr lang="en-US" dirty="0"/>
              <a:t> etc.)</a:t>
            </a:r>
          </a:p>
          <a:p>
            <a:r>
              <a:rPr lang="en-US" dirty="0"/>
              <a:t>OpenCL and a part of CUDA are supported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FC2DC-16E3-4DE5-90A4-045AEDBD49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59592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7A89-24E0-4398-809F-BC198088A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Tutorial Schedule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338F6B-0F28-4658-97EE-E1D64E1F27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0A27A1-4579-F90D-8CD7-C224BA9FD1D0}"/>
              </a:ext>
            </a:extLst>
          </p:cNvPr>
          <p:cNvGraphicFramePr>
            <a:graphicFrameLocks noGrp="1"/>
          </p:cNvGraphicFramePr>
          <p:nvPr/>
        </p:nvGraphicFramePr>
        <p:xfrm>
          <a:off x="1067400" y="1303338"/>
          <a:ext cx="7009200" cy="5010149"/>
        </p:xfrm>
        <a:graphic>
          <a:graphicData uri="http://schemas.openxmlformats.org/drawingml/2006/table">
            <a:tbl>
              <a:tblPr/>
              <a:tblGrid>
                <a:gridCol w="1752300">
                  <a:extLst>
                    <a:ext uri="{9D8B030D-6E8A-4147-A177-3AD203B41FA5}">
                      <a16:colId xmlns:a16="http://schemas.microsoft.com/office/drawing/2014/main" val="3973314532"/>
                    </a:ext>
                  </a:extLst>
                </a:gridCol>
                <a:gridCol w="1752300">
                  <a:extLst>
                    <a:ext uri="{9D8B030D-6E8A-4147-A177-3AD203B41FA5}">
                      <a16:colId xmlns:a16="http://schemas.microsoft.com/office/drawing/2014/main" val="3426093848"/>
                    </a:ext>
                  </a:extLst>
                </a:gridCol>
                <a:gridCol w="1752300">
                  <a:extLst>
                    <a:ext uri="{9D8B030D-6E8A-4147-A177-3AD203B41FA5}">
                      <a16:colId xmlns:a16="http://schemas.microsoft.com/office/drawing/2014/main" val="2800342156"/>
                    </a:ext>
                  </a:extLst>
                </a:gridCol>
                <a:gridCol w="1752300">
                  <a:extLst>
                    <a:ext uri="{9D8B030D-6E8A-4147-A177-3AD203B41FA5}">
                      <a16:colId xmlns:a16="http://schemas.microsoft.com/office/drawing/2014/main" val="90628533"/>
                    </a:ext>
                  </a:extLst>
                </a:gridCol>
              </a:tblGrid>
              <a:tr h="3263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effectLst/>
                        </a:rPr>
                        <a:t>Time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effectLst/>
                        </a:rPr>
                        <a:t>Contents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effectLst/>
                        </a:rPr>
                        <a:t>Presenter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>
                          <a:effectLst/>
                        </a:rPr>
                        <a:t>slides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0028394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8:00-8:10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Intro and GPU background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Hyesoon Kim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109111"/>
                  </a:ext>
                </a:extLst>
              </a:tr>
              <a:tr h="787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8:10-9:10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Vortex Microarchitecture and Software Stack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Blaise Tine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467046"/>
                  </a:ext>
                </a:extLst>
              </a:tr>
              <a:tr h="787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9:10-9:25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Vortex Compiler and running OpenCL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Shinnung Jeong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7235858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9:25-9:40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CuPBoP: Running CUDA on Vortex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Chihyo (Mark) Ahn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0360150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9:40-10:00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Vortex Tutorial Assignment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494237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10:00-10:30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Q&amp;A and Coffee Break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4071536"/>
                  </a:ext>
                </a:extLst>
              </a:tr>
              <a:tr h="3263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10:30-11:40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Vortex Workshop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3363175"/>
                  </a:ext>
                </a:extLst>
              </a:tr>
              <a:tr h="55668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11:40-12:00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>
                          <a:effectLst/>
                        </a:rPr>
                        <a:t>Review of Tutorial Assignments</a:t>
                      </a: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500" dirty="0">
                        <a:effectLst/>
                      </a:endParaRPr>
                    </a:p>
                  </a:txBody>
                  <a:tcPr marL="103978" marR="103978" marT="47990" marB="47990" anchor="ctr">
                    <a:lnL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74784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A476CF71-D3C9-5D23-C9CC-901063E32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1303338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2328"/>
                </a:solidFill>
                <a:effectLst/>
                <a:latin typeface="Arial" panose="020B0604020202020204" pitchFamily="34" charset="0"/>
                <a:ea typeface="-apple-system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9562909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D415F-39F7-43A1-9D17-30AAE215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 on exercise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F3AD-5340-410E-8975-BF2FF10F1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Option 1 : Use Docker</a:t>
            </a:r>
          </a:p>
          <a:p>
            <a:endParaRPr lang="en-US" sz="2000" dirty="0">
              <a:ea typeface="+mn-lt"/>
              <a:cs typeface="+mn-lt"/>
            </a:endParaRPr>
          </a:p>
          <a:p>
            <a:r>
              <a:rPr lang="en-US" sz="2800" dirty="0">
                <a:ea typeface="+mn-lt"/>
                <a:cs typeface="+mn-lt"/>
              </a:rPr>
              <a:t>Option 2: temp accounts during Micro conference </a:t>
            </a:r>
          </a:p>
          <a:p>
            <a:pPr marL="457200" lvl="1" indent="0">
              <a:buNone/>
            </a:pPr>
            <a:r>
              <a:rPr lang="en-US" sz="2400" dirty="0">
                <a:ea typeface="+mn-lt"/>
                <a:cs typeface="+mn-lt"/>
                <a:hlinkClick r:id="rId2"/>
              </a:rPr>
              <a:t>https://github.com/vortexgpgpu/vortex_tutorials/blob/main/REMOTE_ACCESS.md</a:t>
            </a:r>
            <a:endParaRPr lang="en-US" sz="2400" dirty="0">
              <a:ea typeface="+mn-lt"/>
              <a:cs typeface="+mn-lt"/>
            </a:endParaRPr>
          </a:p>
          <a:p>
            <a:pPr marL="457200" lvl="1" indent="0">
              <a:buNone/>
            </a:pPr>
            <a:endParaRPr lang="en-US" sz="2400" dirty="0">
              <a:ea typeface="+mn-lt"/>
              <a:cs typeface="+mn-lt"/>
            </a:endParaRP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ea typeface="+mn-lt"/>
              <a:cs typeface="+mn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3F7C3-8FD6-4D5A-AEEF-B86797D562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779055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0293F-27B2-2BD3-8936-86CE1EE10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Mailing list and Developer’s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04DA-C4E7-CFC4-C410-828427614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join: </a:t>
            </a:r>
            <a:r>
              <a:rPr lang="en-US" u="sng" dirty="0">
                <a:hlinkClick r:id="rId2"/>
              </a:rPr>
              <a:t>https://docs.google.com/forms/d/1r8E-Yo5NwA45Hi3-kEwte4AxK0mBsYDwgjM6Bul4so0/edit</a:t>
            </a:r>
            <a:endParaRPr lang="en-US" u="sng" dirty="0"/>
          </a:p>
          <a:p>
            <a:endParaRPr lang="en-US" u="sng" dirty="0"/>
          </a:p>
          <a:p>
            <a:r>
              <a:rPr lang="en-US" u="sng" dirty="0"/>
              <a:t>Developer’s Meeting : Typically first Wed 5 pm PT/8pmET/9amKST </a:t>
            </a:r>
          </a:p>
          <a:p>
            <a:r>
              <a:rPr lang="en-US" u="sng" dirty="0"/>
              <a:t>Zoom link is posted in the vortex discussion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13C538-277F-C4B2-9C3A-D0F2C0E99E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94884894"/>
      </p:ext>
    </p:extLst>
  </p:cSld>
  <p:clrMapOvr>
    <a:masterClrMapping/>
  </p:clrMapOvr>
  <p:transition>
    <p:fade/>
  </p:transition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73A88A-683A-4123-B80C-E147B02EE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703aaed8-5f35-4ebd-8684-7d64e521d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  <ds:schemaRef ds:uri="703aaed8-5f35-4ebd-8684-7d64e521d80b"/>
    <ds:schemaRef ds:uri="f01fee57-14a4-4fb3-a7a7-17af854556b0"/>
  </ds:schemaRefs>
</ds:datastoreItem>
</file>

<file path=customXml/itemProps3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52641</TotalTime>
  <Words>201</Words>
  <Application>Microsoft Macintosh PowerPoint</Application>
  <PresentationFormat>On-screen Show (4:3)</PresentationFormat>
  <Paragraphs>50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5" baseType="lpstr">
      <vt:lpstr>AUdimat</vt:lpstr>
      <vt:lpstr>Arial</vt:lpstr>
      <vt:lpstr>Calibri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Tutorial</vt:lpstr>
      <vt:lpstr>Vortex</vt:lpstr>
      <vt:lpstr>Tutorial Schedule</vt:lpstr>
      <vt:lpstr>Hands on exercise preparation</vt:lpstr>
      <vt:lpstr>Mailing list and Developer’s Meeting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276</cp:revision>
  <cp:lastPrinted>2013-01-11T16:38:21Z</cp:lastPrinted>
  <dcterms:created xsi:type="dcterms:W3CDTF">2013-01-10T23:30:37Z</dcterms:created>
  <dcterms:modified xsi:type="dcterms:W3CDTF">2025-10-18T20:09:32Z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