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1"/>
  </p:notesMasterIdLst>
  <p:sldIdLst>
    <p:sldId id="491" r:id="rId2"/>
    <p:sldId id="492" r:id="rId3"/>
    <p:sldId id="494" r:id="rId4"/>
    <p:sldId id="493" r:id="rId5"/>
    <p:sldId id="499" r:id="rId6"/>
    <p:sldId id="495" r:id="rId7"/>
    <p:sldId id="509" r:id="rId8"/>
    <p:sldId id="500" r:id="rId9"/>
    <p:sldId id="501" r:id="rId10"/>
    <p:sldId id="502" r:id="rId11"/>
    <p:sldId id="503" r:id="rId12"/>
    <p:sldId id="504" r:id="rId13"/>
    <p:sldId id="506" r:id="rId14"/>
    <p:sldId id="497" r:id="rId15"/>
    <p:sldId id="507" r:id="rId16"/>
    <p:sldId id="508" r:id="rId17"/>
    <p:sldId id="505" r:id="rId18"/>
    <p:sldId id="510" r:id="rId19"/>
    <p:sldId id="512" r:id="rId20"/>
  </p:sldIdLst>
  <p:sldSz cx="9144000" cy="5143500" type="screen16x9"/>
  <p:notesSz cx="6858000" cy="9144000"/>
  <p:embeddedFontLst>
    <p:embeddedFont>
      <p:font typeface="Cambria Math" panose="02040503050406030204" pitchFamily="18" charset="0"/>
      <p:regular r:id="rId22"/>
    </p:embeddedFont>
    <p:embeddedFont>
      <p:font typeface="Consolas" panose="020B0609020204030204" pitchFamily="49" charset="0"/>
      <p:regular r:id="rId23"/>
      <p:bold r:id="rId24"/>
      <p:italic r:id="rId25"/>
      <p:boldItalic r:id="rId26"/>
    </p:embeddedFont>
    <p:embeddedFont>
      <p:font typeface="Daytona" panose="020B0604030500040204"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3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FBF429-92E0-4C12-9A2D-3048B78325C8}">
  <a:tblStyle styleId="{86FBF429-92E0-4C12-9A2D-3048B78325C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55898"/>
  </p:normalViewPr>
  <p:slideViewPr>
    <p:cSldViewPr snapToGrid="0">
      <p:cViewPr varScale="1">
        <p:scale>
          <a:sx n="90" d="100"/>
          <a:sy n="90" d="100"/>
        </p:scale>
        <p:origin x="2632" y="184"/>
      </p:cViewPr>
      <p:guideLst>
        <p:guide orient="horz" pos="1620"/>
        <p:guide pos="2880"/>
      </p:guideLst>
    </p:cSldViewPr>
  </p:slideViewPr>
  <p:outlineViewPr>
    <p:cViewPr>
      <p:scale>
        <a:sx n="100" d="100"/>
        <a:sy n="100" d="100"/>
      </p:scale>
      <p:origin x="0" y="-653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theme" Target="theme/theme1.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Users/jeongsinnyeong/&#4354;&#4450;%20&#4355;&#4467;&#4357;&#4449;&#4363;&#4469;&#4359;&#4467;(shinnungjeong@gmail.com)/new_workspace/my%20paper%20&amp;%20presentation/%5b26%20CGO%5d%20divergence%20analysis/resul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eongsinnyeong/&#4354;&#4450;%20&#4355;&#4467;&#4357;&#4449;&#4363;&#4469;&#4359;&#4467;(shinnungjeong@gmail.com)/new_workspace/my%20paper%20&amp;%20presentation/%5b26%20CGO%5d%20divergence%20analysis/resul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'extension 1 - result'!$B$73</c:f>
              <c:strCache>
                <c:ptCount val="1"/>
                <c:pt idx="0">
                  <c:v>b+tree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result'!$C$73:$H$73</c:f>
              <c:numCache>
                <c:formatCode>General</c:formatCode>
                <c:ptCount val="6"/>
                <c:pt idx="0">
                  <c:v>1</c:v>
                </c:pt>
                <c:pt idx="1">
                  <c:v>1.0000160647871155</c:v>
                </c:pt>
                <c:pt idx="2">
                  <c:v>1.0588623903823831</c:v>
                </c:pt>
                <c:pt idx="3">
                  <c:v>1.0588623903823831</c:v>
                </c:pt>
                <c:pt idx="4">
                  <c:v>1.0588726131575052</c:v>
                </c:pt>
                <c:pt idx="5">
                  <c:v>1.0588726131575052</c:v>
                </c:pt>
              </c:numCache>
            </c:numRef>
          </c:val>
          <c:smooth val="0"/>
          <c:extLst>
            <c:ext xmlns:c16="http://schemas.microsoft.com/office/drawing/2014/chart" uri="{C3380CC4-5D6E-409C-BE32-E72D297353CC}">
              <c16:uniqueId val="{00000000-83FC-1C44-A211-1C51CE7B1C5A}"/>
            </c:ext>
          </c:extLst>
        </c:ser>
        <c:ser>
          <c:idx val="1"/>
          <c:order val="1"/>
          <c:tx>
            <c:strRef>
              <c:f>'extension 1 - result'!$B$74</c:f>
              <c:strCache>
                <c:ptCount val="1"/>
                <c:pt idx="0">
                  <c:v>hotspot3D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result'!$C$74:$H$74</c:f>
              <c:numCache>
                <c:formatCode>General</c:formatCode>
                <c:ptCount val="6"/>
                <c:pt idx="0">
                  <c:v>1</c:v>
                </c:pt>
                <c:pt idx="1">
                  <c:v>1.0000334580841901</c:v>
                </c:pt>
                <c:pt idx="2">
                  <c:v>1.0450456930275676</c:v>
                </c:pt>
                <c:pt idx="3">
                  <c:v>1.0450456930275676</c:v>
                </c:pt>
                <c:pt idx="4">
                  <c:v>1.0570285344757901</c:v>
                </c:pt>
                <c:pt idx="5">
                  <c:v>1.0570285344757901</c:v>
                </c:pt>
              </c:numCache>
            </c:numRef>
          </c:val>
          <c:smooth val="0"/>
          <c:extLst>
            <c:ext xmlns:c16="http://schemas.microsoft.com/office/drawing/2014/chart" uri="{C3380CC4-5D6E-409C-BE32-E72D297353CC}">
              <c16:uniqueId val="{00000001-83FC-1C44-A211-1C51CE7B1C5A}"/>
            </c:ext>
          </c:extLst>
        </c:ser>
        <c:ser>
          <c:idx val="2"/>
          <c:order val="2"/>
          <c:tx>
            <c:strRef>
              <c:f>'extension 1 - result'!$B$75</c:f>
              <c:strCache>
                <c:ptCount val="1"/>
                <c:pt idx="0">
                  <c:v>kmeans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result'!$C$75:$H$75</c:f>
              <c:numCache>
                <c:formatCode>General</c:formatCode>
                <c:ptCount val="6"/>
                <c:pt idx="0">
                  <c:v>1</c:v>
                </c:pt>
                <c:pt idx="1">
                  <c:v>1.0000003354411442</c:v>
                </c:pt>
                <c:pt idx="2">
                  <c:v>1.2812691926945858</c:v>
                </c:pt>
                <c:pt idx="3">
                  <c:v>1.2812691926945858</c:v>
                </c:pt>
                <c:pt idx="4">
                  <c:v>1.2744961689660772</c:v>
                </c:pt>
                <c:pt idx="5">
                  <c:v>1.2744961689660772</c:v>
                </c:pt>
              </c:numCache>
            </c:numRef>
          </c:val>
          <c:smooth val="0"/>
          <c:extLst>
            <c:ext xmlns:c16="http://schemas.microsoft.com/office/drawing/2014/chart" uri="{C3380CC4-5D6E-409C-BE32-E72D297353CC}">
              <c16:uniqueId val="{00000002-83FC-1C44-A211-1C51CE7B1C5A}"/>
            </c:ext>
          </c:extLst>
        </c:ser>
        <c:ser>
          <c:idx val="3"/>
          <c:order val="3"/>
          <c:tx>
            <c:strRef>
              <c:f>'extension 1 - result'!$B$76</c:f>
              <c:strCache>
                <c:ptCount val="1"/>
                <c:pt idx="0">
                  <c:v>sgemm3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result'!$C$76:$H$76</c:f>
              <c:numCache>
                <c:formatCode>General</c:formatCode>
                <c:ptCount val="6"/>
                <c:pt idx="0">
                  <c:v>1</c:v>
                </c:pt>
                <c:pt idx="1">
                  <c:v>1.0000003707184573</c:v>
                </c:pt>
                <c:pt idx="2">
                  <c:v>1.0187402014645572</c:v>
                </c:pt>
                <c:pt idx="3">
                  <c:v>1.0187402014645572</c:v>
                </c:pt>
                <c:pt idx="4">
                  <c:v>1.0187403993325201</c:v>
                </c:pt>
                <c:pt idx="5">
                  <c:v>1.0187403993325201</c:v>
                </c:pt>
              </c:numCache>
            </c:numRef>
          </c:val>
          <c:smooth val="0"/>
          <c:extLst>
            <c:ext xmlns:c16="http://schemas.microsoft.com/office/drawing/2014/chart" uri="{C3380CC4-5D6E-409C-BE32-E72D297353CC}">
              <c16:uniqueId val="{00000003-83FC-1C44-A211-1C51CE7B1C5A}"/>
            </c:ext>
          </c:extLst>
        </c:ser>
        <c:ser>
          <c:idx val="4"/>
          <c:order val="4"/>
          <c:tx>
            <c:strRef>
              <c:f>'extension 1 - result'!$B$77</c:f>
              <c:strCache>
                <c:ptCount val="1"/>
                <c:pt idx="0">
                  <c:v>srad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result'!$C$77:$H$77</c:f>
              <c:numCache>
                <c:formatCode>General</c:formatCode>
                <c:ptCount val="6"/>
                <c:pt idx="0">
                  <c:v>1</c:v>
                </c:pt>
                <c:pt idx="1">
                  <c:v>1.0001060435923159</c:v>
                </c:pt>
                <c:pt idx="2">
                  <c:v>1.0098000269268841</c:v>
                </c:pt>
                <c:pt idx="3">
                  <c:v>1.0098000269268841</c:v>
                </c:pt>
                <c:pt idx="4">
                  <c:v>1.011194820812658</c:v>
                </c:pt>
                <c:pt idx="5">
                  <c:v>1.0095440470540264</c:v>
                </c:pt>
              </c:numCache>
            </c:numRef>
          </c:val>
          <c:smooth val="0"/>
          <c:extLst>
            <c:ext xmlns:c16="http://schemas.microsoft.com/office/drawing/2014/chart" uri="{C3380CC4-5D6E-409C-BE32-E72D297353CC}">
              <c16:uniqueId val="{00000004-83FC-1C44-A211-1C51CE7B1C5A}"/>
            </c:ext>
          </c:extLst>
        </c:ser>
        <c:ser>
          <c:idx val="5"/>
          <c:order val="5"/>
          <c:tx>
            <c:strRef>
              <c:f>'extension 1 - result'!$B$78</c:f>
              <c:strCache>
                <c:ptCount val="1"/>
                <c:pt idx="0">
                  <c:v>cfd</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result'!$C$78:$H$78</c:f>
              <c:numCache>
                <c:formatCode>General</c:formatCode>
                <c:ptCount val="6"/>
                <c:pt idx="0">
                  <c:v>1</c:v>
                </c:pt>
                <c:pt idx="1">
                  <c:v>1.0000580985443419</c:v>
                </c:pt>
                <c:pt idx="2">
                  <c:v>1.0000580761328015</c:v>
                </c:pt>
                <c:pt idx="3">
                  <c:v>1.0000580761328015</c:v>
                </c:pt>
                <c:pt idx="4">
                  <c:v>1.0000580761328015</c:v>
                </c:pt>
                <c:pt idx="5">
                  <c:v>1.1004651750163557</c:v>
                </c:pt>
              </c:numCache>
            </c:numRef>
          </c:val>
          <c:smooth val="0"/>
          <c:extLst>
            <c:ext xmlns:c16="http://schemas.microsoft.com/office/drawing/2014/chart" uri="{C3380CC4-5D6E-409C-BE32-E72D297353CC}">
              <c16:uniqueId val="{00000005-83FC-1C44-A211-1C51CE7B1C5A}"/>
            </c:ext>
          </c:extLst>
        </c:ser>
        <c:ser>
          <c:idx val="6"/>
          <c:order val="6"/>
          <c:tx>
            <c:strRef>
              <c:f>'extension 1 - result'!$B$79</c:f>
              <c:strCache>
                <c:ptCount val="1"/>
                <c:pt idx="0">
                  <c:v>psort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result'!$C$79:$H$79</c:f>
              <c:numCache>
                <c:formatCode>General</c:formatCode>
                <c:ptCount val="6"/>
                <c:pt idx="0">
                  <c:v>1</c:v>
                </c:pt>
                <c:pt idx="1">
                  <c:v>0.98527574869193113</c:v>
                </c:pt>
                <c:pt idx="2">
                  <c:v>0.9358760580337564</c:v>
                </c:pt>
                <c:pt idx="3">
                  <c:v>0.93865063460043474</c:v>
                </c:pt>
                <c:pt idx="4">
                  <c:v>0.9542884900122568</c:v>
                </c:pt>
                <c:pt idx="5">
                  <c:v>0.94840331295793268</c:v>
                </c:pt>
              </c:numCache>
            </c:numRef>
          </c:val>
          <c:smooth val="0"/>
          <c:extLst>
            <c:ext xmlns:c16="http://schemas.microsoft.com/office/drawing/2014/chart" uri="{C3380CC4-5D6E-409C-BE32-E72D297353CC}">
              <c16:uniqueId val="{00000006-83FC-1C44-A211-1C51CE7B1C5A}"/>
            </c:ext>
          </c:extLst>
        </c:ser>
        <c:ser>
          <c:idx val="7"/>
          <c:order val="7"/>
          <c:tx>
            <c:strRef>
              <c:f>'extension 1 - result'!$B$80</c:f>
              <c:strCache>
                <c:ptCount val="1"/>
                <c:pt idx="0">
                  <c:v>pathfinder</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result'!$C$80:$H$80</c:f>
              <c:numCache>
                <c:formatCode>General</c:formatCode>
                <c:ptCount val="6"/>
                <c:pt idx="0">
                  <c:v>1</c:v>
                </c:pt>
                <c:pt idx="1">
                  <c:v>1.0000691516758551</c:v>
                </c:pt>
                <c:pt idx="2">
                  <c:v>1.0766205578495158</c:v>
                </c:pt>
                <c:pt idx="3">
                  <c:v>1.0766205578495158</c:v>
                </c:pt>
                <c:pt idx="4">
                  <c:v>1.0913895669281093</c:v>
                </c:pt>
                <c:pt idx="5">
                  <c:v>1.0913895669281093</c:v>
                </c:pt>
              </c:numCache>
            </c:numRef>
          </c:val>
          <c:smooth val="0"/>
          <c:extLst>
            <c:ext xmlns:c16="http://schemas.microsoft.com/office/drawing/2014/chart" uri="{C3380CC4-5D6E-409C-BE32-E72D297353CC}">
              <c16:uniqueId val="{00000007-83FC-1C44-A211-1C51CE7B1C5A}"/>
            </c:ext>
          </c:extLst>
        </c:ser>
        <c:ser>
          <c:idx val="8"/>
          <c:order val="8"/>
          <c:tx>
            <c:strRef>
              <c:f>'extension 1 - result'!$B$81</c:f>
              <c:strCache>
                <c:ptCount val="1"/>
                <c:pt idx="0">
                  <c:v>transpose</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'extension 1 - result'!$C$41:$H$41</c:f>
              <c:strCache>
                <c:ptCount val="6"/>
                <c:pt idx="0">
                  <c:v>Base</c:v>
                </c:pt>
                <c:pt idx="1">
                  <c:v>Uni-HW</c:v>
                </c:pt>
                <c:pt idx="2">
                  <c:v>Uni-Ann</c:v>
                </c:pt>
                <c:pt idx="3">
                  <c:v>Uni-func</c:v>
                </c:pt>
                <c:pt idx="4">
                  <c:v>ziCond</c:v>
                </c:pt>
                <c:pt idx="5">
                  <c:v>Recon</c:v>
                </c:pt>
              </c:strCache>
            </c:strRef>
          </c:cat>
          <c:val>
            <c:numRef>
              <c:f>'extension 1 - result'!$C$81:$H$81</c:f>
              <c:numCache>
                <c:formatCode>General</c:formatCode>
                <c:ptCount val="6"/>
                <c:pt idx="0">
                  <c:v>1</c:v>
                </c:pt>
                <c:pt idx="1">
                  <c:v>1.000001004438819</c:v>
                </c:pt>
                <c:pt idx="2">
                  <c:v>1.0000010189959181</c:v>
                </c:pt>
                <c:pt idx="3">
                  <c:v>1.0000010189959181</c:v>
                </c:pt>
                <c:pt idx="4">
                  <c:v>1.0479913269612584</c:v>
                </c:pt>
                <c:pt idx="5">
                  <c:v>1.0479913269612584</c:v>
                </c:pt>
              </c:numCache>
            </c:numRef>
          </c:val>
          <c:smooth val="0"/>
          <c:extLst>
            <c:ext xmlns:c16="http://schemas.microsoft.com/office/drawing/2014/chart" uri="{C3380CC4-5D6E-409C-BE32-E72D297353CC}">
              <c16:uniqueId val="{00000008-83FC-1C44-A211-1C51CE7B1C5A}"/>
            </c:ext>
          </c:extLst>
        </c:ser>
        <c:dLbls>
          <c:showLegendKey val="0"/>
          <c:showVal val="0"/>
          <c:showCatName val="0"/>
          <c:showSerName val="0"/>
          <c:showPercent val="0"/>
          <c:showBubbleSize val="0"/>
        </c:dLbls>
        <c:marker val="1"/>
        <c:smooth val="0"/>
        <c:axId val="386585951"/>
        <c:axId val="1999213792"/>
      </c:lineChart>
      <c:catAx>
        <c:axId val="386585951"/>
        <c:scaling>
          <c:orientation val="minMax"/>
        </c:scaling>
        <c:delete val="0"/>
        <c:axPos val="b"/>
        <c:numFmt formatCode="General" sourceLinked="1"/>
        <c:majorTickMark val="none"/>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1999213792"/>
        <c:crosses val="autoZero"/>
        <c:auto val="1"/>
        <c:lblAlgn val="ctr"/>
        <c:lblOffset val="100"/>
        <c:noMultiLvlLbl val="0"/>
      </c:catAx>
      <c:valAx>
        <c:axId val="1999213792"/>
        <c:scaling>
          <c:orientation val="minMax"/>
          <c:max val="1.3"/>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a:t>Instruction Reduction Factor</a:t>
                </a:r>
              </a:p>
            </c:rich>
          </c:tx>
          <c:layout>
            <c:manualLayout>
              <c:xMode val="edge"/>
              <c:yMode val="edge"/>
              <c:x val="0"/>
              <c:y val="0.12158656386779386"/>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386585951"/>
        <c:crosses val="autoZero"/>
        <c:crossBetween val="between"/>
      </c:valAx>
      <c:spPr>
        <a:noFill/>
        <a:ln w="12700">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Times New Roman" panose="02020603050405020304" pitchFamily="18" charset="0"/>
          <a:cs typeface="Times New Roman" panose="02020603050405020304" pitchFamily="18" charset="0"/>
        </a:defRPr>
      </a:pPr>
      <a:endParaRPr lang="ko-Kore-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'extension 1 - result'!$I$73</c:f>
              <c:strCache>
                <c:ptCount val="1"/>
                <c:pt idx="0">
                  <c:v>b+tree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result'!$J$73:$O$73</c:f>
              <c:numCache>
                <c:formatCode>General</c:formatCode>
                <c:ptCount val="6"/>
                <c:pt idx="0">
                  <c:v>1</c:v>
                </c:pt>
                <c:pt idx="1">
                  <c:v>1.0022914689300608</c:v>
                </c:pt>
                <c:pt idx="2">
                  <c:v>1.1307330059537117</c:v>
                </c:pt>
                <c:pt idx="3">
                  <c:v>1.1307330059537117</c:v>
                </c:pt>
                <c:pt idx="4">
                  <c:v>1.1364016054146489</c:v>
                </c:pt>
                <c:pt idx="5">
                  <c:v>1.1364016054146489</c:v>
                </c:pt>
              </c:numCache>
            </c:numRef>
          </c:val>
          <c:smooth val="0"/>
          <c:extLst>
            <c:ext xmlns:c16="http://schemas.microsoft.com/office/drawing/2014/chart" uri="{C3380CC4-5D6E-409C-BE32-E72D297353CC}">
              <c16:uniqueId val="{00000000-1D3B-5344-927E-4C6322DCCBD0}"/>
            </c:ext>
          </c:extLst>
        </c:ser>
        <c:ser>
          <c:idx val="1"/>
          <c:order val="1"/>
          <c:tx>
            <c:strRef>
              <c:f>'extension 1 - result'!$I$74</c:f>
              <c:strCache>
                <c:ptCount val="1"/>
                <c:pt idx="0">
                  <c:v>hotspot3D</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result'!$J$74:$O$74</c:f>
              <c:numCache>
                <c:formatCode>General</c:formatCode>
                <c:ptCount val="6"/>
                <c:pt idx="0">
                  <c:v>1</c:v>
                </c:pt>
                <c:pt idx="1">
                  <c:v>0.98673396699386118</c:v>
                </c:pt>
                <c:pt idx="2">
                  <c:v>1.0739359251052631</c:v>
                </c:pt>
                <c:pt idx="3">
                  <c:v>1.0739359251052631</c:v>
                </c:pt>
                <c:pt idx="4">
                  <c:v>1.0984350889168506</c:v>
                </c:pt>
                <c:pt idx="5">
                  <c:v>1.0984350889168506</c:v>
                </c:pt>
              </c:numCache>
            </c:numRef>
          </c:val>
          <c:smooth val="0"/>
          <c:extLst>
            <c:ext xmlns:c16="http://schemas.microsoft.com/office/drawing/2014/chart" uri="{C3380CC4-5D6E-409C-BE32-E72D297353CC}">
              <c16:uniqueId val="{00000001-1D3B-5344-927E-4C6322DCCBD0}"/>
            </c:ext>
          </c:extLst>
        </c:ser>
        <c:ser>
          <c:idx val="2"/>
          <c:order val="2"/>
          <c:tx>
            <c:strRef>
              <c:f>'extension 1 - result'!$I$75</c:f>
              <c:strCache>
                <c:ptCount val="1"/>
                <c:pt idx="0">
                  <c:v>kmeans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result'!$J$75:$O$75</c:f>
              <c:numCache>
                <c:formatCode>General</c:formatCode>
                <c:ptCount val="6"/>
                <c:pt idx="0">
                  <c:v>1</c:v>
                </c:pt>
                <c:pt idx="1">
                  <c:v>1.0205202863754175</c:v>
                </c:pt>
                <c:pt idx="2">
                  <c:v>1.103648928669088</c:v>
                </c:pt>
                <c:pt idx="3">
                  <c:v>1.103648928669088</c:v>
                </c:pt>
                <c:pt idx="4">
                  <c:v>1.0729407425112476</c:v>
                </c:pt>
                <c:pt idx="5">
                  <c:v>1.0729407425112476</c:v>
                </c:pt>
              </c:numCache>
            </c:numRef>
          </c:val>
          <c:smooth val="0"/>
          <c:extLst>
            <c:ext xmlns:c16="http://schemas.microsoft.com/office/drawing/2014/chart" uri="{C3380CC4-5D6E-409C-BE32-E72D297353CC}">
              <c16:uniqueId val="{00000002-1D3B-5344-927E-4C6322DCCBD0}"/>
            </c:ext>
          </c:extLst>
        </c:ser>
        <c:ser>
          <c:idx val="3"/>
          <c:order val="3"/>
          <c:tx>
            <c:strRef>
              <c:f>'extension 1 - result'!$I$76</c:f>
              <c:strCache>
                <c:ptCount val="1"/>
                <c:pt idx="0">
                  <c:v>sgemm3</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result'!$J$76:$O$76</c:f>
              <c:numCache>
                <c:formatCode>General</c:formatCode>
                <c:ptCount val="6"/>
                <c:pt idx="0">
                  <c:v>1</c:v>
                </c:pt>
                <c:pt idx="1">
                  <c:v>0.99606238586433615</c:v>
                </c:pt>
                <c:pt idx="2">
                  <c:v>1.1008872294082468</c:v>
                </c:pt>
                <c:pt idx="3">
                  <c:v>1.1008872294082468</c:v>
                </c:pt>
                <c:pt idx="4">
                  <c:v>1.0849008260176529</c:v>
                </c:pt>
                <c:pt idx="5">
                  <c:v>1.0849008260176529</c:v>
                </c:pt>
              </c:numCache>
            </c:numRef>
          </c:val>
          <c:smooth val="0"/>
          <c:extLst>
            <c:ext xmlns:c16="http://schemas.microsoft.com/office/drawing/2014/chart" uri="{C3380CC4-5D6E-409C-BE32-E72D297353CC}">
              <c16:uniqueId val="{00000003-1D3B-5344-927E-4C6322DCCBD0}"/>
            </c:ext>
          </c:extLst>
        </c:ser>
        <c:ser>
          <c:idx val="4"/>
          <c:order val="4"/>
          <c:tx>
            <c:strRef>
              <c:f>'extension 1 - result'!$I$77</c:f>
              <c:strCache>
                <c:ptCount val="1"/>
                <c:pt idx="0">
                  <c:v>srad</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result'!$J$77:$O$77</c:f>
              <c:numCache>
                <c:formatCode>General</c:formatCode>
                <c:ptCount val="6"/>
                <c:pt idx="0">
                  <c:v>1</c:v>
                </c:pt>
                <c:pt idx="1">
                  <c:v>0.9948364435116378</c:v>
                </c:pt>
                <c:pt idx="2">
                  <c:v>1.0275372473441899</c:v>
                </c:pt>
                <c:pt idx="3">
                  <c:v>1.0275372473441899</c:v>
                </c:pt>
                <c:pt idx="4">
                  <c:v>1.0535142464259735</c:v>
                </c:pt>
                <c:pt idx="5">
                  <c:v>1.0271285712024567</c:v>
                </c:pt>
              </c:numCache>
            </c:numRef>
          </c:val>
          <c:smooth val="0"/>
          <c:extLst>
            <c:ext xmlns:c16="http://schemas.microsoft.com/office/drawing/2014/chart" uri="{C3380CC4-5D6E-409C-BE32-E72D297353CC}">
              <c16:uniqueId val="{00000004-1D3B-5344-927E-4C6322DCCBD0}"/>
            </c:ext>
          </c:extLst>
        </c:ser>
        <c:ser>
          <c:idx val="5"/>
          <c:order val="5"/>
          <c:tx>
            <c:strRef>
              <c:f>'extension 1 - result'!$I$78</c:f>
              <c:strCache>
                <c:ptCount val="1"/>
                <c:pt idx="0">
                  <c:v>cfd</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result'!$J$78:$O$78</c:f>
              <c:numCache>
                <c:formatCode>General</c:formatCode>
                <c:ptCount val="6"/>
                <c:pt idx="0">
                  <c:v>1</c:v>
                </c:pt>
                <c:pt idx="1">
                  <c:v>1.0076888021784769</c:v>
                </c:pt>
                <c:pt idx="2">
                  <c:v>1.0068525441723497</c:v>
                </c:pt>
                <c:pt idx="3">
                  <c:v>1.0068525441723497</c:v>
                </c:pt>
                <c:pt idx="4">
                  <c:v>1.0068525441723497</c:v>
                </c:pt>
                <c:pt idx="5">
                  <c:v>1.1360289960973082</c:v>
                </c:pt>
              </c:numCache>
            </c:numRef>
          </c:val>
          <c:smooth val="0"/>
          <c:extLst>
            <c:ext xmlns:c16="http://schemas.microsoft.com/office/drawing/2014/chart" uri="{C3380CC4-5D6E-409C-BE32-E72D297353CC}">
              <c16:uniqueId val="{00000005-1D3B-5344-927E-4C6322DCCBD0}"/>
            </c:ext>
          </c:extLst>
        </c:ser>
        <c:ser>
          <c:idx val="6"/>
          <c:order val="6"/>
          <c:tx>
            <c:strRef>
              <c:f>'extension 1 - result'!$I$79</c:f>
              <c:strCache>
                <c:ptCount val="1"/>
                <c:pt idx="0">
                  <c:v>psort</c:v>
                </c:pt>
              </c:strCache>
            </c:strRef>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result'!$J$79:$O$79</c:f>
              <c:numCache>
                <c:formatCode>General</c:formatCode>
                <c:ptCount val="6"/>
                <c:pt idx="0">
                  <c:v>1</c:v>
                </c:pt>
                <c:pt idx="1">
                  <c:v>1.0088883454537978</c:v>
                </c:pt>
                <c:pt idx="2">
                  <c:v>1.0800094653146752</c:v>
                </c:pt>
                <c:pt idx="3">
                  <c:v>1.0856469541688027</c:v>
                </c:pt>
                <c:pt idx="4">
                  <c:v>1.0440745640446527</c:v>
                </c:pt>
                <c:pt idx="5">
                  <c:v>1.0835901547483213</c:v>
                </c:pt>
              </c:numCache>
            </c:numRef>
          </c:val>
          <c:smooth val="0"/>
          <c:extLst>
            <c:ext xmlns:c16="http://schemas.microsoft.com/office/drawing/2014/chart" uri="{C3380CC4-5D6E-409C-BE32-E72D297353CC}">
              <c16:uniqueId val="{00000006-1D3B-5344-927E-4C6322DCCBD0}"/>
            </c:ext>
          </c:extLst>
        </c:ser>
        <c:ser>
          <c:idx val="7"/>
          <c:order val="7"/>
          <c:tx>
            <c:strRef>
              <c:f>'extension 1 - result'!$I$80</c:f>
              <c:strCache>
                <c:ptCount val="1"/>
                <c:pt idx="0">
                  <c:v>pathfinder</c:v>
                </c:pt>
              </c:strCache>
            </c:strRef>
          </c:tx>
          <c:spPr>
            <a:ln w="28575" cap="rnd">
              <a:solidFill>
                <a:schemeClr val="accent2">
                  <a:lumMod val="60000"/>
                </a:schemeClr>
              </a:solidFill>
              <a:round/>
            </a:ln>
            <a:effectLst/>
          </c:spPr>
          <c:marker>
            <c:symbol val="circle"/>
            <c:size val="5"/>
            <c:spPr>
              <a:solidFill>
                <a:schemeClr val="accent2">
                  <a:lumMod val="60000"/>
                </a:schemeClr>
              </a:solidFill>
              <a:ln w="9525">
                <a:solidFill>
                  <a:schemeClr val="accent2">
                    <a:lumMod val="60000"/>
                  </a:schemeClr>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result'!$J$80:$O$80</c:f>
              <c:numCache>
                <c:formatCode>General</c:formatCode>
                <c:ptCount val="6"/>
                <c:pt idx="0">
                  <c:v>1</c:v>
                </c:pt>
                <c:pt idx="1">
                  <c:v>0.97899698865224638</c:v>
                </c:pt>
                <c:pt idx="2">
                  <c:v>0.96903655434998948</c:v>
                </c:pt>
                <c:pt idx="3">
                  <c:v>0.96903655434998948</c:v>
                </c:pt>
                <c:pt idx="4">
                  <c:v>0.94711835880939765</c:v>
                </c:pt>
                <c:pt idx="5">
                  <c:v>0.94711835880939765</c:v>
                </c:pt>
              </c:numCache>
            </c:numRef>
          </c:val>
          <c:smooth val="0"/>
          <c:extLst>
            <c:ext xmlns:c16="http://schemas.microsoft.com/office/drawing/2014/chart" uri="{C3380CC4-5D6E-409C-BE32-E72D297353CC}">
              <c16:uniqueId val="{00000007-1D3B-5344-927E-4C6322DCCBD0}"/>
            </c:ext>
          </c:extLst>
        </c:ser>
        <c:ser>
          <c:idx val="8"/>
          <c:order val="8"/>
          <c:tx>
            <c:strRef>
              <c:f>'extension 1 - result'!$I$81</c:f>
              <c:strCache>
                <c:ptCount val="1"/>
                <c:pt idx="0">
                  <c:v>transpose</c:v>
                </c:pt>
              </c:strCache>
            </c:strRef>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strRef>
              <c:f>'extension 1 - result'!$J$41:$O$41</c:f>
              <c:strCache>
                <c:ptCount val="6"/>
                <c:pt idx="0">
                  <c:v>Base</c:v>
                </c:pt>
                <c:pt idx="1">
                  <c:v>Uni-HW</c:v>
                </c:pt>
                <c:pt idx="2">
                  <c:v>Uni-Ann</c:v>
                </c:pt>
                <c:pt idx="3">
                  <c:v>Uni-func</c:v>
                </c:pt>
                <c:pt idx="4">
                  <c:v>ziCond</c:v>
                </c:pt>
                <c:pt idx="5">
                  <c:v>Recon</c:v>
                </c:pt>
              </c:strCache>
            </c:strRef>
          </c:cat>
          <c:val>
            <c:numRef>
              <c:f>'extension 1 - result'!$J$81:$O$81</c:f>
              <c:numCache>
                <c:formatCode>General</c:formatCode>
                <c:ptCount val="6"/>
                <c:pt idx="0">
                  <c:v>1</c:v>
                </c:pt>
                <c:pt idx="1">
                  <c:v>1.0619380516366965</c:v>
                </c:pt>
                <c:pt idx="2">
                  <c:v>1.0620723499546219</c:v>
                </c:pt>
                <c:pt idx="3">
                  <c:v>1.0620723499546219</c:v>
                </c:pt>
                <c:pt idx="4">
                  <c:v>0.95707820983914105</c:v>
                </c:pt>
                <c:pt idx="5">
                  <c:v>0.95707820983914105</c:v>
                </c:pt>
              </c:numCache>
            </c:numRef>
          </c:val>
          <c:smooth val="0"/>
          <c:extLst>
            <c:ext xmlns:c16="http://schemas.microsoft.com/office/drawing/2014/chart" uri="{C3380CC4-5D6E-409C-BE32-E72D297353CC}">
              <c16:uniqueId val="{00000008-1D3B-5344-927E-4C6322DCCBD0}"/>
            </c:ext>
          </c:extLst>
        </c:ser>
        <c:dLbls>
          <c:showLegendKey val="0"/>
          <c:showVal val="0"/>
          <c:showCatName val="0"/>
          <c:showSerName val="0"/>
          <c:showPercent val="0"/>
          <c:showBubbleSize val="0"/>
        </c:dLbls>
        <c:marker val="1"/>
        <c:smooth val="0"/>
        <c:axId val="1158367120"/>
        <c:axId val="1158275504"/>
      </c:lineChart>
      <c:catAx>
        <c:axId val="1158367120"/>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1158275504"/>
        <c:crosses val="autoZero"/>
        <c:auto val="1"/>
        <c:lblAlgn val="ctr"/>
        <c:lblOffset val="100"/>
        <c:noMultiLvlLbl val="0"/>
      </c:catAx>
      <c:valAx>
        <c:axId val="1158275504"/>
        <c:scaling>
          <c:orientation val="minMax"/>
          <c:min val="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a:t>Speedups</a:t>
                </a:r>
                <a:endParaRPr lang="ko-KR" altLang="en-US"/>
              </a:p>
            </c:rich>
          </c:tx>
          <c:layout>
            <c:manualLayout>
              <c:xMode val="edge"/>
              <c:yMode val="edge"/>
              <c:x val="0"/>
              <c:y val="0.30052734976595535"/>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ore-KR"/>
          </a:p>
        </c:txPr>
        <c:crossAx val="1158367120"/>
        <c:crosses val="autoZero"/>
        <c:crossBetween val="between"/>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Times New Roman" panose="02020603050405020304" pitchFamily="18" charset="0"/>
          <a:cs typeface="Times New Roman" panose="02020603050405020304" pitchFamily="18" charset="0"/>
        </a:defRPr>
      </a:pPr>
      <a:endParaRPr lang="ko-Kore-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Good morning, </a:t>
            </a:r>
            <a:r>
              <a:rPr lang="en-US" dirty="0" err="1"/>
              <a:t>Im</a:t>
            </a:r>
            <a:r>
              <a:rPr lang="en-US" dirty="0"/>
              <a:t> </a:t>
            </a:r>
            <a:r>
              <a:rPr lang="en-US" dirty="0" err="1"/>
              <a:t>Shinnung</a:t>
            </a:r>
            <a:r>
              <a:rPr lang="en-US" dirty="0"/>
              <a:t> Jeong from Georgia Tech. </a:t>
            </a:r>
          </a:p>
          <a:p>
            <a:pPr marL="0" indent="0">
              <a:buNone/>
            </a:pPr>
            <a:r>
              <a:rPr lang="en-US" dirty="0"/>
              <a:t>In this talk, I will introduce the Vortex Compiler Toolchain structure and OpenCL compiler pipeline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5DD9B-0CD8-CC3B-D9AC-53BF4F7581D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8438DA2-1A57-D81C-63CA-D213634050E7}"/>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3211F934-4E9B-AB6C-EE21-F4832C406AAE}"/>
              </a:ext>
            </a:extLst>
          </p:cNvPr>
          <p:cNvSpPr>
            <a:spLocks noGrp="1"/>
          </p:cNvSpPr>
          <p:nvPr>
            <p:ph type="body" idx="1"/>
          </p:nvPr>
        </p:nvSpPr>
        <p:spPr/>
        <p:txBody>
          <a:bodyPr/>
          <a:lstStyle/>
          <a:p>
            <a:pPr marL="158750" indent="0">
              <a:buNone/>
            </a:pPr>
            <a:r>
              <a:rPr lang="en-KR" altLang="ko-Kore-KR"/>
              <a:t>With this work-group function, </a:t>
            </a:r>
            <a:r>
              <a:rPr lang="en-US" altLang="ko-Kore-KR" dirty="0"/>
              <a:t>one of the simple method to </a:t>
            </a:r>
            <a:r>
              <a:rPr lang="en-KR" altLang="ko-Kore-KR"/>
              <a:t>execute program on the vortex</a:t>
            </a:r>
            <a:r>
              <a:rPr lang="en-US" altLang="ko-Kore-KR" dirty="0"/>
              <a:t> is </a:t>
            </a:r>
            <a:r>
              <a:rPr lang="en-US" altLang="ko-KR" dirty="0"/>
              <a:t>thread mapping. </a:t>
            </a:r>
          </a:p>
          <a:p>
            <a:pPr marL="158750" indent="0">
              <a:buNone/>
            </a:pPr>
            <a:endParaRPr lang="en-KR" altLang="ko-Kore-KR"/>
          </a:p>
          <a:p>
            <a:pPr marL="158750" indent="0">
              <a:buNone/>
            </a:pPr>
            <a:r>
              <a:rPr lang="en-US" altLang="ko-Kore-KR" dirty="0"/>
              <a:t>Every thread e</a:t>
            </a:r>
            <a:r>
              <a:rPr lang="en-KR" altLang="ko-Kore-KR"/>
              <a:t>xecute workgroup function, which means mapping one work-group to one hw thread.</a:t>
            </a:r>
          </a:p>
          <a:p>
            <a:pPr marL="158750" indent="0">
              <a:buNone/>
            </a:pPr>
            <a:r>
              <a:rPr lang="en-KR" altLang="ko-Kore-KR"/>
              <a:t>The workgroup is distribute among all threads.</a:t>
            </a:r>
          </a:p>
          <a:p>
            <a:pPr marL="158750" indent="0">
              <a:buNone/>
            </a:pPr>
            <a:endParaRPr lang="en-US" altLang="ko-Kore-KR" dirty="0"/>
          </a:p>
          <a:p>
            <a:pPr marL="158750" indent="0">
              <a:buNone/>
            </a:pPr>
            <a:r>
              <a:rPr lang="en-US" altLang="ko-Kore-KR" dirty="0">
                <a:solidFill>
                  <a:srgbClr val="374151"/>
                </a:solidFill>
                <a:effectLst/>
                <a:latin typeface="Daytona" panose="020B0604030500040204" pitchFamily="34" charset="0"/>
              </a:rPr>
              <a:t>Using the given mapping, it is possible that the number of work-groups is not a multiple of the number of threads in a wavefront. </a:t>
            </a:r>
          </a:p>
          <a:p>
            <a:pPr marL="158750" indent="0">
              <a:buNone/>
            </a:pPr>
            <a:r>
              <a:rPr lang="en-US" altLang="ko-Kore-KR" dirty="0">
                <a:solidFill>
                  <a:srgbClr val="374151"/>
                </a:solidFill>
                <a:effectLst/>
                <a:latin typeface="Daytona" panose="020B0604030500040204" pitchFamily="34" charset="0"/>
              </a:rPr>
              <a:t>To execute the remaining work-groups, we make the program flow as shown in the right figure, add additional wavefront for dealing remaining work-group.</a:t>
            </a:r>
            <a:endParaRPr lang="en-KR" altLang="ko-Kore-KR"/>
          </a:p>
          <a:p>
            <a:pPr marL="158750" indent="0">
              <a:buNone/>
            </a:pPr>
            <a:endParaRPr kumimoji="1" lang="ko-Kore-KR" altLang="en-US" dirty="0"/>
          </a:p>
        </p:txBody>
      </p:sp>
    </p:spTree>
    <p:extLst>
      <p:ext uri="{BB962C8B-B14F-4D97-AF65-F5344CB8AC3E}">
        <p14:creationId xmlns:p14="http://schemas.microsoft.com/office/powerpoint/2010/main" val="1714143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lgn="l">
              <a:buNone/>
            </a:pPr>
            <a:r>
              <a:rPr lang="en-US" altLang="ko-Kore-KR" dirty="0">
                <a:solidFill>
                  <a:srgbClr val="374151"/>
                </a:solidFill>
                <a:effectLst/>
                <a:latin typeface="Calibri" panose="020F0502020204030204" pitchFamily="34" charset="0"/>
              </a:rPr>
              <a:t>Furthermore, we have extended the LLVM compiler to generate Vortex ISA code.</a:t>
            </a:r>
          </a:p>
          <a:p>
            <a:pPr marL="158750" indent="0" algn="l">
              <a:buNone/>
            </a:pPr>
            <a:r>
              <a:rPr lang="en-US" altLang="ko-Kore-KR" dirty="0">
                <a:solidFill>
                  <a:srgbClr val="374151"/>
                </a:solidFill>
                <a:effectLst/>
                <a:latin typeface="Calibri" panose="020F0502020204030204" pitchFamily="34" charset="0"/>
              </a:rPr>
              <a:t>Additionally, we integrated the GCC toolchain and kernel runtime into LLVM, and we have enhanced the assembler and disassembler to provide full support for Vortex ISA.</a:t>
            </a:r>
          </a:p>
          <a:p>
            <a:pPr marL="158750" indent="0" algn="l">
              <a:buNone/>
            </a:pPr>
            <a:endParaRPr lang="en-US" altLang="ko-Kore-KR" dirty="0">
              <a:solidFill>
                <a:srgbClr val="374151"/>
              </a:solidFill>
              <a:effectLst/>
              <a:latin typeface="Calibri" panose="020F0502020204030204" pitchFamily="34" charset="0"/>
            </a:endParaRPr>
          </a:p>
          <a:p>
            <a:pPr marL="158750" indent="0" algn="l">
              <a:buNone/>
            </a:pPr>
            <a:r>
              <a:rPr lang="en-US" altLang="ko-Kore-KR" dirty="0">
                <a:solidFill>
                  <a:srgbClr val="374151"/>
                </a:solidFill>
                <a:effectLst/>
                <a:latin typeface="Calibri" panose="020F0502020204030204" pitchFamily="34" charset="0"/>
              </a:rPr>
              <a:t>Moreover, we have introduced an optimization pass to manage thread divergence. This pass effectively inserts split and join instructions into regions where divergence occurs.</a:t>
            </a:r>
          </a:p>
          <a:p>
            <a:pPr marL="158750" indent="0">
              <a:buNone/>
            </a:pPr>
            <a:endParaRPr kumimoji="1" lang="ko-Kore-KR" altLang="en-US" dirty="0"/>
          </a:p>
        </p:txBody>
      </p:sp>
    </p:spTree>
    <p:extLst>
      <p:ext uri="{BB962C8B-B14F-4D97-AF65-F5344CB8AC3E}">
        <p14:creationId xmlns:p14="http://schemas.microsoft.com/office/powerpoint/2010/main" val="253708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To manage </a:t>
            </a:r>
            <a:r>
              <a:rPr lang="en" altLang="ko-Kore-KR" b="1" dirty="0"/>
              <a:t>SIMT execution</a:t>
            </a:r>
            <a:r>
              <a:rPr lang="en" altLang="ko-Kore-KR" dirty="0"/>
              <a:t> on GPUs, handling </a:t>
            </a:r>
            <a:r>
              <a:rPr lang="en" altLang="ko-Kore-KR" b="1" dirty="0"/>
              <a:t>thread divergence</a:t>
            </a:r>
            <a:r>
              <a:rPr lang="en" altLang="ko-Kore-KR" dirty="0"/>
              <a:t> is extremely important.</a:t>
            </a:r>
          </a:p>
          <a:p>
            <a:pPr marL="158750" indent="0">
              <a:buNone/>
            </a:pPr>
            <a:r>
              <a:rPr lang="en" altLang="ko-Kore-KR" dirty="0"/>
              <a:t>We can understand why by comparing </a:t>
            </a:r>
            <a:r>
              <a:rPr lang="en" altLang="ko-Kore-KR" b="1" dirty="0"/>
              <a:t>SIMD</a:t>
            </a:r>
            <a:r>
              <a:rPr lang="en" altLang="ko-Kore-KR" dirty="0"/>
              <a:t> and </a:t>
            </a:r>
            <a:r>
              <a:rPr lang="en" altLang="ko-Kore-KR" b="1" dirty="0"/>
              <a:t>SIMT</a:t>
            </a:r>
            <a:r>
              <a:rPr lang="en" altLang="ko-Kore-KR" dirty="0"/>
              <a:t>.</a:t>
            </a:r>
          </a:p>
          <a:p>
            <a:pPr marL="158750" indent="0">
              <a:buNone/>
            </a:pPr>
            <a:br>
              <a:rPr lang="en" altLang="ko-Kore-KR" dirty="0"/>
            </a:br>
            <a:r>
              <a:rPr lang="en" altLang="ko-Kore-KR" dirty="0"/>
              <a:t>In </a:t>
            </a:r>
            <a:r>
              <a:rPr lang="en" altLang="ko-Kore-KR" b="1" dirty="0"/>
              <a:t>SIMD</a:t>
            </a:r>
            <a:r>
              <a:rPr lang="en" altLang="ko-Kore-KR" dirty="0"/>
              <a:t>, a single program counter executes one instruction </a:t>
            </a:r>
            <a:r>
              <a:rPr lang="en" altLang="ko-Kore-KR" b="1" dirty="0"/>
              <a:t>across multiple data elements</a:t>
            </a:r>
            <a:r>
              <a:rPr lang="en" altLang="ko-Kore-KR" dirty="0"/>
              <a:t>.</a:t>
            </a:r>
            <a:br>
              <a:rPr lang="en" altLang="ko-Kore-KR" dirty="0"/>
            </a:br>
            <a:r>
              <a:rPr lang="en" altLang="ko-Kore-KR" dirty="0"/>
              <a:t>In contrast, </a:t>
            </a:r>
            <a:r>
              <a:rPr lang="en" altLang="ko-Kore-KR" b="1" dirty="0"/>
              <a:t>SIMT</a:t>
            </a:r>
            <a:r>
              <a:rPr lang="en" altLang="ko-Kore-KR" dirty="0"/>
              <a:t> executes </a:t>
            </a:r>
            <a:r>
              <a:rPr lang="en" altLang="ko-Kore-KR" b="1" dirty="0"/>
              <a:t>multiple wavefronts</a:t>
            </a:r>
            <a:r>
              <a:rPr lang="en" altLang="ko-Kore-KR" dirty="0"/>
              <a:t> in lockstep, each maintaining its </a:t>
            </a:r>
            <a:r>
              <a:rPr lang="en" altLang="ko-Kore-KR" b="1" dirty="0"/>
              <a:t>own program counter and stack</a:t>
            </a:r>
            <a:r>
              <a:rPr lang="en" altLang="ko-Kore-KR" dirty="0"/>
              <a:t>.</a:t>
            </a:r>
          </a:p>
          <a:p>
            <a:pPr marL="158750" indent="0">
              <a:buNone/>
            </a:pPr>
            <a:r>
              <a:rPr lang="en" altLang="ko-Kore-KR" dirty="0"/>
              <a:t>Because of this structural difference, divergence handling becomes critical.</a:t>
            </a:r>
          </a:p>
          <a:p>
            <a:pPr marL="158750" indent="0">
              <a:buNone/>
            </a:pPr>
            <a:br>
              <a:rPr lang="en" altLang="ko-Kore-KR" dirty="0"/>
            </a:br>
            <a:r>
              <a:rPr lang="en" altLang="ko-Kore-KR" dirty="0"/>
              <a:t>When divergence occurs, </a:t>
            </a:r>
            <a:r>
              <a:rPr lang="en" altLang="ko-Kore-KR" b="1" dirty="0"/>
              <a:t>SIMD</a:t>
            </a:r>
            <a:r>
              <a:rPr lang="en" altLang="ko-Kore-KR" dirty="0"/>
              <a:t> simply serializes the divergent branches </a:t>
            </a:r>
            <a:r>
              <a:rPr lang="en" altLang="ko-Kore-KR" b="1" dirty="0"/>
              <a:t>within a single thread context</a:t>
            </a:r>
            <a:r>
              <a:rPr lang="en" altLang="ko-Kore-KR" dirty="0"/>
              <a:t>.</a:t>
            </a:r>
            <a:br>
              <a:rPr lang="en" altLang="ko-Kore-KR" dirty="0"/>
            </a:br>
            <a:r>
              <a:rPr lang="en" altLang="ko-Kore-KR" dirty="0"/>
              <a:t>However, in </a:t>
            </a:r>
            <a:r>
              <a:rPr lang="en" altLang="ko-Kore-KR" b="1" dirty="0"/>
              <a:t>SIMT</a:t>
            </a:r>
            <a:r>
              <a:rPr lang="en" altLang="ko-Kore-KR" dirty="0"/>
              <a:t>, the hardware must </a:t>
            </a:r>
            <a:r>
              <a:rPr lang="en" altLang="ko-Kore-KR" b="1" dirty="0"/>
              <a:t>create different wavefronts</a:t>
            </a:r>
            <a:r>
              <a:rPr lang="en" altLang="ko-Kore-KR" dirty="0"/>
              <a:t> and execute each divergent branch </a:t>
            </a:r>
            <a:r>
              <a:rPr lang="en" altLang="ko-Kore-KR" b="1" dirty="0"/>
              <a:t>independently</a:t>
            </a:r>
            <a:r>
              <a:rPr lang="en" altLang="ko-Kore-KR" dirty="0"/>
              <a:t>.</a:t>
            </a:r>
          </a:p>
          <a:p>
            <a:pPr marL="158750" marR="0" lvl="0" indent="0" algn="l" defTabSz="914400" rtl="0" eaLnBrk="1" fontAlgn="auto" latinLnBrk="0" hangingPunct="1">
              <a:lnSpc>
                <a:spcPct val="100000"/>
              </a:lnSpc>
              <a:spcBef>
                <a:spcPts val="0"/>
              </a:spcBef>
              <a:spcAft>
                <a:spcPts val="0"/>
              </a:spcAft>
              <a:buClr>
                <a:srgbClr val="000000"/>
              </a:buClr>
              <a:buSzPts val="1100"/>
              <a:buNone/>
              <a:tabLst/>
              <a:defRPr/>
            </a:pPr>
            <a:endParaRPr lang="en" altLang="ko-Kore-KR" dirty="0"/>
          </a:p>
        </p:txBody>
      </p:sp>
    </p:spTree>
    <p:extLst>
      <p:ext uri="{BB962C8B-B14F-4D97-AF65-F5344CB8AC3E}">
        <p14:creationId xmlns:p14="http://schemas.microsoft.com/office/powerpoint/2010/main" val="37301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Because of this, managing divergence requires </a:t>
            </a:r>
            <a:r>
              <a:rPr lang="en" altLang="ko-Kore-KR" b="1" dirty="0"/>
              <a:t>hardware support</a:t>
            </a:r>
            <a:r>
              <a:rPr lang="en" altLang="ko-Kore-KR" dirty="0"/>
              <a:t>.</a:t>
            </a:r>
            <a:br>
              <a:rPr lang="en" altLang="ko-Kore-KR" dirty="0"/>
            </a:br>
            <a:r>
              <a:rPr lang="en" altLang="ko-Kore-KR" dirty="0"/>
              <a:t>In the case of </a:t>
            </a:r>
            <a:r>
              <a:rPr lang="en" altLang="ko-Kore-KR" b="1" dirty="0"/>
              <a:t>Vortex</a:t>
            </a:r>
            <a:r>
              <a:rPr lang="en" altLang="ko-Kore-KR" dirty="0"/>
              <a:t>, we added an </a:t>
            </a:r>
            <a:r>
              <a:rPr lang="en" altLang="ko-Kore-KR" b="1" dirty="0" err="1"/>
              <a:t>ipdom</a:t>
            </a:r>
            <a:r>
              <a:rPr lang="en" altLang="ko-Kore-KR" b="1" dirty="0"/>
              <a:t> stack</a:t>
            </a:r>
            <a:r>
              <a:rPr lang="en" altLang="ko-Kore-KR" dirty="0"/>
              <a:t> to track divergence and manage </a:t>
            </a:r>
            <a:r>
              <a:rPr lang="en" altLang="ko-Kore-KR" b="1" dirty="0"/>
              <a:t>reconvergence points</a:t>
            </a:r>
            <a:r>
              <a:rPr lang="en" altLang="ko-Kore-KR" dirty="0"/>
              <a:t>.</a:t>
            </a:r>
          </a:p>
          <a:p>
            <a:pPr marL="158750" indent="0">
              <a:buNone/>
            </a:pPr>
            <a:br>
              <a:rPr lang="en" altLang="ko-Kore-KR" dirty="0"/>
            </a:br>
            <a:r>
              <a:rPr lang="en" altLang="ko-Kore-KR" dirty="0"/>
              <a:t>This mechanism is also exposed through the </a:t>
            </a:r>
            <a:r>
              <a:rPr lang="en" altLang="ko-Kore-KR" b="1" dirty="0"/>
              <a:t>ISA</a:t>
            </a:r>
            <a:r>
              <a:rPr lang="en" altLang="ko-Kore-KR" dirty="0"/>
              <a:t>, allowing the hardware to control divergence explicitly.</a:t>
            </a:r>
            <a:br>
              <a:rPr lang="en" altLang="ko-Kore-KR" dirty="0"/>
            </a:br>
            <a:r>
              <a:rPr lang="en" altLang="ko-Kore-KR" dirty="0"/>
              <a:t>For example, a </a:t>
            </a:r>
            <a:r>
              <a:rPr lang="en" altLang="ko-Kore-KR" b="1" dirty="0"/>
              <a:t>split instruction</a:t>
            </a:r>
            <a:r>
              <a:rPr lang="en" altLang="ko-Kore-KR" dirty="0"/>
              <a:t> is inserted where divergence occurs, and a </a:t>
            </a:r>
            <a:r>
              <a:rPr lang="en" altLang="ko-Kore-KR" b="1" dirty="0"/>
              <a:t>join instruction</a:t>
            </a:r>
            <a:r>
              <a:rPr lang="en" altLang="ko-Kore-KR" dirty="0"/>
              <a:t> is added where the control flow reconverges.</a:t>
            </a:r>
          </a:p>
          <a:p>
            <a:pPr marL="158750" indent="0">
              <a:buNone/>
            </a:pPr>
            <a:endParaRPr lang="en" altLang="ko-Kore-KR" dirty="0"/>
          </a:p>
          <a:p>
            <a:pPr marL="158750" indent="0">
              <a:buNone/>
            </a:pPr>
            <a:r>
              <a:rPr lang="en" altLang="ko-Kore-KR" dirty="0"/>
              <a:t>Handling </a:t>
            </a:r>
            <a:r>
              <a:rPr lang="en" altLang="ko-Kore-KR" b="1" dirty="0"/>
              <a:t>loops</a:t>
            </a:r>
            <a:r>
              <a:rPr lang="en" altLang="ko-Kore-KR" dirty="0"/>
              <a:t>, however, introduces </a:t>
            </a:r>
            <a:r>
              <a:rPr lang="en" altLang="ko-Kore-KR" b="1" dirty="0"/>
              <a:t>additional complexity</a:t>
            </a:r>
            <a:r>
              <a:rPr lang="en" altLang="ko-Kore-KR" dirty="0"/>
              <a:t> compared to simple divergences like </a:t>
            </a:r>
            <a:r>
              <a:rPr lang="en" altLang="ko-Kore-KR" b="1" dirty="0"/>
              <a:t>if/else</a:t>
            </a:r>
            <a:r>
              <a:rPr lang="en" altLang="ko-Kore-KR" dirty="0"/>
              <a:t> constructs.</a:t>
            </a:r>
            <a:br>
              <a:rPr lang="en" altLang="ko-Kore-KR" dirty="0"/>
            </a:br>
            <a:r>
              <a:rPr lang="en" altLang="ko-Kore-KR" dirty="0"/>
              <a:t>To address this challenge, we introduced </a:t>
            </a:r>
            <a:r>
              <a:rPr lang="en" altLang="ko-Kore-KR" b="1" dirty="0" err="1"/>
              <a:t>vx_pred</a:t>
            </a:r>
            <a:r>
              <a:rPr lang="en" altLang="ko-Kore-KR" dirty="0"/>
              <a:t>, which allows us to </a:t>
            </a:r>
            <a:r>
              <a:rPr lang="en" altLang="ko-Kore-KR" b="1" dirty="0"/>
              <a:t>modify the thread mask dynamically</a:t>
            </a:r>
            <a:r>
              <a:rPr lang="en" altLang="ko-Kore-KR" dirty="0"/>
              <a:t> based on given conditions.</a:t>
            </a:r>
          </a:p>
          <a:p>
            <a:pPr marL="158750" indent="0">
              <a:buNone/>
            </a:pPr>
            <a:endParaRPr lang="en" altLang="ko-Kore-KR" dirty="0"/>
          </a:p>
          <a:p>
            <a:pPr marL="158750" indent="0">
              <a:buNone/>
            </a:pPr>
            <a:r>
              <a:rPr lang="en" altLang="ko-Kore-KR" dirty="0"/>
              <a:t>In the </a:t>
            </a:r>
            <a:r>
              <a:rPr lang="en" altLang="ko-Kore-KR" b="1" dirty="0"/>
              <a:t>figure on the lower-right</a:t>
            </a:r>
            <a:r>
              <a:rPr lang="en" altLang="ko-Kore-KR" dirty="0"/>
              <a:t>, you can see how </a:t>
            </a:r>
            <a:r>
              <a:rPr lang="en" altLang="ko-Kore-KR" b="1" dirty="0"/>
              <a:t>if/else statements</a:t>
            </a:r>
            <a:r>
              <a:rPr lang="en" altLang="ko-Kore-KR" dirty="0"/>
              <a:t> are transformed into </a:t>
            </a:r>
            <a:r>
              <a:rPr lang="en" altLang="ko-Kore-KR" b="1" dirty="0"/>
              <a:t>split</a:t>
            </a:r>
            <a:r>
              <a:rPr lang="en" altLang="ko-Kore-KR" dirty="0"/>
              <a:t> and </a:t>
            </a:r>
            <a:r>
              <a:rPr lang="en" altLang="ko-Kore-KR" b="1" dirty="0"/>
              <a:t>join</a:t>
            </a:r>
            <a:r>
              <a:rPr lang="en" altLang="ko-Kore-KR" dirty="0"/>
              <a:t> instructions depending on conditions.</a:t>
            </a:r>
            <a:br>
              <a:rPr lang="en" altLang="ko-Kore-KR" dirty="0"/>
            </a:br>
            <a:r>
              <a:rPr lang="en" altLang="ko-Kore-KR" dirty="0"/>
              <a:t>Similarly, for </a:t>
            </a:r>
            <a:r>
              <a:rPr lang="en" altLang="ko-Kore-KR" b="1" dirty="0"/>
              <a:t>loops</a:t>
            </a:r>
            <a:r>
              <a:rPr lang="en" altLang="ko-Kore-KR" dirty="0"/>
              <a:t>, the optimization pass inserts </a:t>
            </a:r>
            <a:r>
              <a:rPr lang="en" altLang="ko-Kore-KR" b="1" dirty="0"/>
              <a:t>split</a:t>
            </a:r>
            <a:r>
              <a:rPr lang="en" altLang="ko-Kore-KR" dirty="0"/>
              <a:t> and </a:t>
            </a:r>
            <a:r>
              <a:rPr lang="en" altLang="ko-Kore-KR" b="1" dirty="0"/>
              <a:t>join</a:t>
            </a:r>
            <a:r>
              <a:rPr lang="en" altLang="ko-Kore-KR" dirty="0"/>
              <a:t> instructions at the beginning and end of the loop, while adding </a:t>
            </a:r>
            <a:r>
              <a:rPr lang="en" altLang="ko-Kore-KR" b="1" dirty="0" err="1"/>
              <a:t>vx_pred</a:t>
            </a:r>
            <a:r>
              <a:rPr lang="en" altLang="ko-Kore-KR" dirty="0"/>
              <a:t> to handle condition changes </a:t>
            </a:r>
            <a:r>
              <a:rPr lang="en" altLang="ko-Kore-KR" b="1" dirty="0"/>
              <a:t>inside the loop body</a:t>
            </a:r>
            <a:r>
              <a:rPr lang="en" altLang="ko-Kore-KR" dirty="0"/>
              <a:t>.</a:t>
            </a:r>
          </a:p>
        </p:txBody>
      </p:sp>
    </p:spTree>
    <p:extLst>
      <p:ext uri="{BB962C8B-B14F-4D97-AF65-F5344CB8AC3E}">
        <p14:creationId xmlns:p14="http://schemas.microsoft.com/office/powerpoint/2010/main" val="1970369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Such </a:t>
            </a:r>
            <a:r>
              <a:rPr lang="en" altLang="ko-Kore-KR" b="1" dirty="0"/>
              <a:t>divergence</a:t>
            </a:r>
            <a:r>
              <a:rPr lang="en" altLang="ko-Kore-KR" dirty="0"/>
              <a:t> requires additional management and often leads to </a:t>
            </a:r>
            <a:r>
              <a:rPr lang="en" altLang="ko-Kore-KR" b="1" dirty="0"/>
              <a:t>idle threads</a:t>
            </a:r>
            <a:r>
              <a:rPr lang="en" altLang="ko-Kore-KR" dirty="0"/>
              <a:t>, which can have a significant impact on performance.</a:t>
            </a:r>
            <a:br>
              <a:rPr lang="en" altLang="ko-Kore-KR" dirty="0"/>
            </a:br>
            <a:r>
              <a:rPr lang="en" altLang="ko-Kore-KR" dirty="0"/>
              <a:t>Therefore, whenever we detect </a:t>
            </a:r>
            <a:r>
              <a:rPr lang="en" altLang="ko-Kore-KR" b="1" dirty="0"/>
              <a:t>uniform variables</a:t>
            </a:r>
            <a:r>
              <a:rPr lang="en" altLang="ko-Kore-KR" dirty="0"/>
              <a:t>—that is, variables not cause divergence across all threads—and find that they are used in </a:t>
            </a:r>
            <a:r>
              <a:rPr lang="en" altLang="ko-Kore-KR" b="1" dirty="0"/>
              <a:t>branches or loops without divergence.</a:t>
            </a:r>
            <a:br>
              <a:rPr lang="en" altLang="ko-Kore-KR" dirty="0"/>
            </a:br>
            <a:r>
              <a:rPr lang="en" altLang="ko-Kore-KR" dirty="0"/>
              <a:t>we can </a:t>
            </a:r>
            <a:r>
              <a:rPr lang="en" altLang="ko-Kore-KR" b="1" dirty="0"/>
              <a:t>skip inserting divergence management code</a:t>
            </a:r>
            <a:r>
              <a:rPr lang="en" altLang="ko-Kore-KR" dirty="0"/>
              <a:t> to prevent unnecessary performance overhead.</a:t>
            </a:r>
          </a:p>
          <a:p>
            <a:pPr marL="158750" indent="0">
              <a:buNone/>
            </a:pPr>
            <a:endParaRPr lang="en" altLang="ko-Kore-KR" dirty="0"/>
          </a:p>
          <a:p>
            <a:pPr marL="158750" indent="0">
              <a:buNone/>
            </a:pPr>
            <a:r>
              <a:rPr lang="en" altLang="ko-Kore-KR" dirty="0"/>
              <a:t>To effectively manage divergence, we have introduced two main compiler passes: a </a:t>
            </a:r>
            <a:r>
              <a:rPr lang="en" altLang="ko-Kore-KR" b="1" dirty="0"/>
              <a:t>divergence analysis pass</a:t>
            </a:r>
            <a:r>
              <a:rPr lang="en" altLang="ko-Kore-KR" dirty="0"/>
              <a:t> and a </a:t>
            </a:r>
            <a:r>
              <a:rPr lang="en" altLang="ko-Kore-KR" b="1" dirty="0"/>
              <a:t>divergence management pass</a:t>
            </a:r>
            <a:r>
              <a:rPr lang="en" altLang="ko-Kore-KR" dirty="0"/>
              <a:t>.</a:t>
            </a:r>
          </a:p>
          <a:p>
            <a:pPr marL="158750" indent="0">
              <a:buNone/>
            </a:pPr>
            <a:endParaRPr lang="en" altLang="ko-Kore-KR" dirty="0"/>
          </a:p>
          <a:p>
            <a:pPr marL="158750" indent="0">
              <a:buNone/>
            </a:pPr>
            <a:r>
              <a:rPr lang="en" altLang="ko-Kore-KR" dirty="0"/>
              <a:t>Through the </a:t>
            </a:r>
            <a:r>
              <a:rPr lang="en" altLang="ko-Kore-KR" b="1" dirty="0"/>
              <a:t>analysis pass</a:t>
            </a:r>
            <a:r>
              <a:rPr lang="en" altLang="ko-Kore-KR" dirty="0"/>
              <a:t>, the compiler identifies and marks </a:t>
            </a:r>
            <a:r>
              <a:rPr lang="en" altLang="ko-Kore-KR" b="1" dirty="0"/>
              <a:t>divergent instructions</a:t>
            </a:r>
            <a:r>
              <a:rPr lang="en" altLang="ko-Kore-KR" dirty="0"/>
              <a:t> within the program.</a:t>
            </a:r>
            <a:br>
              <a:rPr lang="en" altLang="ko-Kore-KR" dirty="0"/>
            </a:br>
            <a:r>
              <a:rPr lang="en" altLang="ko-Kore-KR" dirty="0"/>
              <a:t>To support this process, we introduced a </a:t>
            </a:r>
            <a:r>
              <a:rPr lang="en" altLang="ko-Kore-KR" b="1" dirty="0"/>
              <a:t>divergence tracker</a:t>
            </a:r>
            <a:r>
              <a:rPr lang="en" altLang="ko-Kore-KR" dirty="0"/>
              <a:t>, which helps find </a:t>
            </a:r>
            <a:r>
              <a:rPr lang="en" altLang="ko-Kore-KR" b="1" dirty="0"/>
              <a:t>uniform variables</a:t>
            </a:r>
            <a:r>
              <a:rPr lang="en" altLang="ko-Kore-KR" dirty="0"/>
              <a:t> by analyzing </a:t>
            </a:r>
            <a:r>
              <a:rPr lang="en" altLang="ko-Kore-KR" b="1" dirty="0"/>
              <a:t>program information</a:t>
            </a:r>
            <a:r>
              <a:rPr lang="en" altLang="ko-Kore-KR" dirty="0"/>
              <a:t> and </a:t>
            </a:r>
            <a:r>
              <a:rPr lang="en" altLang="ko-Kore-KR" b="1" dirty="0"/>
              <a:t>hardware register accesses</a:t>
            </a:r>
            <a:r>
              <a:rPr lang="en" altLang="ko-Kore-KR" dirty="0"/>
              <a:t>.</a:t>
            </a:r>
            <a:br>
              <a:rPr lang="en" altLang="ko-Kore-KR" dirty="0"/>
            </a:br>
            <a:r>
              <a:rPr lang="en" altLang="ko-Kore-KR" dirty="0"/>
              <a:t>Additionally, we implemented </a:t>
            </a:r>
            <a:r>
              <a:rPr lang="en" altLang="ko-Kore-KR" b="1" dirty="0"/>
              <a:t>annotation analysis</a:t>
            </a:r>
            <a:r>
              <a:rPr lang="en" altLang="ko-Kore-KR" dirty="0"/>
              <a:t> and </a:t>
            </a:r>
            <a:r>
              <a:rPr lang="en" altLang="ko-Kore-KR" b="1" dirty="0"/>
              <a:t>function argument analysis</a:t>
            </a:r>
            <a:r>
              <a:rPr lang="en" altLang="ko-Kore-KR" dirty="0"/>
              <a:t> to enhance the accuracy of divergence detection.</a:t>
            </a:r>
          </a:p>
          <a:p>
            <a:pPr marL="158750" indent="0" algn="l">
              <a:buNone/>
            </a:pPr>
            <a:endParaRPr lang="en-US" altLang="ko-Kore-KR" dirty="0">
              <a:solidFill>
                <a:srgbClr val="374151"/>
              </a:solidFill>
              <a:effectLst/>
              <a:latin typeface="Calibri" panose="020F0502020204030204" pitchFamily="34" charset="0"/>
            </a:endParaRPr>
          </a:p>
        </p:txBody>
      </p:sp>
    </p:spTree>
    <p:extLst>
      <p:ext uri="{BB962C8B-B14F-4D97-AF65-F5344CB8AC3E}">
        <p14:creationId xmlns:p14="http://schemas.microsoft.com/office/powerpoint/2010/main" val="2809251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kumimoji="1" lang="en-US" altLang="ko-Kore-KR" dirty="0"/>
              <a:t>Also we add divergence management optimizations and code transformation. </a:t>
            </a:r>
          </a:p>
          <a:p>
            <a:r>
              <a:rPr kumimoji="1" lang="en-US" altLang="ko-Kore-KR" dirty="0"/>
              <a:t>And intrinsic insertions </a:t>
            </a:r>
            <a:endParaRPr kumimoji="1" lang="ko-Kore-KR" altLang="en-US" dirty="0"/>
          </a:p>
        </p:txBody>
      </p:sp>
    </p:spTree>
    <p:extLst>
      <p:ext uri="{BB962C8B-B14F-4D97-AF65-F5344CB8AC3E}">
        <p14:creationId xmlns:p14="http://schemas.microsoft.com/office/powerpoint/2010/main" val="3129935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This graph shows the </a:t>
            </a:r>
            <a:r>
              <a:rPr lang="en" altLang="ko-Kore-KR" b="1" dirty="0"/>
              <a:t>effectiveness of our optimization passes</a:t>
            </a:r>
            <a:r>
              <a:rPr lang="en" altLang="ko-Kore-KR" dirty="0"/>
              <a:t>.</a:t>
            </a:r>
            <a:br>
              <a:rPr lang="en" altLang="ko-Kore-KR" dirty="0"/>
            </a:br>
            <a:r>
              <a:rPr lang="en" altLang="ko-Kore-KR" dirty="0"/>
              <a:t>Overall, these passes contribute to </a:t>
            </a:r>
            <a:r>
              <a:rPr lang="en" altLang="ko-Kore-KR" b="1" dirty="0"/>
              <a:t>instruction reduction</a:t>
            </a:r>
            <a:r>
              <a:rPr lang="en" altLang="ko-Kore-KR" dirty="0"/>
              <a:t> and lead to noticeable </a:t>
            </a:r>
            <a:r>
              <a:rPr lang="en" altLang="ko-Kore-KR" b="1" dirty="0"/>
              <a:t>performance speedups</a:t>
            </a:r>
            <a:r>
              <a:rPr lang="en" altLang="ko-Kore-KR" dirty="0"/>
              <a:t>.</a:t>
            </a:r>
          </a:p>
          <a:p>
            <a:pPr marL="158750" indent="0">
              <a:buNone/>
            </a:pPr>
            <a:endParaRPr lang="en" altLang="ko-Kore-KR" dirty="0"/>
          </a:p>
          <a:p>
            <a:pPr marL="158750" indent="0">
              <a:buNone/>
            </a:pPr>
            <a:r>
              <a:rPr lang="en" altLang="ko-Kore-KR" dirty="0"/>
              <a:t>However, they are </a:t>
            </a:r>
            <a:r>
              <a:rPr lang="en" altLang="ko-Kore-KR" b="1" dirty="0"/>
              <a:t>not always effective in every case</a:t>
            </a:r>
            <a:r>
              <a:rPr lang="en" altLang="ko-Kore-KR" dirty="0"/>
              <a:t>.</a:t>
            </a:r>
            <a:br>
              <a:rPr lang="en" altLang="ko-Kore-KR" dirty="0"/>
            </a:br>
            <a:r>
              <a:rPr lang="en" altLang="ko-Kore-KR" dirty="0"/>
              <a:t>In some workloads, the optimizations can </a:t>
            </a:r>
            <a:r>
              <a:rPr lang="en" altLang="ko-Kore-KR" b="1" dirty="0"/>
              <a:t>increase memory request density</a:t>
            </a:r>
            <a:r>
              <a:rPr lang="en" altLang="ko-Kore-KR" dirty="0"/>
              <a:t>, which may </a:t>
            </a:r>
            <a:r>
              <a:rPr lang="en" altLang="ko-Kore-KR" b="1" dirty="0"/>
              <a:t>decrease overall performance</a:t>
            </a:r>
            <a:r>
              <a:rPr lang="en" altLang="ko-Kore-KR" dirty="0"/>
              <a:t> instead.</a:t>
            </a:r>
          </a:p>
          <a:p>
            <a:pPr marL="158750" indent="0">
              <a:buNone/>
            </a:pPr>
            <a:endParaRPr kumimoji="1" lang="ko-Kore-KR" altLang="en-US" dirty="0"/>
          </a:p>
        </p:txBody>
      </p:sp>
    </p:spTree>
    <p:extLst>
      <p:ext uri="{BB962C8B-B14F-4D97-AF65-F5344CB8AC3E}">
        <p14:creationId xmlns:p14="http://schemas.microsoft.com/office/powerpoint/2010/main" val="3258432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A651CCDC-7228-1A77-05B9-D1565958B10C}"/>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D10778B3-DA31-B71A-1EA4-000FDA3C4B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3054E492-EA16-E38B-2B62-6927088756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Good morning, </a:t>
            </a:r>
            <a:r>
              <a:rPr lang="en-US" dirty="0" err="1"/>
              <a:t>Im</a:t>
            </a:r>
            <a:r>
              <a:rPr lang="en-US" dirty="0"/>
              <a:t> </a:t>
            </a:r>
            <a:r>
              <a:rPr lang="en-US" dirty="0" err="1"/>
              <a:t>Shinnung</a:t>
            </a:r>
            <a:r>
              <a:rPr lang="en-US" dirty="0"/>
              <a:t> Jeong from Georgia Tech. </a:t>
            </a:r>
          </a:p>
          <a:p>
            <a:pPr marL="0" indent="0">
              <a:buNone/>
            </a:pPr>
            <a:r>
              <a:rPr lang="en-US" dirty="0"/>
              <a:t>In this talk, I will introduce the Vortex Compiler Toolchain structure and OpenCL compiler pipeline </a:t>
            </a:r>
          </a:p>
        </p:txBody>
      </p:sp>
    </p:spTree>
    <p:extLst>
      <p:ext uri="{BB962C8B-B14F-4D97-AF65-F5344CB8AC3E}">
        <p14:creationId xmlns:p14="http://schemas.microsoft.com/office/powerpoint/2010/main" val="154565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So, the main goal of </a:t>
            </a:r>
            <a:r>
              <a:rPr lang="en" altLang="ko-Kore-KR" b="1" dirty="0"/>
              <a:t>Vortex</a:t>
            </a:r>
            <a:r>
              <a:rPr lang="en" altLang="ko-Kore-KR" dirty="0"/>
              <a:t> is to leverage the RISC-V ecosystem to bring the benefits of the SIMT execution model while providing a </a:t>
            </a:r>
            <a:r>
              <a:rPr lang="en" altLang="ko-Kore-KR" b="1" dirty="0"/>
              <a:t>customizable GPU design</a:t>
            </a:r>
            <a:r>
              <a:rPr lang="en" altLang="ko-Kore-KR" dirty="0"/>
              <a:t> that supports architectural research and experimentation.</a:t>
            </a:r>
          </a:p>
          <a:p>
            <a:pPr marL="158750" indent="0">
              <a:buNone/>
            </a:pPr>
            <a:endParaRPr lang="en" altLang="ko-Kore-KR" dirty="0"/>
          </a:p>
          <a:p>
            <a:pPr marL="158750" indent="0">
              <a:buNone/>
            </a:pPr>
            <a:r>
              <a:rPr lang="en" altLang="ko-Kore-KR" dirty="0"/>
              <a:t>As shown on the right, several </a:t>
            </a:r>
            <a:r>
              <a:rPr lang="en" altLang="ko-Kore-KR" b="1" dirty="0" err="1"/>
              <a:t>Vorte</a:t>
            </a:r>
            <a:r>
              <a:rPr lang="en-US" altLang="ko-Kore-KR" b="1" dirty="0"/>
              <a:t>x extension </a:t>
            </a:r>
            <a:r>
              <a:rPr lang="en" altLang="ko-Kore-KR" dirty="0"/>
              <a:t>have been developed or proposed, and many more studies are currently underway.</a:t>
            </a:r>
            <a:br>
              <a:rPr lang="en" altLang="ko-Kore-KR" dirty="0"/>
            </a:br>
            <a:r>
              <a:rPr lang="en" altLang="ko-Kore-KR" dirty="0"/>
              <a:t>These designs share a common Vortex architecture, but each can include additional </a:t>
            </a:r>
            <a:r>
              <a:rPr lang="en" altLang="ko-Kore-KR" b="1" dirty="0"/>
              <a:t>microarchitectural variations</a:t>
            </a:r>
            <a:r>
              <a:rPr lang="en" altLang="ko-Kore-KR" dirty="0"/>
              <a:t>, allowing researchers to </a:t>
            </a:r>
            <a:r>
              <a:rPr lang="en" altLang="ko-Kore-KR" b="1" dirty="0"/>
              <a:t>reconfigure</a:t>
            </a:r>
            <a:r>
              <a:rPr lang="en" altLang="ko-Kore-KR" dirty="0"/>
              <a:t> components flexibly across the entire stack.</a:t>
            </a:r>
          </a:p>
          <a:p>
            <a:pPr marL="158750" indent="0">
              <a:buNone/>
            </a:pPr>
            <a:r>
              <a:rPr lang="en" altLang="ko-Kore-KR" dirty="0"/>
              <a:t>These GPUs use the </a:t>
            </a:r>
            <a:r>
              <a:rPr lang="en" altLang="ko-Kore-KR" b="1" dirty="0"/>
              <a:t>Vortex ISA</a:t>
            </a:r>
            <a:r>
              <a:rPr lang="en" altLang="ko-Kore-KR" dirty="0"/>
              <a:t>, and it’s also possible to define </a:t>
            </a:r>
            <a:r>
              <a:rPr lang="en" altLang="ko-Kore-KR" b="1" dirty="0"/>
              <a:t>custom ISA extensions</a:t>
            </a:r>
            <a:r>
              <a:rPr lang="en" altLang="ko-Kore-KR" dirty="0"/>
              <a:t> for specialized microarchitecture support.</a:t>
            </a:r>
            <a:br>
              <a:rPr lang="en" altLang="ko-Kore-KR" dirty="0"/>
            </a:br>
            <a:r>
              <a:rPr lang="en" altLang="ko-Kore-KR" dirty="0"/>
              <a:t>So, there’s a </a:t>
            </a:r>
            <a:r>
              <a:rPr lang="en" altLang="ko-Kore-KR" b="1" dirty="0"/>
              <a:t>diversity and flexibility</a:t>
            </a:r>
            <a:r>
              <a:rPr lang="en" altLang="ko-Kore-KR" dirty="0"/>
              <a:t> on the hardware side.</a:t>
            </a:r>
          </a:p>
          <a:p>
            <a:pPr marL="158750" indent="0">
              <a:buNone/>
            </a:pPr>
            <a:endParaRPr lang="en" altLang="ko-Kore-KR" dirty="0"/>
          </a:p>
          <a:p>
            <a:pPr marL="158750" indent="0">
              <a:buNone/>
            </a:pPr>
            <a:r>
              <a:rPr lang="en" altLang="ko-Kore-KR" dirty="0"/>
              <a:t>Now, if we look at the </a:t>
            </a:r>
            <a:r>
              <a:rPr lang="en" altLang="ko-Kore-KR" b="1" dirty="0"/>
              <a:t>software side</a:t>
            </a:r>
            <a:r>
              <a:rPr lang="en" altLang="ko-Kore-KR" dirty="0"/>
              <a:t>, developers use GPU programming languages like </a:t>
            </a:r>
            <a:r>
              <a:rPr lang="en" altLang="ko-Kore-KR" b="1" dirty="0"/>
              <a:t>OpenCL</a:t>
            </a:r>
            <a:r>
              <a:rPr lang="en" altLang="ko-Kore-KR" dirty="0"/>
              <a:t> or </a:t>
            </a:r>
            <a:r>
              <a:rPr lang="en" altLang="ko-Kore-KR" b="1" dirty="0"/>
              <a:t>CUDA</a:t>
            </a:r>
            <a:r>
              <a:rPr lang="en" altLang="ko-Kore-KR" dirty="0"/>
              <a:t> to build their applications.</a:t>
            </a:r>
          </a:p>
          <a:p>
            <a:pPr marL="158750" indent="0">
              <a:buNone/>
            </a:pPr>
            <a:r>
              <a:rPr lang="en" altLang="ko-Kore-KR" dirty="0"/>
              <a:t>Many individuals employ languages like OpenCL and CUDA for writing their applications, and numerous applications have already been developed using these languages.</a:t>
            </a:r>
            <a:br>
              <a:rPr lang="en" altLang="ko-Kore-KR" dirty="0"/>
            </a:br>
            <a:r>
              <a:rPr lang="en" altLang="ko-Kore-KR" dirty="0"/>
              <a:t>These languages typically separate the program into </a:t>
            </a:r>
            <a:r>
              <a:rPr lang="en" altLang="ko-Kore-KR" b="1" dirty="0"/>
              <a:t>two parts</a:t>
            </a:r>
            <a:r>
              <a:rPr lang="en" altLang="ko-Kore-KR" dirty="0"/>
              <a:t>: the </a:t>
            </a:r>
            <a:r>
              <a:rPr lang="en" altLang="ko-Kore-KR" b="1" dirty="0"/>
              <a:t>kernel code</a:t>
            </a:r>
            <a:r>
              <a:rPr lang="en" altLang="ko-Kore-KR" dirty="0"/>
              <a:t> and the </a:t>
            </a:r>
            <a:r>
              <a:rPr lang="en" altLang="ko-Kore-KR" b="1" dirty="0"/>
              <a:t>host code</a:t>
            </a:r>
            <a:r>
              <a:rPr lang="en" altLang="ko-Kore-KR" dirty="0"/>
              <a:t>.</a:t>
            </a:r>
          </a:p>
          <a:p>
            <a:pPr marL="158750" indent="0">
              <a:buNone/>
            </a:pPr>
            <a:r>
              <a:rPr lang="en" altLang="ko-Kore-KR" dirty="0"/>
              <a:t>The kernel code handles runtime information—such as global or thread IDs—and includes synchronization primitives like </a:t>
            </a:r>
            <a:r>
              <a:rPr lang="en" altLang="ko-Kore-KR" b="1" dirty="0"/>
              <a:t>barriers</a:t>
            </a:r>
            <a:r>
              <a:rPr lang="en" altLang="ko-Kore-KR" dirty="0"/>
              <a:t> and control flow operations.</a:t>
            </a:r>
            <a:r>
              <a:rPr lang="ko-KR" altLang="en-US" dirty="0"/>
              <a:t> </a:t>
            </a:r>
            <a:r>
              <a:rPr lang="en-US" altLang="ko-KR" dirty="0"/>
              <a:t>Also they have some special kernel functions. </a:t>
            </a:r>
            <a:br>
              <a:rPr lang="en" altLang="ko-Kore-KR" dirty="0"/>
            </a:br>
            <a:r>
              <a:rPr lang="en" altLang="ko-Kore-KR" dirty="0"/>
              <a:t>Meanwhile, the host code is responsible for </a:t>
            </a:r>
            <a:r>
              <a:rPr lang="en" altLang="ko-Kore-KR" b="1" dirty="0"/>
              <a:t>communicating with the GPU</a:t>
            </a:r>
            <a:r>
              <a:rPr lang="en" altLang="ko-Kore-KR" dirty="0"/>
              <a:t>, managing memory, and launching kernels.</a:t>
            </a:r>
          </a:p>
          <a:p>
            <a:pPr marL="158750" indent="0">
              <a:buNone/>
            </a:pPr>
            <a:endParaRPr lang="en" altLang="ko-Kore-KR" dirty="0"/>
          </a:p>
          <a:p>
            <a:pPr marL="158750" indent="0">
              <a:buNone/>
            </a:pPr>
            <a:r>
              <a:rPr lang="en" altLang="ko-Kore-KR" dirty="0" err="1"/>
              <a:t>Definitly</a:t>
            </a:r>
            <a:r>
              <a:rPr lang="en" altLang="ko-Kore-KR" dirty="0"/>
              <a:t>, there’s still a </a:t>
            </a:r>
            <a:r>
              <a:rPr lang="en" altLang="ko-Kore-KR" b="1" dirty="0"/>
              <a:t>large gap</a:t>
            </a:r>
            <a:r>
              <a:rPr lang="en" altLang="ko-Kore-KR" dirty="0"/>
              <a:t> between what programmers write and how the hardware actually executes the code.</a:t>
            </a:r>
            <a:br>
              <a:rPr lang="en" altLang="ko-Kore-KR" dirty="0"/>
            </a:br>
            <a:r>
              <a:rPr lang="en" altLang="ko-Kore-KR" dirty="0"/>
              <a:t>All this high-level code must be </a:t>
            </a:r>
            <a:r>
              <a:rPr lang="en" altLang="ko-Kore-KR" b="1" dirty="0"/>
              <a:t>lowered to the hardware driver and ISA</a:t>
            </a:r>
            <a:r>
              <a:rPr lang="en" altLang="ko-Kore-KR" dirty="0"/>
              <a:t>, especially when we need to efficiently support </a:t>
            </a:r>
            <a:r>
              <a:rPr lang="en" altLang="ko-Kore-KR" b="1" dirty="0"/>
              <a:t>diverse extensions</a:t>
            </a:r>
            <a:r>
              <a:rPr lang="en" altLang="ko-Kore-KR" dirty="0"/>
              <a:t> and </a:t>
            </a:r>
            <a:r>
              <a:rPr lang="en" altLang="ko-Kore-KR" b="1" dirty="0"/>
              <a:t>flexible architectures</a:t>
            </a:r>
            <a:r>
              <a:rPr lang="en" altLang="ko-Kore-KR" dirty="0"/>
              <a:t>.</a:t>
            </a:r>
          </a:p>
          <a:p>
            <a:pPr marL="158750" indent="0">
              <a:buNone/>
            </a:pPr>
            <a:r>
              <a:rPr lang="en" altLang="ko-Kore-KR" dirty="0"/>
              <a:t>And this is exactly where the </a:t>
            </a:r>
            <a:r>
              <a:rPr lang="en" altLang="ko-Kore-KR" b="1" dirty="0"/>
              <a:t>GPU compiler</a:t>
            </a:r>
            <a:r>
              <a:rPr lang="en" altLang="ko-Kore-KR" dirty="0"/>
              <a:t> comes in — to bridge that gap between flexible hardware and high-level GPU programming languages.</a:t>
            </a:r>
          </a:p>
        </p:txBody>
      </p:sp>
    </p:spTree>
    <p:extLst>
      <p:ext uri="{BB962C8B-B14F-4D97-AF65-F5344CB8AC3E}">
        <p14:creationId xmlns:p14="http://schemas.microsoft.com/office/powerpoint/2010/main" val="323345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So, when building a compiler to support both considerations, what should we set as our design goals?</a:t>
            </a:r>
          </a:p>
          <a:p>
            <a:pPr marL="158750" indent="0">
              <a:buNone/>
            </a:pPr>
            <a:endParaRPr lang="en" altLang="ko-Kore-KR" dirty="0"/>
          </a:p>
          <a:p>
            <a:pPr marL="158750" indent="0">
              <a:buNone/>
            </a:pPr>
            <a:r>
              <a:rPr lang="en" altLang="ko-Kore-KR" dirty="0"/>
              <a:t>First, our primary goal is </a:t>
            </a:r>
            <a:r>
              <a:rPr lang="en" altLang="ko-Kore-KR" b="1" dirty="0"/>
              <a:t>openness</a:t>
            </a:r>
            <a:r>
              <a:rPr lang="en" altLang="ko-Kore-KR" dirty="0"/>
              <a:t>.</a:t>
            </a:r>
            <a:br>
              <a:rPr lang="en" altLang="ko-Kore-KR" dirty="0"/>
            </a:br>
            <a:r>
              <a:rPr lang="en" altLang="ko-Kore-KR" dirty="0"/>
              <a:t>Just like the Vortex GPU itself emphasizes openness, our compiler also aims to </a:t>
            </a:r>
            <a:r>
              <a:rPr lang="en" altLang="ko-Kore-KR" b="1" dirty="0"/>
              <a:t>encourage accessibility and community collaboration</a:t>
            </a:r>
            <a:r>
              <a:rPr lang="en" altLang="ko-Kore-KR" dirty="0"/>
              <a:t>, making it easier for researchers and developers to contribute.</a:t>
            </a:r>
          </a:p>
          <a:p>
            <a:pPr marL="158750" indent="0">
              <a:buNone/>
            </a:pPr>
            <a:endParaRPr lang="en" altLang="ko-Kore-KR" dirty="0"/>
          </a:p>
          <a:p>
            <a:pPr marL="158750" indent="0">
              <a:buNone/>
            </a:pPr>
            <a:r>
              <a:rPr lang="en" altLang="ko-Kore-KR" dirty="0"/>
              <a:t>Second, we focus on </a:t>
            </a:r>
            <a:r>
              <a:rPr lang="en" altLang="ko-Kore-KR" b="1" dirty="0"/>
              <a:t>portability</a:t>
            </a:r>
            <a:r>
              <a:rPr lang="en" altLang="ko-Kore-KR" dirty="0"/>
              <a:t>.</a:t>
            </a:r>
            <a:br>
              <a:rPr lang="en" altLang="ko-Kore-KR" dirty="0"/>
            </a:br>
            <a:r>
              <a:rPr lang="en" altLang="ko-Kore-KR" dirty="0"/>
              <a:t>Since both programming languages and hardware extensions are highly diverse, our compiler is designed to </a:t>
            </a:r>
            <a:r>
              <a:rPr lang="en" altLang="ko-Kore-KR" b="1" dirty="0"/>
              <a:t>support different frontends and backends</a:t>
            </a:r>
            <a:r>
              <a:rPr lang="en" altLang="ko-Kore-KR" dirty="0"/>
              <a:t>.</a:t>
            </a:r>
            <a:br>
              <a:rPr lang="en" altLang="ko-Kore-KR" dirty="0"/>
            </a:br>
            <a:r>
              <a:rPr lang="en" altLang="ko-Kore-KR" dirty="0"/>
              <a:t>In particular, we try to </a:t>
            </a:r>
            <a:r>
              <a:rPr lang="en" altLang="ko-Kore-KR" b="1" dirty="0"/>
              <a:t>decouple common optimizations</a:t>
            </a:r>
            <a:r>
              <a:rPr lang="en" altLang="ko-Kore-KR" dirty="0"/>
              <a:t> from target-specific implementations so that they can be reused across various hardware extensions.</a:t>
            </a:r>
          </a:p>
          <a:p>
            <a:pPr marL="158750" indent="0">
              <a:buNone/>
            </a:pPr>
            <a:endParaRPr lang="en" altLang="ko-Kore-KR" dirty="0"/>
          </a:p>
          <a:p>
            <a:pPr marL="158750" indent="0">
              <a:buNone/>
            </a:pPr>
            <a:r>
              <a:rPr lang="en" altLang="ko-Kore-KR" dirty="0"/>
              <a:t>Another key design goal is </a:t>
            </a:r>
            <a:r>
              <a:rPr lang="en" altLang="ko-Kore-KR" b="1" dirty="0"/>
              <a:t>composability</a:t>
            </a:r>
            <a:r>
              <a:rPr lang="en" altLang="ko-Kore-KR" dirty="0"/>
              <a:t>.</a:t>
            </a:r>
            <a:br>
              <a:rPr lang="en" altLang="ko-Kore-KR" dirty="0"/>
            </a:br>
            <a:r>
              <a:rPr lang="en" altLang="ko-Kore-KR" dirty="0"/>
              <a:t>We want compiler components to be </a:t>
            </a:r>
            <a:r>
              <a:rPr lang="en" altLang="ko-Kore-KR" b="1" dirty="0"/>
              <a:t>flexibly assembled through loose coupling and clear interfaces</a:t>
            </a:r>
            <a:r>
              <a:rPr lang="en" altLang="ko-Kore-KR" dirty="0"/>
              <a:t>, which allows </a:t>
            </a:r>
            <a:r>
              <a:rPr lang="en" altLang="ko-Kore-KR" b="1" dirty="0"/>
              <a:t>independent development and rapid prototyping</a:t>
            </a:r>
            <a:r>
              <a:rPr lang="en" altLang="ko-Kore-KR" dirty="0"/>
              <a:t> — something crucial in a fast-evolving research environment.</a:t>
            </a:r>
          </a:p>
          <a:p>
            <a:pPr marL="158750" indent="0">
              <a:buNone/>
            </a:pPr>
            <a:endParaRPr lang="en" altLang="ko-Kore-KR" dirty="0"/>
          </a:p>
          <a:p>
            <a:pPr marL="158750" indent="0">
              <a:buNone/>
            </a:pPr>
            <a:r>
              <a:rPr lang="en" altLang="ko-Kore-KR" dirty="0"/>
              <a:t>Finally, we emphasize </a:t>
            </a:r>
            <a:r>
              <a:rPr lang="en" altLang="ko-Kore-KR" b="1" dirty="0"/>
              <a:t>maintainability</a:t>
            </a:r>
            <a:r>
              <a:rPr lang="en" altLang="ko-Kore-KR" dirty="0"/>
              <a:t>.</a:t>
            </a:r>
            <a:br>
              <a:rPr lang="en" altLang="ko-Kore-KR" dirty="0"/>
            </a:br>
            <a:r>
              <a:rPr lang="en" altLang="ko-Kore-KR" dirty="0"/>
              <a:t>Because the compiler must cover a wide software stack — from high-level abstractions down to hardware binaries — while often being developed by small research teams, </a:t>
            </a:r>
            <a:r>
              <a:rPr lang="en" altLang="ko-Kore-KR" b="1" dirty="0"/>
              <a:t>maintainability is essential</a:t>
            </a:r>
            <a:r>
              <a:rPr lang="en" altLang="ko-Kore-KR" dirty="0"/>
              <a:t>.</a:t>
            </a:r>
            <a:br>
              <a:rPr lang="en" altLang="ko-Kore-KR" dirty="0"/>
            </a:br>
            <a:r>
              <a:rPr lang="en" altLang="ko-Kore-KR" dirty="0"/>
              <a:t>By </a:t>
            </a:r>
            <a:r>
              <a:rPr lang="en" altLang="ko-Kore-KR" b="1" dirty="0"/>
              <a:t>leveraging existing open-source components</a:t>
            </a:r>
            <a:r>
              <a:rPr lang="en" altLang="ko-Kore-KR" dirty="0"/>
              <a:t>, we can ensure long-term sustainability and efficient development.</a:t>
            </a:r>
          </a:p>
        </p:txBody>
      </p:sp>
    </p:spTree>
    <p:extLst>
      <p:ext uri="{BB962C8B-B14F-4D97-AF65-F5344CB8AC3E}">
        <p14:creationId xmlns:p14="http://schemas.microsoft.com/office/powerpoint/2010/main" val="10708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Based on these design goals, we present </a:t>
            </a:r>
            <a:r>
              <a:rPr lang="en" altLang="ko-Kore-KR" b="1" dirty="0"/>
              <a:t>VOLT</a:t>
            </a:r>
            <a:r>
              <a:rPr lang="en" altLang="ko-Kore-KR" dirty="0"/>
              <a:t> — the </a:t>
            </a:r>
            <a:r>
              <a:rPr lang="en" altLang="ko-Kore-KR" i="1" dirty="0"/>
              <a:t>Vortex-Optimized Lightweight Toolchain</a:t>
            </a:r>
            <a:r>
              <a:rPr lang="en" altLang="ko-Kore-KR" dirty="0"/>
              <a:t>.</a:t>
            </a:r>
          </a:p>
          <a:p>
            <a:pPr marL="158750" indent="0">
              <a:buNone/>
            </a:pPr>
            <a:endParaRPr lang="en" altLang="ko-Kore-KR" dirty="0"/>
          </a:p>
          <a:p>
            <a:pPr marL="158750" indent="0">
              <a:buNone/>
            </a:pPr>
            <a:r>
              <a:rPr lang="en" altLang="ko-Kore-KR" dirty="0"/>
              <a:t>To ensure </a:t>
            </a:r>
            <a:r>
              <a:rPr lang="en" altLang="ko-Kore-KR" b="1" dirty="0"/>
              <a:t>maintainability</a:t>
            </a:r>
            <a:r>
              <a:rPr lang="en" altLang="ko-Kore-KR" dirty="0"/>
              <a:t>, we build on existing </a:t>
            </a:r>
            <a:r>
              <a:rPr lang="en" altLang="ko-Kore-KR" b="1" dirty="0"/>
              <a:t>open-source compiler infrastructures</a:t>
            </a:r>
            <a:r>
              <a:rPr lang="en" altLang="ko-Kore-KR" dirty="0"/>
              <a:t> and leverage their optimization frameworks.</a:t>
            </a:r>
            <a:br>
              <a:rPr lang="en" altLang="ko-Kore-KR" dirty="0"/>
            </a:br>
            <a:r>
              <a:rPr lang="en" altLang="ko-Kore-KR" dirty="0"/>
              <a:t>By doing so, we can reduce development effort while ensuring long-term sustainability.</a:t>
            </a:r>
          </a:p>
          <a:p>
            <a:pPr marL="158750" indent="0">
              <a:buNone/>
            </a:pPr>
            <a:r>
              <a:rPr lang="en" altLang="ko-Kore-KR" dirty="0"/>
              <a:t>We also</a:t>
            </a:r>
            <a:r>
              <a:rPr lang="ko-KR" altLang="en-US" dirty="0"/>
              <a:t> </a:t>
            </a:r>
            <a:r>
              <a:rPr lang="en-US" altLang="ko-KR" dirty="0"/>
              <a:t>try to</a:t>
            </a:r>
            <a:r>
              <a:rPr lang="en" altLang="ko-Kore-KR" dirty="0"/>
              <a:t> design VOLT to be </a:t>
            </a:r>
            <a:r>
              <a:rPr lang="en" altLang="ko-Kore-KR" b="1" dirty="0"/>
              <a:t>portable</a:t>
            </a:r>
            <a:r>
              <a:rPr lang="en" altLang="ko-Kore-KR" dirty="0"/>
              <a:t> across different open GPU architectures — not only for Vortex, but also for other </a:t>
            </a:r>
            <a:r>
              <a:rPr lang="en" altLang="ko-Kore-KR" b="1" dirty="0"/>
              <a:t>RISC-V–based GPUs</a:t>
            </a:r>
            <a:r>
              <a:rPr lang="en" altLang="ko-Kore-KR" dirty="0"/>
              <a:t>.</a:t>
            </a:r>
          </a:p>
          <a:p>
            <a:pPr marL="158750" indent="0">
              <a:buNone/>
            </a:pPr>
            <a:endParaRPr lang="en" altLang="ko-Kore-KR" dirty="0"/>
          </a:p>
          <a:p>
            <a:pPr marL="158750" indent="0">
              <a:buNone/>
            </a:pPr>
            <a:r>
              <a:rPr lang="en" altLang="ko-Kore-KR" dirty="0"/>
              <a:t>The Volt compiler itself adopts a </a:t>
            </a:r>
            <a:r>
              <a:rPr lang="en" altLang="ko-Kore-KR" b="1" dirty="0"/>
              <a:t>hierarchical design</a:t>
            </a:r>
            <a:r>
              <a:rPr lang="en" altLang="ko-Kore-KR" dirty="0"/>
              <a:t>.</a:t>
            </a:r>
            <a:br>
              <a:rPr lang="en" altLang="ko-Kore-KR" dirty="0"/>
            </a:br>
            <a:r>
              <a:rPr lang="en" altLang="ko-Kore-KR" dirty="0"/>
              <a:t>We integrate </a:t>
            </a:r>
            <a:r>
              <a:rPr lang="en" altLang="ko-Kore-KR" b="1" dirty="0" err="1"/>
              <a:t>PoCL</a:t>
            </a:r>
            <a:r>
              <a:rPr lang="en" altLang="ko-Kore-KR" dirty="0"/>
              <a:t> and </a:t>
            </a:r>
            <a:r>
              <a:rPr lang="en" altLang="ko-Kore-KR" b="1" dirty="0" err="1"/>
              <a:t>CuPBoP</a:t>
            </a:r>
            <a:r>
              <a:rPr lang="en" altLang="ko-Kore-KR" dirty="0"/>
              <a:t>, two open-source compilers, to support </a:t>
            </a:r>
            <a:r>
              <a:rPr lang="en" altLang="ko-Kore-KR" b="1" dirty="0"/>
              <a:t>OpenCL</a:t>
            </a:r>
            <a:r>
              <a:rPr lang="en" altLang="ko-Kore-KR" dirty="0"/>
              <a:t> and </a:t>
            </a:r>
            <a:r>
              <a:rPr lang="en" altLang="ko-Kore-KR" b="1" dirty="0"/>
              <a:t>CUDA</a:t>
            </a:r>
            <a:r>
              <a:rPr lang="en" altLang="ko-Kore-KR" dirty="0"/>
              <a:t> respectively.</a:t>
            </a:r>
            <a:br>
              <a:rPr lang="en" altLang="ko-Kore-KR" dirty="0"/>
            </a:br>
            <a:r>
              <a:rPr lang="en" altLang="ko-Kore-KR" dirty="0"/>
              <a:t>For a more flexible and extensive infrastructure, we employ </a:t>
            </a:r>
            <a:r>
              <a:rPr lang="en" altLang="ko-Kore-KR" b="1" dirty="0"/>
              <a:t>LLVM</a:t>
            </a:r>
            <a:r>
              <a:rPr lang="en" altLang="ko-Kore-KR" dirty="0"/>
              <a:t> as the middle-end compiler.</a:t>
            </a:r>
            <a:br>
              <a:rPr lang="en" altLang="ko-Kore-KR" dirty="0"/>
            </a:br>
            <a:r>
              <a:rPr lang="en" altLang="ko-Kore-KR" dirty="0"/>
              <a:t>Finally, we modify the </a:t>
            </a:r>
            <a:r>
              <a:rPr lang="en" altLang="ko-Kore-KR" b="1" dirty="0"/>
              <a:t>LLVM RISC-V backend</a:t>
            </a:r>
            <a:r>
              <a:rPr lang="en" altLang="ko-Kore-KR" dirty="0"/>
              <a:t> to generate Vortex GPU </a:t>
            </a:r>
            <a:r>
              <a:rPr lang="en" altLang="ko-Kore-KR" b="1" dirty="0"/>
              <a:t>binaries</a:t>
            </a:r>
            <a:endParaRPr lang="en" altLang="ko-Kore-KR" dirty="0"/>
          </a:p>
        </p:txBody>
      </p:sp>
    </p:spTree>
    <p:extLst>
      <p:ext uri="{BB962C8B-B14F-4D97-AF65-F5344CB8AC3E}">
        <p14:creationId xmlns:p14="http://schemas.microsoft.com/office/powerpoint/2010/main" val="666207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We also have a more detailed overview here.</a:t>
            </a:r>
            <a:br>
              <a:rPr lang="en" altLang="ko-Kore-KR" dirty="0"/>
            </a:br>
            <a:r>
              <a:rPr lang="en" altLang="ko-Kore-KR" dirty="0"/>
              <a:t>The </a:t>
            </a:r>
            <a:r>
              <a:rPr lang="en" altLang="ko-Kore-KR" b="1" dirty="0"/>
              <a:t>blue boxes</a:t>
            </a:r>
            <a:r>
              <a:rPr lang="en" altLang="ko-Kore-KR" dirty="0"/>
              <a:t> indicate the components that we have </a:t>
            </a:r>
            <a:r>
              <a:rPr lang="en" altLang="ko-Kore-KR" b="1" dirty="0"/>
              <a:t>modified and implemented to support the Vortex GPU</a:t>
            </a:r>
            <a:r>
              <a:rPr lang="en" altLang="ko-Kore-KR" dirty="0"/>
              <a:t>.</a:t>
            </a:r>
          </a:p>
          <a:p>
            <a:pPr marL="158750" indent="0">
              <a:buNone/>
            </a:pPr>
            <a:endParaRPr lang="en" altLang="ko-Kore-KR" dirty="0"/>
          </a:p>
          <a:p>
            <a:pPr marL="158750" indent="0">
              <a:buNone/>
            </a:pPr>
            <a:r>
              <a:rPr lang="en" altLang="ko-Kore-KR" dirty="0"/>
              <a:t>Starting with the </a:t>
            </a:r>
            <a:r>
              <a:rPr lang="en" altLang="ko-Kore-KR" b="1" dirty="0"/>
              <a:t>frontend compiler</a:t>
            </a:r>
            <a:r>
              <a:rPr lang="en" altLang="ko-Kore-KR" dirty="0"/>
              <a:t> —</a:t>
            </a:r>
            <a:br>
              <a:rPr lang="en" altLang="ko-Kore-KR" dirty="0"/>
            </a:br>
            <a:r>
              <a:rPr lang="en" altLang="ko-Kore-KR" dirty="0"/>
              <a:t>its goal is to analyze program semantics and generate </a:t>
            </a:r>
            <a:r>
              <a:rPr lang="en" altLang="ko-Kore-KR" b="1" dirty="0"/>
              <a:t>LLVM IR</a:t>
            </a:r>
            <a:r>
              <a:rPr lang="en" altLang="ko-Kore-KR" dirty="0"/>
              <a:t> that reflects the </a:t>
            </a:r>
            <a:r>
              <a:rPr lang="en" altLang="ko-Kore-KR" b="1" dirty="0"/>
              <a:t>SIMT execution model</a:t>
            </a:r>
            <a:r>
              <a:rPr lang="en" altLang="ko-Kore-KR" dirty="0"/>
              <a:t>.</a:t>
            </a:r>
            <a:br>
              <a:rPr lang="en" altLang="ko-Kore-KR" dirty="0"/>
            </a:br>
            <a:r>
              <a:rPr lang="en" altLang="ko-Kore-KR" dirty="0"/>
              <a:t>To achieve this, we extended several key components, such as </a:t>
            </a:r>
            <a:r>
              <a:rPr lang="en" altLang="ko-Kore-KR" b="1" dirty="0"/>
              <a:t>memory structure handling</a:t>
            </a:r>
            <a:r>
              <a:rPr lang="en" altLang="ko-Kore-KR" dirty="0"/>
              <a:t>, </a:t>
            </a:r>
            <a:r>
              <a:rPr lang="en" altLang="ko-Kore-KR" b="1" dirty="0"/>
              <a:t>hardware-specific library support</a:t>
            </a:r>
            <a:r>
              <a:rPr lang="en" altLang="ko-Kore-KR" dirty="0"/>
              <a:t>, and </a:t>
            </a:r>
            <a:r>
              <a:rPr lang="en" altLang="ko-Kore-KR" b="1" dirty="0"/>
              <a:t>SIMT –aware code generation mechanisms</a:t>
            </a:r>
            <a:r>
              <a:rPr lang="en" altLang="ko-Kore-KR" dirty="0"/>
              <a:t>.</a:t>
            </a:r>
          </a:p>
          <a:p>
            <a:pPr marL="158750" indent="0">
              <a:buNone/>
            </a:pPr>
            <a:endParaRPr lang="en" altLang="ko-Kore-KR" dirty="0"/>
          </a:p>
          <a:p>
            <a:pPr marL="158750" indent="0">
              <a:buNone/>
            </a:pPr>
            <a:r>
              <a:rPr lang="en" altLang="ko-Kore-KR" dirty="0"/>
              <a:t>Next, in the </a:t>
            </a:r>
            <a:r>
              <a:rPr lang="en" altLang="ko-Kore-KR" b="1" dirty="0"/>
              <a:t>middle-end compiler</a:t>
            </a:r>
            <a:r>
              <a:rPr lang="en" altLang="ko-Kore-KR" dirty="0"/>
              <a:t>,</a:t>
            </a:r>
            <a:br>
              <a:rPr lang="en" altLang="ko-Kore-KR" dirty="0"/>
            </a:br>
            <a:r>
              <a:rPr lang="en" altLang="ko-Kore-KR" dirty="0"/>
              <a:t>we implemented optimizations that can be applied </a:t>
            </a:r>
            <a:r>
              <a:rPr lang="en" altLang="ko-Kore-KR" b="1" dirty="0"/>
              <a:t>across different GPU targets.</a:t>
            </a:r>
            <a:br>
              <a:rPr lang="en" altLang="ko-Kore-KR" dirty="0"/>
            </a:br>
            <a:r>
              <a:rPr lang="en" altLang="ko-Kore-KR" dirty="0"/>
              <a:t>These include general code optimizations, but more importantly, they also include </a:t>
            </a:r>
            <a:r>
              <a:rPr lang="en" altLang="ko-Kore-KR" b="1" dirty="0"/>
              <a:t>divergence management</a:t>
            </a:r>
            <a:r>
              <a:rPr lang="en" altLang="ko-Kore-KR" dirty="0"/>
              <a:t>, which is one of the most critical aspects of managing </a:t>
            </a:r>
            <a:r>
              <a:rPr lang="en" altLang="ko-Kore-KR" b="1" dirty="0"/>
              <a:t>SIMT programs</a:t>
            </a:r>
            <a:r>
              <a:rPr lang="en" altLang="ko-Kore-KR" dirty="0"/>
              <a:t>.</a:t>
            </a:r>
          </a:p>
          <a:p>
            <a:pPr marL="158750" indent="0">
              <a:buNone/>
            </a:pPr>
            <a:endParaRPr lang="en" altLang="ko-Kore-KR" dirty="0"/>
          </a:p>
          <a:p>
            <a:pPr marL="158750" indent="0">
              <a:buNone/>
            </a:pPr>
            <a:r>
              <a:rPr lang="en" altLang="ko-Kore-KR" dirty="0"/>
              <a:t>Finally, in the </a:t>
            </a:r>
            <a:r>
              <a:rPr lang="en" altLang="ko-Kore-KR" b="1" dirty="0"/>
              <a:t>backend</a:t>
            </a:r>
            <a:r>
              <a:rPr lang="en" altLang="ko-Kore-KR" dirty="0"/>
              <a:t>, we extended the </a:t>
            </a:r>
            <a:r>
              <a:rPr lang="en" altLang="ko-Kore-KR" b="1" dirty="0"/>
              <a:t>ISA tables</a:t>
            </a:r>
            <a:r>
              <a:rPr lang="en" altLang="ko-Kore-KR" dirty="0"/>
              <a:t> and added </a:t>
            </a:r>
            <a:r>
              <a:rPr lang="en" altLang="ko-Kore-KR" b="1" dirty="0"/>
              <a:t>intrinsics</a:t>
            </a:r>
            <a:r>
              <a:rPr lang="en" altLang="ko-Kore-KR" dirty="0"/>
              <a:t> to enable code generation that targets the </a:t>
            </a:r>
            <a:r>
              <a:rPr lang="en" altLang="ko-Kore-KR" b="1" dirty="0"/>
              <a:t>Vortex ISA</a:t>
            </a:r>
            <a:r>
              <a:rPr lang="en" altLang="ko-Kore-KR" dirty="0"/>
              <a:t> specifically.</a:t>
            </a:r>
          </a:p>
          <a:p>
            <a:pPr marL="158750" indent="0">
              <a:buNone/>
            </a:pPr>
            <a:endParaRPr kumimoji="1" lang="en-US" altLang="ko-Kore-KR" dirty="0"/>
          </a:p>
        </p:txBody>
      </p:sp>
    </p:spTree>
    <p:extLst>
      <p:ext uri="{BB962C8B-B14F-4D97-AF65-F5344CB8AC3E}">
        <p14:creationId xmlns:p14="http://schemas.microsoft.com/office/powerpoint/2010/main" val="3264157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ore-KR" dirty="0"/>
              <a:t>Now I briefly introduce </a:t>
            </a:r>
            <a:r>
              <a:rPr lang="en-US" altLang="ko-Kore-KR" dirty="0">
                <a:solidFill>
                  <a:srgbClr val="374151"/>
                </a:solidFill>
                <a:effectLst/>
                <a:latin typeface="Calibri" panose="020F0502020204030204" pitchFamily="34" charset="0"/>
              </a:rPr>
              <a:t>the Vortex </a:t>
            </a:r>
            <a:r>
              <a:rPr lang="en-US" altLang="ko-Kore-KR" dirty="0" err="1">
                <a:solidFill>
                  <a:srgbClr val="374151"/>
                </a:solidFill>
                <a:effectLst/>
                <a:latin typeface="Calibri" panose="020F0502020204030204" pitchFamily="34" charset="0"/>
              </a:rPr>
              <a:t>PoCL</a:t>
            </a:r>
            <a:r>
              <a:rPr lang="en-US" altLang="ko-Kore-KR" dirty="0">
                <a:solidFill>
                  <a:srgbClr val="374151"/>
                </a:solidFill>
                <a:effectLst/>
                <a:latin typeface="Calibri" panose="020F0502020204030204" pitchFamily="34" charset="0"/>
              </a:rPr>
              <a:t> extension, which is designed to enable support for OpenCL programs on the Vortex platform.</a:t>
            </a:r>
          </a:p>
          <a:p>
            <a:pPr marL="158750" indent="0">
              <a:buNone/>
            </a:pPr>
            <a:endParaRPr lang="en-KR" altLang="ko-Kore-KR"/>
          </a:p>
          <a:p>
            <a:pPr marL="158750" indent="0">
              <a:buNone/>
            </a:pPr>
            <a:r>
              <a:rPr lang="en-KR" altLang="ko-Kore-KR"/>
              <a:t>PoCL </a:t>
            </a:r>
            <a:r>
              <a:rPr lang="en-US" altLang="ko-Kore-KR" dirty="0"/>
              <a:t>is a project to support executing OpenCL programs on different hardware device.</a:t>
            </a:r>
          </a:p>
          <a:p>
            <a:pPr marL="158750" indent="0">
              <a:buNone/>
            </a:pPr>
            <a:endParaRPr lang="en-US" altLang="ko-Kore-KR" dirty="0"/>
          </a:p>
          <a:p>
            <a:pPr marL="158750" indent="0">
              <a:buNone/>
            </a:pPr>
            <a:r>
              <a:rPr lang="en-US" altLang="ko-Kore-KR" dirty="0">
                <a:solidFill>
                  <a:srgbClr val="374151"/>
                </a:solidFill>
                <a:effectLst/>
                <a:latin typeface="Calibri" panose="020F0502020204030204" pitchFamily="34" charset="0"/>
              </a:rPr>
              <a:t>It is built upon two fundamental insights: the adoption of a target-specific execution model and the implementation of target-specific compiler transformations through LLVM. </a:t>
            </a:r>
          </a:p>
          <a:p>
            <a:pPr marL="158750" indent="0">
              <a:buNone/>
            </a:pPr>
            <a:r>
              <a:rPr lang="en-KR" altLang="ko-Kore-KR"/>
              <a:t>Based on key insight, they can support different execution model per device such as GPU and CPU, also they can optimize and generate binary code for specific target. </a:t>
            </a:r>
          </a:p>
          <a:p>
            <a:pPr marL="158750" indent="0">
              <a:buNone/>
            </a:pPr>
            <a:endParaRPr lang="en-KR" altLang="ko-Kore-KR"/>
          </a:p>
          <a:p>
            <a:pPr marL="158750" indent="0">
              <a:buNone/>
            </a:pPr>
            <a:r>
              <a:rPr lang="en-US" altLang="ko-Kore-KR" dirty="0" err="1">
                <a:solidFill>
                  <a:srgbClr val="374151"/>
                </a:solidFill>
                <a:effectLst/>
                <a:latin typeface="Calibri" panose="020F0502020204030204" pitchFamily="34" charset="0"/>
              </a:rPr>
              <a:t>PoCL</a:t>
            </a:r>
            <a:r>
              <a:rPr lang="en-US" altLang="ko-Kore-KR" dirty="0">
                <a:solidFill>
                  <a:srgbClr val="374151"/>
                </a:solidFill>
                <a:effectLst/>
                <a:latin typeface="Calibri" panose="020F0502020204030204" pitchFamily="34" charset="0"/>
              </a:rPr>
              <a:t> extends its support to several backend devices, including x86, NVIDIA GPUs, and custom accelerators.</a:t>
            </a:r>
          </a:p>
          <a:p>
            <a:pPr marL="158750" indent="0">
              <a:buNone/>
            </a:pPr>
            <a:endParaRPr lang="en-KR" altLang="ko-Kore-KR"/>
          </a:p>
          <a:p>
            <a:pPr marL="158750" indent="0">
              <a:buNone/>
            </a:pPr>
            <a:r>
              <a:rPr lang="en-US" altLang="ko-Kore-KR" dirty="0"/>
              <a:t>To execute an </a:t>
            </a:r>
            <a:r>
              <a:rPr lang="en-US" altLang="ko-Kore-KR" dirty="0" err="1"/>
              <a:t>opencl</a:t>
            </a:r>
            <a:r>
              <a:rPr lang="en-US" altLang="ko-Kore-KR" dirty="0"/>
              <a:t> programs on a backend device. </a:t>
            </a:r>
          </a:p>
          <a:p>
            <a:pPr marL="158750" indent="0">
              <a:buNone/>
            </a:pPr>
            <a:r>
              <a:rPr lang="en-US" altLang="ko-Kore-KR" dirty="0"/>
              <a:t>First, POCL compiles the program, and link it with </a:t>
            </a:r>
            <a:r>
              <a:rPr lang="en-US" altLang="ko-Kore-KR" dirty="0" err="1"/>
              <a:t>hardward</a:t>
            </a:r>
            <a:r>
              <a:rPr lang="en-US" altLang="ko-Kore-KR" dirty="0"/>
              <a:t> dependent runtime library </a:t>
            </a:r>
          </a:p>
          <a:p>
            <a:pPr marL="158750" indent="0">
              <a:buNone/>
            </a:pPr>
            <a:endParaRPr lang="en-US" altLang="ko-Kore-KR" dirty="0"/>
          </a:p>
          <a:p>
            <a:pPr marL="158750" indent="0">
              <a:buNone/>
            </a:pPr>
            <a:r>
              <a:rPr lang="en-US" altLang="ko-Kore-KR" dirty="0"/>
              <a:t>and also </a:t>
            </a:r>
            <a:r>
              <a:rPr lang="en-US" altLang="ko-Kore-KR" dirty="0" err="1"/>
              <a:t>PoCL’s</a:t>
            </a:r>
            <a:r>
              <a:rPr lang="en-US" altLang="ko-Kore-KR" dirty="0"/>
              <a:t> </a:t>
            </a:r>
            <a:r>
              <a:rPr lang="en-US" altLang="ko-Kore-KR" dirty="0" err="1"/>
              <a:t>builtin</a:t>
            </a:r>
            <a:r>
              <a:rPr lang="en-US" altLang="ko-Kore-KR" dirty="0"/>
              <a:t> library such as math functions. </a:t>
            </a:r>
          </a:p>
          <a:p>
            <a:pPr marL="158750" indent="0">
              <a:buNone/>
            </a:pPr>
            <a:r>
              <a:rPr lang="en-US" altLang="ko-Kore-KR" dirty="0"/>
              <a:t>Then, the POCL runtime will use the devices runtime functions to control the devices. </a:t>
            </a:r>
          </a:p>
          <a:p>
            <a:pPr marL="158750" indent="0">
              <a:buNone/>
            </a:pPr>
            <a:endParaRPr kumimoji="1" lang="ko-Kore-KR" altLang="en-US" dirty="0"/>
          </a:p>
        </p:txBody>
      </p:sp>
    </p:spTree>
    <p:extLst>
      <p:ext uri="{BB962C8B-B14F-4D97-AF65-F5344CB8AC3E}">
        <p14:creationId xmlns:p14="http://schemas.microsoft.com/office/powerpoint/2010/main" val="120677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ore-KR" dirty="0"/>
              <a:t>The vortex </a:t>
            </a:r>
            <a:r>
              <a:rPr lang="en-US" altLang="ko-Kore-KR" dirty="0" err="1"/>
              <a:t>PoCL</a:t>
            </a:r>
            <a:r>
              <a:rPr lang="en-US" altLang="ko-Kore-KR" dirty="0"/>
              <a:t> extension make available compile OpenCL kernel and execute them in the vortex GPU. </a:t>
            </a:r>
          </a:p>
          <a:p>
            <a:pPr marL="158750" indent="0">
              <a:buNone/>
            </a:pPr>
            <a:endParaRPr lang="en-US" altLang="ko-Kore-KR" dirty="0">
              <a:cs typeface="Calibri"/>
            </a:endParaRPr>
          </a:p>
          <a:p>
            <a:pPr marL="158750" indent="0">
              <a:buNone/>
            </a:pPr>
            <a:r>
              <a:rPr lang="en-US" altLang="ko-Kore-KR" dirty="0">
                <a:cs typeface="Calibri"/>
              </a:rPr>
              <a:t>we need to care about the following parts: for compilation, we need to modify the POCL Compiler and provide a Vortex Kernel library. </a:t>
            </a:r>
          </a:p>
          <a:p>
            <a:pPr marL="158750" indent="0">
              <a:buNone/>
            </a:pPr>
            <a:r>
              <a:rPr lang="en-US" altLang="ko-Kore-KR" dirty="0">
                <a:cs typeface="Calibri"/>
              </a:rPr>
              <a:t>For the Compilation, vortex have our middle-end and back-end compiler. </a:t>
            </a:r>
          </a:p>
          <a:p>
            <a:pPr marL="158750" indent="0">
              <a:buNone/>
            </a:pPr>
            <a:r>
              <a:rPr lang="en-US" altLang="ko-Kore-KR" dirty="0">
                <a:cs typeface="Calibri"/>
              </a:rPr>
              <a:t>thus, we have to modify the original </a:t>
            </a:r>
            <a:r>
              <a:rPr lang="en-US" altLang="ko-Kore-KR" dirty="0" err="1">
                <a:cs typeface="Calibri"/>
              </a:rPr>
              <a:t>pocl</a:t>
            </a:r>
            <a:r>
              <a:rPr lang="en-US" altLang="ko-Kore-KR" dirty="0">
                <a:cs typeface="Calibri"/>
              </a:rPr>
              <a:t> compiler to generate the programs with Vortex ISA with these compiler.  </a:t>
            </a:r>
          </a:p>
          <a:p>
            <a:pPr marL="158750" indent="0">
              <a:buNone/>
            </a:pPr>
            <a:r>
              <a:rPr lang="en-US" altLang="ko-Kore-KR" dirty="0">
                <a:cs typeface="Calibri"/>
              </a:rPr>
              <a:t>We also use vortex kernel library in lowering process by extending built-in library of </a:t>
            </a:r>
            <a:r>
              <a:rPr lang="en-US" altLang="ko-Kore-KR" dirty="0" err="1">
                <a:cs typeface="Calibri"/>
              </a:rPr>
              <a:t>PoCL</a:t>
            </a:r>
            <a:r>
              <a:rPr lang="en-US" altLang="ko-Kore-KR" dirty="0">
                <a:cs typeface="Calibri"/>
              </a:rPr>
              <a:t>.</a:t>
            </a:r>
          </a:p>
          <a:p>
            <a:pPr marL="158750" indent="0">
              <a:buNone/>
            </a:pPr>
            <a:endParaRPr lang="en-US" altLang="ko-Kore-KR" dirty="0">
              <a:cs typeface="Calibri"/>
            </a:endParaRPr>
          </a:p>
          <a:p>
            <a:pPr marL="158750" indent="0">
              <a:buNone/>
            </a:pPr>
            <a:r>
              <a:rPr lang="en-US" altLang="ko-Kore-KR" dirty="0">
                <a:cs typeface="Calibri"/>
              </a:rPr>
              <a:t>For execution, we need to provide a Vortex runtime for POCL runtime. To integrate a new device into POCL, we have to implement some basic operations, like memory copy, memory allocation and kernel launch and put all these functions into Vortex Runtime. POCL framework will use the Vortex </a:t>
            </a:r>
            <a:r>
              <a:rPr lang="en-US" altLang="ko-Kore-KR" dirty="0" err="1">
                <a:cs typeface="Calibri"/>
              </a:rPr>
              <a:t>Runitme</a:t>
            </a:r>
            <a:r>
              <a:rPr lang="en-US" altLang="ko-Kore-KR" dirty="0">
                <a:cs typeface="Calibri"/>
              </a:rPr>
              <a:t> to control and communicate with Vortex.</a:t>
            </a:r>
            <a:endParaRPr lang="en-US" altLang="ko-Kore-KR" dirty="0"/>
          </a:p>
          <a:p>
            <a:pPr marL="158750" indent="0">
              <a:buNone/>
            </a:pPr>
            <a:endParaRPr kumimoji="1" lang="ko-Kore-KR" altLang="en-US" dirty="0"/>
          </a:p>
        </p:txBody>
      </p:sp>
    </p:spTree>
    <p:extLst>
      <p:ext uri="{BB962C8B-B14F-4D97-AF65-F5344CB8AC3E}">
        <p14:creationId xmlns:p14="http://schemas.microsoft.com/office/powerpoint/2010/main" val="1330129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ore-KR" dirty="0">
                <a:cs typeface="Calibri"/>
              </a:rPr>
              <a:t>While compile program for the vortex, one the most important parts is thread scheduler. </a:t>
            </a:r>
          </a:p>
          <a:p>
            <a:pPr marL="158750" indent="0">
              <a:buNone/>
            </a:pPr>
            <a:r>
              <a:rPr lang="en-US" altLang="ko-Kore-KR" dirty="0">
                <a:cs typeface="Calibri"/>
              </a:rPr>
              <a:t>How to map computation to hardware is critical for achieving high performance. </a:t>
            </a:r>
          </a:p>
          <a:p>
            <a:pPr marL="158750" indent="0">
              <a:buNone/>
            </a:pPr>
            <a:endParaRPr lang="en-US" altLang="ko-Kore-KR" dirty="0">
              <a:cs typeface="Calibri"/>
            </a:endParaRPr>
          </a:p>
          <a:p>
            <a:pPr marL="158750" indent="0">
              <a:buNone/>
            </a:pPr>
            <a:r>
              <a:rPr lang="en-US" altLang="ko-Kore-KR" dirty="0">
                <a:cs typeface="Calibri"/>
              </a:rPr>
              <a:t>The OpenCL processing model using three terms for specifying processing model, work-item, work-group, and kernel instance. </a:t>
            </a:r>
          </a:p>
          <a:p>
            <a:pPr marL="158750" indent="0">
              <a:buNone/>
            </a:pPr>
            <a:r>
              <a:rPr lang="en-US" altLang="ko-Kore-KR" dirty="0">
                <a:cs typeface="Calibri"/>
              </a:rPr>
              <a:t>The work-item specifying the minimal unit of program. The work-group specifying the minimal group of program that processing in the one processing unit. </a:t>
            </a:r>
          </a:p>
          <a:p>
            <a:pPr marL="158750" indent="0">
              <a:buNone/>
            </a:pPr>
            <a:endParaRPr lang="en-US" altLang="ko-Kore-KR" dirty="0">
              <a:cs typeface="Calibri"/>
            </a:endParaRPr>
          </a:p>
          <a:p>
            <a:pPr marL="158750" indent="0">
              <a:buNone/>
            </a:pPr>
            <a:r>
              <a:rPr lang="en-US" altLang="ko-Kore-KR" dirty="0">
                <a:cs typeface="Calibri"/>
              </a:rPr>
              <a:t>Instead of work-item and work-group, vortex use wavefront and thread to schedule. </a:t>
            </a:r>
          </a:p>
          <a:p>
            <a:pPr marL="158750" indent="0">
              <a:buNone/>
            </a:pPr>
            <a:r>
              <a:rPr lang="en-US" altLang="ko-Kore-KR" dirty="0"/>
              <a:t>A wavefront is a group of thread and threads within one wavefront are executed in parallel and in lock steps. </a:t>
            </a:r>
          </a:p>
          <a:p>
            <a:pPr marL="158750" indent="0">
              <a:buNone/>
            </a:pPr>
            <a:r>
              <a:rPr lang="en-US" altLang="ko-Kore-KR" dirty="0"/>
              <a:t>In Vortex, we use wavefront as. the unit for scheduling. </a:t>
            </a:r>
          </a:p>
          <a:p>
            <a:pPr marL="158750" indent="0">
              <a:buNone/>
            </a:pPr>
            <a:endParaRPr lang="en-US" altLang="ko-Kore-KR" dirty="0">
              <a:cs typeface="Calibri"/>
            </a:endParaRPr>
          </a:p>
          <a:p>
            <a:pPr marL="158750" indent="0">
              <a:buNone/>
            </a:pPr>
            <a:r>
              <a:rPr lang="en-US" altLang="ko-Kore-KR" dirty="0">
                <a:cs typeface="Calibri"/>
              </a:rPr>
              <a:t>The goal of the scheduling is that</a:t>
            </a:r>
            <a:r>
              <a:rPr lang="en-US" altLang="ko-Kore-KR" dirty="0"/>
              <a:t> high-level users can directly execute Vortex without worry about scheduling.</a:t>
            </a:r>
          </a:p>
          <a:p>
            <a:pPr marL="158750" indent="0">
              <a:buNone/>
            </a:pPr>
            <a:r>
              <a:rPr lang="en-US" altLang="ko-Kore-KR" dirty="0">
                <a:cs typeface="Calibri"/>
              </a:rPr>
              <a:t>So, we generate scheduling in the compilation process. </a:t>
            </a:r>
          </a:p>
          <a:p>
            <a:pPr marL="158750" indent="0">
              <a:buNone/>
            </a:pPr>
            <a:endParaRPr kumimoji="1" lang="ko-Kore-KR" altLang="en-US" dirty="0"/>
          </a:p>
        </p:txBody>
      </p:sp>
    </p:spTree>
    <p:extLst>
      <p:ext uri="{BB962C8B-B14F-4D97-AF65-F5344CB8AC3E}">
        <p14:creationId xmlns:p14="http://schemas.microsoft.com/office/powerpoint/2010/main" val="875110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 altLang="ko-Kore-KR" dirty="0"/>
              <a:t>So, the overall </a:t>
            </a:r>
            <a:r>
              <a:rPr lang="en" altLang="ko-Kore-KR" b="1" dirty="0"/>
              <a:t>compiler flow</a:t>
            </a:r>
            <a:r>
              <a:rPr lang="en" altLang="ko-Kore-KR" dirty="0"/>
              <a:t> c</a:t>
            </a:r>
            <a:r>
              <a:rPr lang="en-US" altLang="ko-Kore-KR" dirty="0"/>
              <a:t>an changed code</a:t>
            </a:r>
            <a:r>
              <a:rPr lang="en" altLang="ko-Kore-KR" dirty="0"/>
              <a:t> like this.</a:t>
            </a:r>
            <a:br>
              <a:rPr lang="en" altLang="ko-Kore-KR" dirty="0"/>
            </a:br>
            <a:r>
              <a:rPr lang="en" altLang="ko-Kore-KR" dirty="0"/>
              <a:t>First, it </a:t>
            </a:r>
            <a:r>
              <a:rPr lang="en" altLang="ko-Kore-KR" b="1" dirty="0"/>
              <a:t>checks the kernel arguments</a:t>
            </a:r>
            <a:r>
              <a:rPr lang="en" altLang="ko-Kore-KR" dirty="0"/>
              <a:t> and </a:t>
            </a:r>
            <a:r>
              <a:rPr lang="en" altLang="ko-Kore-KR" b="1" dirty="0"/>
              <a:t>work-item coordination</a:t>
            </a:r>
            <a:r>
              <a:rPr lang="en" altLang="ko-Kore-KR" dirty="0"/>
              <a:t>, then performs the corresponding </a:t>
            </a:r>
            <a:r>
              <a:rPr lang="en" altLang="ko-Kore-KR" b="1" dirty="0"/>
              <a:t>translation</a:t>
            </a:r>
            <a:r>
              <a:rPr lang="en" altLang="ko-Kore-KR" dirty="0"/>
              <a:t>.</a:t>
            </a:r>
            <a:br>
              <a:rPr lang="en" altLang="ko-Kore-KR" dirty="0"/>
            </a:br>
            <a:r>
              <a:rPr lang="en" altLang="ko-Kore-KR" dirty="0"/>
              <a:t>Next, it </a:t>
            </a:r>
            <a:r>
              <a:rPr lang="en" altLang="ko-Kore-KR" b="1" dirty="0"/>
              <a:t>handles memory structures</a:t>
            </a:r>
            <a:r>
              <a:rPr lang="en" altLang="ko-Kore-KR" dirty="0"/>
              <a:t> and </a:t>
            </a:r>
            <a:r>
              <a:rPr lang="en" altLang="ko-Kore-KR" b="1" dirty="0"/>
              <a:t>lowers kernel functions</a:t>
            </a:r>
            <a:r>
              <a:rPr lang="en" altLang="ko-Kore-KR" dirty="0"/>
              <a:t> by utilizing </a:t>
            </a:r>
            <a:r>
              <a:rPr lang="en" altLang="ko-Kore-KR" b="1" dirty="0"/>
              <a:t>built-in libraries</a:t>
            </a:r>
            <a:r>
              <a:rPr lang="en" altLang="ko-Kore-KR" dirty="0"/>
              <a:t>.</a:t>
            </a:r>
            <a:br>
              <a:rPr lang="en" altLang="ko-Kore-KR" dirty="0"/>
            </a:br>
            <a:r>
              <a:rPr lang="en" altLang="ko-Kore-KR" dirty="0"/>
              <a:t>Finally, it </a:t>
            </a:r>
            <a:r>
              <a:rPr lang="en" altLang="ko-Kore-KR" b="1" dirty="0"/>
              <a:t>inserts thread scheduling and spawn codes</a:t>
            </a:r>
            <a:r>
              <a:rPr lang="en" altLang="ko-Kore-KR" dirty="0"/>
              <a:t> to complete the GPU execution model.</a:t>
            </a:r>
          </a:p>
        </p:txBody>
      </p:sp>
    </p:spTree>
    <p:extLst>
      <p:ext uri="{BB962C8B-B14F-4D97-AF65-F5344CB8AC3E}">
        <p14:creationId xmlns:p14="http://schemas.microsoft.com/office/powerpoint/2010/main" val="35284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82A3-3F89-60FD-247B-5F15F875C21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589CF28-FBB6-3E36-7CA1-B4EAEE04C22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F05DE30B-FB1D-0CE6-44A2-5006A3F46EF6}"/>
              </a:ext>
            </a:extLst>
          </p:cNvPr>
          <p:cNvSpPr>
            <a:spLocks noGrp="1"/>
          </p:cNvSpPr>
          <p:nvPr>
            <p:ph type="dt" sz="half" idx="10"/>
          </p:nvPr>
        </p:nvSpPr>
        <p:spPr/>
        <p:txBody>
          <a:bodyPr/>
          <a:lstStyle/>
          <a:p>
            <a:fld id="{3D7D5ACB-58BF-614E-BE8D-2914A418BC4C}" type="datetime1">
              <a:rPr lang="en-US" smtClean="0"/>
              <a:t>10/16/25</a:t>
            </a:fld>
            <a:endParaRPr lang="en-US"/>
          </a:p>
        </p:txBody>
      </p:sp>
      <p:sp>
        <p:nvSpPr>
          <p:cNvPr id="5" name="Footer Placeholder 4">
            <a:extLst>
              <a:ext uri="{FF2B5EF4-FFF2-40B4-BE49-F238E27FC236}">
                <a16:creationId xmlns:a16="http://schemas.microsoft.com/office/drawing/2014/main" id="{5AC1A925-3512-780E-49ED-2C3F00462664}"/>
              </a:ext>
            </a:extLst>
          </p:cNvPr>
          <p:cNvSpPr>
            <a:spLocks noGrp="1"/>
          </p:cNvSpPr>
          <p:nvPr>
            <p:ph type="ftr" sz="quarter" idx="11"/>
          </p:nvPr>
        </p:nvSpPr>
        <p:spPr/>
        <p:txBody>
          <a:bodyPr/>
          <a:lstStyle/>
          <a:p>
            <a:endParaRPr lang="en-US"/>
          </a:p>
        </p:txBody>
      </p:sp>
      <p:sp>
        <p:nvSpPr>
          <p:cNvPr id="7" name="Rectangle 6">
            <a:extLst>
              <a:ext uri="{FF2B5EF4-FFF2-40B4-BE49-F238E27FC236}">
                <a16:creationId xmlns:a16="http://schemas.microsoft.com/office/drawing/2014/main" id="{9C013FA4-38F1-ED14-214E-D1A0A6D8FEEF}"/>
              </a:ext>
            </a:extLst>
          </p:cNvPr>
          <p:cNvSpPr/>
          <p:nvPr userDrawn="1"/>
        </p:nvSpPr>
        <p:spPr>
          <a:xfrm rot="5400000">
            <a:off x="7391522" y="-92932"/>
            <a:ext cx="102395" cy="276731"/>
          </a:xfrm>
          <a:prstGeom prst="rect">
            <a:avLst/>
          </a:prstGeom>
          <a:solidFill>
            <a:srgbClr val="F993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a:extLst>
              <a:ext uri="{FF2B5EF4-FFF2-40B4-BE49-F238E27FC236}">
                <a16:creationId xmlns:a16="http://schemas.microsoft.com/office/drawing/2014/main" id="{1BD8DBD5-58F0-4040-02EF-6D2DD38A9F2E}"/>
              </a:ext>
            </a:extLst>
          </p:cNvPr>
          <p:cNvSpPr/>
          <p:nvPr userDrawn="1"/>
        </p:nvSpPr>
        <p:spPr>
          <a:xfrm rot="5400000">
            <a:off x="8498023" y="-92932"/>
            <a:ext cx="102395" cy="276731"/>
          </a:xfrm>
          <a:prstGeom prst="rect">
            <a:avLst/>
          </a:prstGeom>
          <a:solidFill>
            <a:srgbClr val="52B8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B912E0F3-AB9A-D546-A68C-EA98CE44C289}"/>
              </a:ext>
            </a:extLst>
          </p:cNvPr>
          <p:cNvSpPr/>
          <p:nvPr userDrawn="1"/>
        </p:nvSpPr>
        <p:spPr>
          <a:xfrm rot="5400000">
            <a:off x="7944772" y="-92932"/>
            <a:ext cx="102395" cy="276731"/>
          </a:xfrm>
          <a:prstGeom prst="rect">
            <a:avLst/>
          </a:prstGeom>
          <a:solidFill>
            <a:srgbClr val="016D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Tree>
    <p:extLst>
      <p:ext uri="{BB962C8B-B14F-4D97-AF65-F5344CB8AC3E}">
        <p14:creationId xmlns:p14="http://schemas.microsoft.com/office/powerpoint/2010/main" val="132475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5D70-CB40-BBA8-075D-3102CD14B258}"/>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617B777-B714-A281-E615-2B2A60D951B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9723C6-9671-83C9-04B4-DAEE9733FF6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2867FC8-110E-825B-039E-8E22AC3D46FF}"/>
              </a:ext>
            </a:extLst>
          </p:cNvPr>
          <p:cNvSpPr>
            <a:spLocks noGrp="1"/>
          </p:cNvSpPr>
          <p:nvPr>
            <p:ph type="dt" sz="half" idx="10"/>
          </p:nvPr>
        </p:nvSpPr>
        <p:spPr/>
        <p:txBody>
          <a:bodyPr/>
          <a:lstStyle/>
          <a:p>
            <a:fld id="{AC0E05B7-1AA5-A349-B18C-476A719B5B18}" type="datetime1">
              <a:rPr lang="en-US" smtClean="0"/>
              <a:t>10/16/25</a:t>
            </a:fld>
            <a:endParaRPr lang="en-US"/>
          </a:p>
        </p:txBody>
      </p:sp>
      <p:sp>
        <p:nvSpPr>
          <p:cNvPr id="6" name="Footer Placeholder 5">
            <a:extLst>
              <a:ext uri="{FF2B5EF4-FFF2-40B4-BE49-F238E27FC236}">
                <a16:creationId xmlns:a16="http://schemas.microsoft.com/office/drawing/2014/main" id="{B3B50E8C-BE0E-A993-65D4-CF5269210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3D564-C340-1E81-C505-60AF3791E981}"/>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310002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4A4C-FC7C-12A7-6BF2-CA4CA4D8A3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FCD1C-EF82-FB3C-6240-136863DB9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EF12D-B11E-3C20-A365-8B95DA7D5949}"/>
              </a:ext>
            </a:extLst>
          </p:cNvPr>
          <p:cNvSpPr>
            <a:spLocks noGrp="1"/>
          </p:cNvSpPr>
          <p:nvPr>
            <p:ph type="dt" sz="half" idx="10"/>
          </p:nvPr>
        </p:nvSpPr>
        <p:spPr/>
        <p:txBody>
          <a:bodyPr/>
          <a:lstStyle/>
          <a:p>
            <a:fld id="{3924081B-4726-814D-9CB6-D8D432F3BAA7}" type="datetime1">
              <a:rPr lang="en-US" smtClean="0"/>
              <a:t>10/16/25</a:t>
            </a:fld>
            <a:endParaRPr lang="en-US"/>
          </a:p>
        </p:txBody>
      </p:sp>
      <p:sp>
        <p:nvSpPr>
          <p:cNvPr id="5" name="Footer Placeholder 4">
            <a:extLst>
              <a:ext uri="{FF2B5EF4-FFF2-40B4-BE49-F238E27FC236}">
                <a16:creationId xmlns:a16="http://schemas.microsoft.com/office/drawing/2014/main" id="{A2B43900-4521-19FE-B90C-DB668B508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6D93E-AE6A-2C03-0524-55FBC48C0174}"/>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555720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A53A0-5180-FC07-3653-F8C63A80D6A3}"/>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198401-FF76-429D-1C7E-938621E636DF}"/>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AD9D0-55FD-B5DA-948C-ED696F890278}"/>
              </a:ext>
            </a:extLst>
          </p:cNvPr>
          <p:cNvSpPr>
            <a:spLocks noGrp="1"/>
          </p:cNvSpPr>
          <p:nvPr>
            <p:ph type="dt" sz="half" idx="10"/>
          </p:nvPr>
        </p:nvSpPr>
        <p:spPr/>
        <p:txBody>
          <a:bodyPr/>
          <a:lstStyle/>
          <a:p>
            <a:fld id="{9CF6B51B-A645-D249-8F78-550ADFD8950E}" type="datetime1">
              <a:rPr lang="en-US" smtClean="0"/>
              <a:t>10/16/25</a:t>
            </a:fld>
            <a:endParaRPr lang="en-US"/>
          </a:p>
        </p:txBody>
      </p:sp>
      <p:sp>
        <p:nvSpPr>
          <p:cNvPr id="5" name="Footer Placeholder 4">
            <a:extLst>
              <a:ext uri="{FF2B5EF4-FFF2-40B4-BE49-F238E27FC236}">
                <a16:creationId xmlns:a16="http://schemas.microsoft.com/office/drawing/2014/main" id="{09563D87-F9FA-BC3A-96C2-50C475E94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F044-16B8-812F-014D-227B13A5EF38}"/>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151154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CD0CF96-1989-099F-2B7E-F257134193C8}"/>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1E32D60D-313A-A91E-3928-2F51443033F1}"/>
              </a:ext>
            </a:extLst>
          </p:cNvPr>
          <p:cNvSpPr>
            <a:spLocks noGrp="1"/>
          </p:cNvSpPr>
          <p:nvPr>
            <p:ph type="dt" sz="half" idx="10"/>
          </p:nvPr>
        </p:nvSpPr>
        <p:spPr/>
        <p:txBody>
          <a:bodyPr/>
          <a:lstStyle/>
          <a:p>
            <a:fld id="{E1F22DAF-15F4-314E-A047-A06D5E0FAD10}" type="datetime1">
              <a:rPr lang="en-US" smtClean="0"/>
              <a:t>10/16/25</a:t>
            </a:fld>
            <a:endParaRPr lang="en-US"/>
          </a:p>
        </p:txBody>
      </p:sp>
      <p:sp>
        <p:nvSpPr>
          <p:cNvPr id="4" name="바닥글 개체 틀 3">
            <a:extLst>
              <a:ext uri="{FF2B5EF4-FFF2-40B4-BE49-F238E27FC236}">
                <a16:creationId xmlns:a16="http://schemas.microsoft.com/office/drawing/2014/main" id="{40859F2B-D282-EF4A-D08C-F207CB82130A}"/>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6FB3837E-6E34-5E73-F0D3-DFE0FDD37D62}"/>
              </a:ext>
            </a:extLst>
          </p:cNvPr>
          <p:cNvSpPr>
            <a:spLocks noGrp="1"/>
          </p:cNvSpPr>
          <p:nvPr>
            <p:ph type="sldNum" sz="quarter" idx="12"/>
          </p:nvPr>
        </p:nvSpPr>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50742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0EB4-66AB-38DB-B478-BBEBA16AB78A}"/>
              </a:ext>
            </a:extLst>
          </p:cNvPr>
          <p:cNvSpPr>
            <a:spLocks noGrp="1"/>
          </p:cNvSpPr>
          <p:nvPr>
            <p:ph type="title"/>
          </p:nvPr>
        </p:nvSpPr>
        <p:spPr/>
        <p:txBody>
          <a:bodyPr/>
          <a:lstStyle>
            <a:lvl1pPr>
              <a:defRPr b="1" i="0">
                <a:latin typeface="Daytona" panose="020B0604030500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33A19715-CBC0-609E-8586-26B3F3ABF271}"/>
              </a:ext>
            </a:extLst>
          </p:cNvPr>
          <p:cNvSpPr>
            <a:spLocks noGrp="1"/>
          </p:cNvSpPr>
          <p:nvPr>
            <p:ph idx="1"/>
          </p:nvPr>
        </p:nvSpPr>
        <p:spPr/>
        <p:txBody>
          <a:bodyPr/>
          <a:lstStyle>
            <a:lvl1pPr>
              <a:defRPr sz="2000" b="0" i="0">
                <a:latin typeface="Calibri" panose="020F0502020204030204" pitchFamily="34" charset="0"/>
                <a:cs typeface="Calibri" panose="020F0502020204030204" pitchFamily="34" charset="0"/>
              </a:defRPr>
            </a:lvl1pPr>
            <a:lvl2pPr>
              <a:defRPr sz="1600" b="0" i="0">
                <a:latin typeface="Calibri" panose="020F0502020204030204" pitchFamily="34" charset="0"/>
                <a:cs typeface="Calibri" panose="020F0502020204030204" pitchFamily="34" charset="0"/>
              </a:defRPr>
            </a:lvl2pPr>
            <a:lvl3pPr>
              <a:defRPr sz="1400" b="0" i="0">
                <a:latin typeface="Calibri" panose="020F0502020204030204" pitchFamily="34" charset="0"/>
                <a:cs typeface="Calibri" panose="020F0502020204030204" pitchFamily="34" charset="0"/>
              </a:defRPr>
            </a:lvl3pPr>
            <a:lvl4pPr>
              <a:defRPr sz="1200" b="0" i="0">
                <a:latin typeface="Calibri" panose="020F0502020204030204" pitchFamily="34" charset="0"/>
                <a:cs typeface="Calibri" panose="020F0502020204030204" pitchFamily="34" charset="0"/>
              </a:defRPr>
            </a:lvl4pPr>
            <a:lvl5pPr>
              <a:defRPr sz="1200" b="0" i="0">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4" name="Date Placeholder 3">
            <a:extLst>
              <a:ext uri="{FF2B5EF4-FFF2-40B4-BE49-F238E27FC236}">
                <a16:creationId xmlns:a16="http://schemas.microsoft.com/office/drawing/2014/main" id="{3FD1C8A5-CDD5-9854-62CF-EBBF9881B3B6}"/>
              </a:ext>
            </a:extLst>
          </p:cNvPr>
          <p:cNvSpPr>
            <a:spLocks noGrp="1"/>
          </p:cNvSpPr>
          <p:nvPr>
            <p:ph type="dt" sz="half" idx="10"/>
          </p:nvPr>
        </p:nvSpPr>
        <p:spPr/>
        <p:txBody>
          <a:bodyPr/>
          <a:lstStyle/>
          <a:p>
            <a:fld id="{5608C00F-D222-CF4C-B2FA-8159BF4D9A31}" type="datetime1">
              <a:rPr lang="en-US" smtClean="0"/>
              <a:t>10/16/25</a:t>
            </a:fld>
            <a:endParaRPr lang="en-US"/>
          </a:p>
        </p:txBody>
      </p:sp>
      <p:sp>
        <p:nvSpPr>
          <p:cNvPr id="5" name="Footer Placeholder 4">
            <a:extLst>
              <a:ext uri="{FF2B5EF4-FFF2-40B4-BE49-F238E27FC236}">
                <a16:creationId xmlns:a16="http://schemas.microsoft.com/office/drawing/2014/main" id="{EDC560D2-EF97-F60D-FD36-B705C6DB5540}"/>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E41E3DF9-93F1-13E9-EA8C-59609EC52749}"/>
              </a:ext>
            </a:extLst>
          </p:cNvPr>
          <p:cNvSpPr>
            <a:spLocks noGrp="1"/>
          </p:cNvSpPr>
          <p:nvPr>
            <p:ph type="sldNum" sz="quarter" idx="4"/>
          </p:nvPr>
        </p:nvSpPr>
        <p:spPr>
          <a:xfrm>
            <a:off x="6820260" y="4699992"/>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C5E74F64-7780-9C4F-983D-3F814FF801CD}" type="slidenum">
              <a:rPr lang="en-US" smtClean="0"/>
              <a:t>‹#›</a:t>
            </a:fld>
            <a:endParaRPr lang="en-US" dirty="0"/>
          </a:p>
        </p:txBody>
      </p:sp>
    </p:spTree>
    <p:extLst>
      <p:ext uri="{BB962C8B-B14F-4D97-AF65-F5344CB8AC3E}">
        <p14:creationId xmlns:p14="http://schemas.microsoft.com/office/powerpoint/2010/main" val="3903036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3A563-7F4F-E9C4-456D-6ADB4EC10A99}"/>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29CBD1D2-D714-D731-20A8-C133F15440FC}"/>
              </a:ext>
            </a:extLst>
          </p:cNvPr>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0DABD7-DFA5-1585-81CA-DBAFBAAB1483}"/>
              </a:ext>
            </a:extLst>
          </p:cNvPr>
          <p:cNvSpPr>
            <a:spLocks noGrp="1"/>
          </p:cNvSpPr>
          <p:nvPr>
            <p:ph type="dt" sz="half" idx="10"/>
          </p:nvPr>
        </p:nvSpPr>
        <p:spPr/>
        <p:txBody>
          <a:bodyPr/>
          <a:lstStyle/>
          <a:p>
            <a:fld id="{8BD355CB-9A2D-3146-8AD7-B06EF0D3044F}" type="datetime1">
              <a:rPr lang="en-US" smtClean="0"/>
              <a:t>10/16/25</a:t>
            </a:fld>
            <a:endParaRPr lang="en-US"/>
          </a:p>
        </p:txBody>
      </p:sp>
      <p:sp>
        <p:nvSpPr>
          <p:cNvPr id="5" name="Footer Placeholder 4">
            <a:extLst>
              <a:ext uri="{FF2B5EF4-FFF2-40B4-BE49-F238E27FC236}">
                <a16:creationId xmlns:a16="http://schemas.microsoft.com/office/drawing/2014/main" id="{159A0D31-7952-AD36-5684-9825EF7C4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8326C-F7D6-E55A-97F3-51AE10E40392}"/>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1439528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7D98-D976-8119-95E2-5C5CDBDB9A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B80AB-6833-E63A-8421-E23B46012D7C}"/>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8B8F3-6E51-BC61-D165-1ECC0A2ABEAC}"/>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4276A-4C15-953B-8415-AD3174547A49}"/>
              </a:ext>
            </a:extLst>
          </p:cNvPr>
          <p:cNvSpPr>
            <a:spLocks noGrp="1"/>
          </p:cNvSpPr>
          <p:nvPr>
            <p:ph type="dt" sz="half" idx="10"/>
          </p:nvPr>
        </p:nvSpPr>
        <p:spPr/>
        <p:txBody>
          <a:bodyPr/>
          <a:lstStyle/>
          <a:p>
            <a:fld id="{6212AA1E-1FC9-FF4F-B2EE-58F45298DDE2}" type="datetime1">
              <a:rPr lang="en-US" smtClean="0"/>
              <a:t>10/16/25</a:t>
            </a:fld>
            <a:endParaRPr lang="en-US"/>
          </a:p>
        </p:txBody>
      </p:sp>
      <p:sp>
        <p:nvSpPr>
          <p:cNvPr id="6" name="Footer Placeholder 5">
            <a:extLst>
              <a:ext uri="{FF2B5EF4-FFF2-40B4-BE49-F238E27FC236}">
                <a16:creationId xmlns:a16="http://schemas.microsoft.com/office/drawing/2014/main" id="{4B63ECF5-8000-A522-03F9-9ABC1E6ED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169A0-7516-204C-23C0-1849553501BE}"/>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206369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5910-C3ED-ACCB-3113-BC7428CBA22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0C57F8-9473-112B-E575-611FAFB3C77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EE47A-B18A-0B90-8993-C71EED8428FB}"/>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4100F8-1020-7D29-0747-84D029A9721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6F840-A8CD-BCFB-CFA6-1B29021F610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7D1361-8E37-64BE-8A8A-C543531604D3}"/>
              </a:ext>
            </a:extLst>
          </p:cNvPr>
          <p:cNvSpPr>
            <a:spLocks noGrp="1"/>
          </p:cNvSpPr>
          <p:nvPr>
            <p:ph type="dt" sz="half" idx="10"/>
          </p:nvPr>
        </p:nvSpPr>
        <p:spPr/>
        <p:txBody>
          <a:bodyPr/>
          <a:lstStyle/>
          <a:p>
            <a:fld id="{78A6DC0F-A1F7-B641-9492-BBAB09575E98}" type="datetime1">
              <a:rPr lang="en-US" smtClean="0"/>
              <a:t>10/16/25</a:t>
            </a:fld>
            <a:endParaRPr lang="en-US"/>
          </a:p>
        </p:txBody>
      </p:sp>
      <p:sp>
        <p:nvSpPr>
          <p:cNvPr id="8" name="Footer Placeholder 7">
            <a:extLst>
              <a:ext uri="{FF2B5EF4-FFF2-40B4-BE49-F238E27FC236}">
                <a16:creationId xmlns:a16="http://schemas.microsoft.com/office/drawing/2014/main" id="{95E70DB1-BD84-B804-3A0F-6BEFFE05CB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17B804-03B8-1F00-2CAF-DF1FB7F0161E}"/>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3534911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E0AC-B847-5420-90DD-E1C723D6BA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CB7D6E-1831-73CB-34D4-3F499AA1535D}"/>
              </a:ext>
            </a:extLst>
          </p:cNvPr>
          <p:cNvSpPr>
            <a:spLocks noGrp="1"/>
          </p:cNvSpPr>
          <p:nvPr>
            <p:ph type="dt" sz="half" idx="10"/>
          </p:nvPr>
        </p:nvSpPr>
        <p:spPr/>
        <p:txBody>
          <a:bodyPr/>
          <a:lstStyle/>
          <a:p>
            <a:fld id="{2C829F09-0423-5C49-9531-2BCB1FBB7911}" type="datetime1">
              <a:rPr lang="en-US" smtClean="0"/>
              <a:t>10/16/25</a:t>
            </a:fld>
            <a:endParaRPr lang="en-US"/>
          </a:p>
        </p:txBody>
      </p:sp>
      <p:sp>
        <p:nvSpPr>
          <p:cNvPr id="4" name="Footer Placeholder 3">
            <a:extLst>
              <a:ext uri="{FF2B5EF4-FFF2-40B4-BE49-F238E27FC236}">
                <a16:creationId xmlns:a16="http://schemas.microsoft.com/office/drawing/2014/main" id="{17A0EDA0-A44D-F72E-5026-E2866F1B84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FBE4A4-2273-ABBB-504B-C9717EB3C429}"/>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32646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6FDD4-80D3-6ED4-1E9A-33249DAFEA66}"/>
              </a:ext>
            </a:extLst>
          </p:cNvPr>
          <p:cNvSpPr>
            <a:spLocks noGrp="1"/>
          </p:cNvSpPr>
          <p:nvPr>
            <p:ph type="dt" sz="half" idx="10"/>
          </p:nvPr>
        </p:nvSpPr>
        <p:spPr/>
        <p:txBody>
          <a:bodyPr/>
          <a:lstStyle/>
          <a:p>
            <a:fld id="{8E108EBF-149B-964A-A133-799895995CC2}" type="datetime1">
              <a:rPr lang="en-US" smtClean="0"/>
              <a:t>10/16/25</a:t>
            </a:fld>
            <a:endParaRPr lang="en-US"/>
          </a:p>
        </p:txBody>
      </p:sp>
      <p:sp>
        <p:nvSpPr>
          <p:cNvPr id="3" name="Footer Placeholder 2">
            <a:extLst>
              <a:ext uri="{FF2B5EF4-FFF2-40B4-BE49-F238E27FC236}">
                <a16:creationId xmlns:a16="http://schemas.microsoft.com/office/drawing/2014/main" id="{CA4A43AB-A410-D340-1668-AAB1829E9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53CFDF-600E-17DB-9120-7FFA1C987BB4}"/>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289446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D992-0870-DB25-AABB-A7F63E49DDF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80BEF19-D3E3-4345-EB9E-8980A56EC56B}"/>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FAA71C-0518-4F37-FBA6-AC0C6DD706E7}"/>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28B1319-6C59-AD9A-8B59-249BE74EB799}"/>
              </a:ext>
            </a:extLst>
          </p:cNvPr>
          <p:cNvSpPr>
            <a:spLocks noGrp="1"/>
          </p:cNvSpPr>
          <p:nvPr>
            <p:ph type="dt" sz="half" idx="10"/>
          </p:nvPr>
        </p:nvSpPr>
        <p:spPr/>
        <p:txBody>
          <a:bodyPr/>
          <a:lstStyle/>
          <a:p>
            <a:fld id="{50C6314B-600B-5848-AEC7-50BDBB80A495}" type="datetime1">
              <a:rPr lang="en-US" smtClean="0"/>
              <a:t>10/16/25</a:t>
            </a:fld>
            <a:endParaRPr lang="en-US"/>
          </a:p>
        </p:txBody>
      </p:sp>
      <p:sp>
        <p:nvSpPr>
          <p:cNvPr id="6" name="Footer Placeholder 5">
            <a:extLst>
              <a:ext uri="{FF2B5EF4-FFF2-40B4-BE49-F238E27FC236}">
                <a16:creationId xmlns:a16="http://schemas.microsoft.com/office/drawing/2014/main" id="{E7E980E6-1B4A-604A-59F5-28ED0A06C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FE50D-FFD7-7B18-FAEE-7B11BC2B3577}"/>
              </a:ext>
            </a:extLst>
          </p:cNvPr>
          <p:cNvSpPr>
            <a:spLocks noGrp="1"/>
          </p:cNvSpPr>
          <p:nvPr>
            <p:ph type="sldNum" sz="quarter" idx="12"/>
          </p:nvPr>
        </p:nvSpPr>
        <p:spPr>
          <a:xfrm>
            <a:off x="7034213" y="4767263"/>
            <a:ext cx="2057400" cy="273844"/>
          </a:xfrm>
          <a:prstGeom prst="rect">
            <a:avLst/>
          </a:prstGeom>
        </p:spPr>
        <p:txBody>
          <a:bodyPr/>
          <a:lstStyle/>
          <a:p>
            <a:fld id="{C5E74F64-7780-9C4F-983D-3F814FF801CD}" type="slidenum">
              <a:rPr lang="en-US" smtClean="0"/>
              <a:t>‹#›</a:t>
            </a:fld>
            <a:endParaRPr lang="en-US"/>
          </a:p>
        </p:txBody>
      </p:sp>
    </p:spTree>
    <p:extLst>
      <p:ext uri="{BB962C8B-B14F-4D97-AF65-F5344CB8AC3E}">
        <p14:creationId xmlns:p14="http://schemas.microsoft.com/office/powerpoint/2010/main" val="570349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721AB-8D05-C117-4F34-C9F6948FF6DD}"/>
              </a:ext>
            </a:extLst>
          </p:cNvPr>
          <p:cNvSpPr>
            <a:spLocks noGrp="1"/>
          </p:cNvSpPr>
          <p:nvPr>
            <p:ph type="title"/>
          </p:nvPr>
        </p:nvSpPr>
        <p:spPr>
          <a:xfrm>
            <a:off x="628650" y="273844"/>
            <a:ext cx="7886700" cy="78923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9BA1A67-576A-CCB9-C61A-4582F3C54D56}"/>
              </a:ext>
            </a:extLst>
          </p:cNvPr>
          <p:cNvSpPr>
            <a:spLocks noGrp="1"/>
          </p:cNvSpPr>
          <p:nvPr>
            <p:ph type="body" idx="1"/>
          </p:nvPr>
        </p:nvSpPr>
        <p:spPr>
          <a:xfrm>
            <a:off x="628650" y="1200004"/>
            <a:ext cx="7886700" cy="34327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2C8975E-C97E-A58C-E3CD-FDD39A0E7306}"/>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E1F22DAF-15F4-314E-A047-A06D5E0FAD10}" type="datetime1">
              <a:rPr lang="en-US" smtClean="0"/>
              <a:t>10/16/25</a:t>
            </a:fld>
            <a:endParaRPr lang="en-US" dirty="0"/>
          </a:p>
        </p:txBody>
      </p:sp>
      <p:sp>
        <p:nvSpPr>
          <p:cNvPr id="5" name="Footer Placeholder 4">
            <a:extLst>
              <a:ext uri="{FF2B5EF4-FFF2-40B4-BE49-F238E27FC236}">
                <a16:creationId xmlns:a16="http://schemas.microsoft.com/office/drawing/2014/main" id="{BF40BB96-31C5-7CFB-12A8-9FC123603B45}"/>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C2C7FE4-1033-F286-CE6D-7F60E3D4F09C}"/>
              </a:ext>
            </a:extLst>
          </p:cNvPr>
          <p:cNvSpPr>
            <a:spLocks noGrp="1"/>
          </p:cNvSpPr>
          <p:nvPr>
            <p:ph type="sldNum" sz="quarter" idx="4"/>
          </p:nvPr>
        </p:nvSpPr>
        <p:spPr>
          <a:xfrm>
            <a:off x="6820260" y="4699992"/>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C5E74F64-7780-9C4F-983D-3F814FF801CD}" type="slidenum">
              <a:rPr lang="en-US" smtClean="0"/>
              <a:t>‹#›</a:t>
            </a:fld>
            <a:endParaRPr lang="en-US" dirty="0"/>
          </a:p>
        </p:txBody>
      </p:sp>
      <p:sp>
        <p:nvSpPr>
          <p:cNvPr id="7" name="Rectangle 6">
            <a:extLst>
              <a:ext uri="{FF2B5EF4-FFF2-40B4-BE49-F238E27FC236}">
                <a16:creationId xmlns:a16="http://schemas.microsoft.com/office/drawing/2014/main" id="{0D1CB449-3F5F-16AF-AFE3-AF9F65090952}"/>
              </a:ext>
            </a:extLst>
          </p:cNvPr>
          <p:cNvSpPr/>
          <p:nvPr userDrawn="1"/>
        </p:nvSpPr>
        <p:spPr>
          <a:xfrm>
            <a:off x="9049616" y="-6284"/>
            <a:ext cx="104775" cy="3358634"/>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8" name="Rectangle 7">
            <a:extLst>
              <a:ext uri="{FF2B5EF4-FFF2-40B4-BE49-F238E27FC236}">
                <a16:creationId xmlns:a16="http://schemas.microsoft.com/office/drawing/2014/main" id="{08C29E13-4BE9-36DE-A425-89E87267D06B}"/>
              </a:ext>
            </a:extLst>
          </p:cNvPr>
          <p:cNvSpPr/>
          <p:nvPr userDrawn="1"/>
        </p:nvSpPr>
        <p:spPr>
          <a:xfrm>
            <a:off x="9049616" y="3568043"/>
            <a:ext cx="104775" cy="1581742"/>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9" name="Rectangle 8">
            <a:extLst>
              <a:ext uri="{FF2B5EF4-FFF2-40B4-BE49-F238E27FC236}">
                <a16:creationId xmlns:a16="http://schemas.microsoft.com/office/drawing/2014/main" id="{ABF3118C-3BDD-F4B3-7A14-936A68E21914}"/>
              </a:ext>
            </a:extLst>
          </p:cNvPr>
          <p:cNvSpPr/>
          <p:nvPr userDrawn="1"/>
        </p:nvSpPr>
        <p:spPr>
          <a:xfrm>
            <a:off x="0" y="0"/>
            <a:ext cx="104775" cy="3358634"/>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89EB7799-6B72-9257-9319-40D9AB3744E6}"/>
              </a:ext>
            </a:extLst>
          </p:cNvPr>
          <p:cNvSpPr/>
          <p:nvPr userDrawn="1"/>
        </p:nvSpPr>
        <p:spPr>
          <a:xfrm>
            <a:off x="0" y="3568043"/>
            <a:ext cx="104775" cy="1581742"/>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26BEC5F3-40D8-2649-4709-A02A3369F74C}"/>
              </a:ext>
            </a:extLst>
          </p:cNvPr>
          <p:cNvSpPr/>
          <p:nvPr userDrawn="1"/>
        </p:nvSpPr>
        <p:spPr>
          <a:xfrm rot="5400000">
            <a:off x="4519573" y="-4525336"/>
            <a:ext cx="104854" cy="9144000"/>
          </a:xfrm>
          <a:prstGeom prst="rect">
            <a:avLst/>
          </a:prstGeom>
          <a:solidFill>
            <a:srgbClr val="0030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D4219A9E-3712-5166-0975-886DE24516BC}"/>
              </a:ext>
            </a:extLst>
          </p:cNvPr>
          <p:cNvSpPr/>
          <p:nvPr userDrawn="1"/>
        </p:nvSpPr>
        <p:spPr>
          <a:xfrm rot="5400000">
            <a:off x="3372703" y="1720791"/>
            <a:ext cx="113114" cy="6753746"/>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5E778A15-E39E-F829-5865-11D09513C06D}"/>
              </a:ext>
            </a:extLst>
          </p:cNvPr>
          <p:cNvSpPr/>
          <p:nvPr userDrawn="1"/>
        </p:nvSpPr>
        <p:spPr>
          <a:xfrm rot="5400000">
            <a:off x="8964828" y="4959702"/>
            <a:ext cx="102395" cy="276731"/>
          </a:xfrm>
          <a:prstGeom prst="rect">
            <a:avLst/>
          </a:prstGeom>
          <a:solidFill>
            <a:srgbClr val="B3A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직사각형 14">
            <a:extLst>
              <a:ext uri="{FF2B5EF4-FFF2-40B4-BE49-F238E27FC236}">
                <a16:creationId xmlns:a16="http://schemas.microsoft.com/office/drawing/2014/main" id="{615297A9-60B6-50F1-CA7C-A22D0DCF8605}"/>
              </a:ext>
            </a:extLst>
          </p:cNvPr>
          <p:cNvSpPr/>
          <p:nvPr userDrawn="1"/>
        </p:nvSpPr>
        <p:spPr>
          <a:xfrm>
            <a:off x="5665371" y="5041107"/>
            <a:ext cx="3489020" cy="102393"/>
          </a:xfrm>
          <a:prstGeom prst="rect">
            <a:avLst/>
          </a:prstGeom>
          <a:solidFill>
            <a:srgbClr val="B3A36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381997287"/>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685800" rtl="0" eaLnBrk="1" latinLnBrk="0" hangingPunct="1">
        <a:lnSpc>
          <a:spcPct val="90000"/>
        </a:lnSpc>
        <a:spcBef>
          <a:spcPct val="0"/>
        </a:spcBef>
        <a:buNone/>
        <a:defRPr sz="3300" b="1" i="0" kern="1200">
          <a:solidFill>
            <a:schemeClr val="tx1"/>
          </a:solidFill>
          <a:latin typeface="Daytona" panose="020B060403050004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anose="020F0502020204030204" pitchFamily="34" charset="0"/>
          <a:ea typeface="+mn-ea"/>
          <a:cs typeface="Calibri" panose="020F050202020403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anose="020F0502020204030204" pitchFamily="34" charset="0"/>
          <a:ea typeface="+mn-ea"/>
          <a:cs typeface="Calibri" panose="020F05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anose="020F0502020204030204" pitchFamily="34" charset="0"/>
          <a:ea typeface="+mn-ea"/>
          <a:cs typeface="Calibri" panose="020F050202020403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anose="020F0502020204030204" pitchFamily="34" charset="0"/>
          <a:ea typeface="+mn-ea"/>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chart" Target="../charts/char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607169" y="781050"/>
            <a:ext cx="7929664" cy="1790700"/>
          </a:xfrm>
          <a:prstGeom prst="rect">
            <a:avLst/>
          </a:prstGeom>
        </p:spPr>
        <p:txBody>
          <a:bodyPr spcFirstLastPara="1" vert="horz" wrap="square" lIns="91425" tIns="91425" rIns="91425" bIns="91425" rtlCol="0" anchor="b" anchorCtr="0">
            <a:normAutofit/>
          </a:bodyPr>
          <a:lstStyle/>
          <a:p>
            <a:pPr>
              <a:spcBef>
                <a:spcPts val="0"/>
              </a:spcBef>
            </a:pPr>
            <a:r>
              <a:rPr lang="en" altLang="ko-Kore-KR" sz="3600" dirty="0"/>
              <a:t>Vortex Compiler and OpenCL </a:t>
            </a:r>
            <a:endParaRPr lang="en" sz="3600" dirty="0">
              <a:latin typeface="+mn-lt"/>
              <a:sym typeface="Roboto"/>
            </a:endParaRPr>
          </a:p>
        </p:txBody>
      </p:sp>
      <p:sp>
        <p:nvSpPr>
          <p:cNvPr id="55" name="Google Shape;55;p13"/>
          <p:cNvSpPr txBox="1">
            <a:spLocks noGrp="1"/>
          </p:cNvSpPr>
          <p:nvPr>
            <p:ph type="subTitle" idx="1"/>
          </p:nvPr>
        </p:nvSpPr>
        <p:spPr>
          <a:xfrm>
            <a:off x="1143000" y="2746311"/>
            <a:ext cx="6858000" cy="1043170"/>
          </a:xfrm>
          <a:prstGeom prst="rect">
            <a:avLst/>
          </a:prstGeom>
        </p:spPr>
        <p:txBody>
          <a:bodyPr spcFirstLastPara="1" vert="horz" wrap="square" lIns="91425" tIns="91425" rIns="91425" bIns="91425" rtlCol="0" anchor="t" anchorCtr="0">
            <a:normAutofit/>
          </a:bodyPr>
          <a:lstStyle/>
          <a:p>
            <a:pPr>
              <a:spcBef>
                <a:spcPts val="0"/>
              </a:spcBef>
            </a:pPr>
            <a:r>
              <a:rPr lang="en" altLang="ko-Kore-KR" dirty="0" err="1"/>
              <a:t>Shinnung</a:t>
            </a:r>
            <a:r>
              <a:rPr lang="en" altLang="ko-Kore-KR" dirty="0"/>
              <a:t> Jeong </a:t>
            </a:r>
          </a:p>
          <a:p>
            <a:pPr>
              <a:spcBef>
                <a:spcPts val="0"/>
              </a:spcBef>
            </a:pPr>
            <a:r>
              <a:rPr lang="en" dirty="0">
                <a:sym typeface="Roboto"/>
              </a:rPr>
              <a:t>Georgia Tech</a:t>
            </a:r>
          </a:p>
          <a:p>
            <a:pPr>
              <a:spcBef>
                <a:spcPts val="0"/>
              </a:spcBef>
            </a:pPr>
            <a:r>
              <a:rPr lang="en" dirty="0">
                <a:sym typeface="Roboto"/>
              </a:rPr>
              <a:t>MICRO Tutorial 2025</a:t>
            </a:r>
            <a:endParaRPr dirty="0">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ABA30-005F-9C67-63EB-314BB90FD0D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6A8A97F-B526-EC1D-6B47-F7BBF20C2348}"/>
              </a:ext>
            </a:extLst>
          </p:cNvPr>
          <p:cNvSpPr>
            <a:spLocks noGrp="1"/>
          </p:cNvSpPr>
          <p:nvPr>
            <p:ph type="title"/>
          </p:nvPr>
        </p:nvSpPr>
        <p:spPr/>
        <p:txBody>
          <a:bodyPr>
            <a:normAutofit/>
          </a:bodyPr>
          <a:lstStyle/>
          <a:p>
            <a:r>
              <a:rPr lang="en-US" altLang="ko-Kore-KR" sz="3200" dirty="0" err="1"/>
              <a:t>PoCL</a:t>
            </a:r>
            <a:r>
              <a:rPr lang="en-US" altLang="ko-Kore-KR" sz="3200" dirty="0"/>
              <a:t>: Thread Scheduling &amp; Spawn</a:t>
            </a:r>
            <a:endParaRPr kumimoji="1" lang="ko-Kore-KR" altLang="en-US" sz="3200" dirty="0"/>
          </a:p>
        </p:txBody>
      </p:sp>
      <p:sp>
        <p:nvSpPr>
          <p:cNvPr id="4" name="슬라이드 번호 개체 틀 3">
            <a:extLst>
              <a:ext uri="{FF2B5EF4-FFF2-40B4-BE49-F238E27FC236}">
                <a16:creationId xmlns:a16="http://schemas.microsoft.com/office/drawing/2014/main" id="{3D99785E-158B-E5B7-AC7D-6EEE056CBE8C}"/>
              </a:ext>
            </a:extLst>
          </p:cNvPr>
          <p:cNvSpPr>
            <a:spLocks noGrp="1"/>
          </p:cNvSpPr>
          <p:nvPr>
            <p:ph type="sldNum" sz="quarter" idx="4"/>
          </p:nvPr>
        </p:nvSpPr>
        <p:spPr/>
        <p:txBody>
          <a:bodyPr/>
          <a:lstStyle/>
          <a:p>
            <a:fld id="{C5E74F64-7780-9C4F-983D-3F814FF801CD}" type="slidenum">
              <a:rPr lang="en-US" smtClean="0"/>
              <a:t>10</a:t>
            </a:fld>
            <a:endParaRPr lang="en-US" dirty="0"/>
          </a:p>
        </p:txBody>
      </p:sp>
      <p:sp>
        <p:nvSpPr>
          <p:cNvPr id="5" name="Rectangle 7">
            <a:extLst>
              <a:ext uri="{FF2B5EF4-FFF2-40B4-BE49-F238E27FC236}">
                <a16:creationId xmlns:a16="http://schemas.microsoft.com/office/drawing/2014/main" id="{1335D53F-6170-3B85-3D1F-5192D1C3C444}"/>
              </a:ext>
            </a:extLst>
          </p:cNvPr>
          <p:cNvSpPr/>
          <p:nvPr/>
        </p:nvSpPr>
        <p:spPr>
          <a:xfrm>
            <a:off x="1673816" y="1423190"/>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Warps per Group</a:t>
            </a:r>
          </a:p>
          <a:p>
            <a:pPr algn="ctr"/>
            <a:r>
              <a:rPr lang="en-US" sz="1500" dirty="0"/>
              <a:t>Calculation</a:t>
            </a:r>
          </a:p>
        </p:txBody>
      </p:sp>
      <p:sp>
        <p:nvSpPr>
          <p:cNvPr id="18" name="Rectangle 10">
            <a:extLst>
              <a:ext uri="{FF2B5EF4-FFF2-40B4-BE49-F238E27FC236}">
                <a16:creationId xmlns:a16="http://schemas.microsoft.com/office/drawing/2014/main" id="{C02D1307-273D-9C7B-8CE5-5FFC58816697}"/>
              </a:ext>
            </a:extLst>
          </p:cNvPr>
          <p:cNvSpPr/>
          <p:nvPr/>
        </p:nvSpPr>
        <p:spPr>
          <a:xfrm>
            <a:off x="1673816" y="2038414"/>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Active Cores</a:t>
            </a:r>
          </a:p>
          <a:p>
            <a:pPr algn="ctr"/>
            <a:r>
              <a:rPr lang="en-US" sz="1500" dirty="0"/>
              <a:t>Calculation</a:t>
            </a:r>
          </a:p>
        </p:txBody>
      </p:sp>
      <p:sp>
        <p:nvSpPr>
          <p:cNvPr id="19" name="Rectangle 11">
            <a:extLst>
              <a:ext uri="{FF2B5EF4-FFF2-40B4-BE49-F238E27FC236}">
                <a16:creationId xmlns:a16="http://schemas.microsoft.com/office/drawing/2014/main" id="{D07DC0D6-9C52-58F2-C3D3-16C0ACC4A65E}"/>
              </a:ext>
            </a:extLst>
          </p:cNvPr>
          <p:cNvSpPr/>
          <p:nvPr/>
        </p:nvSpPr>
        <p:spPr>
          <a:xfrm>
            <a:off x="1673815" y="2653638"/>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Workgroups to Active Cores Assignment</a:t>
            </a:r>
          </a:p>
        </p:txBody>
      </p:sp>
      <p:sp>
        <p:nvSpPr>
          <p:cNvPr id="20" name="Rectangle 13">
            <a:extLst>
              <a:ext uri="{FF2B5EF4-FFF2-40B4-BE49-F238E27FC236}">
                <a16:creationId xmlns:a16="http://schemas.microsoft.com/office/drawing/2014/main" id="{F332A091-B0F0-A6BF-E39B-A3580335045B}"/>
              </a:ext>
            </a:extLst>
          </p:cNvPr>
          <p:cNvSpPr/>
          <p:nvPr/>
        </p:nvSpPr>
        <p:spPr>
          <a:xfrm>
            <a:off x="1673815" y="3268863"/>
            <a:ext cx="2340497"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Warp Iterations Calculation</a:t>
            </a:r>
          </a:p>
        </p:txBody>
      </p:sp>
      <p:sp>
        <p:nvSpPr>
          <p:cNvPr id="21" name="Rectangle 14">
            <a:extLst>
              <a:ext uri="{FF2B5EF4-FFF2-40B4-BE49-F238E27FC236}">
                <a16:creationId xmlns:a16="http://schemas.microsoft.com/office/drawing/2014/main" id="{D05C8D23-B8C5-F2DF-F037-F02A5EC6E4EE}"/>
              </a:ext>
            </a:extLst>
          </p:cNvPr>
          <p:cNvSpPr/>
          <p:nvPr/>
        </p:nvSpPr>
        <p:spPr>
          <a:xfrm>
            <a:off x="1673815" y="3884087"/>
            <a:ext cx="2340497" cy="455798"/>
          </a:xfrm>
          <a:prstGeom prst="rect">
            <a:avLst/>
          </a:prstGeom>
          <a:solidFill>
            <a:schemeClr val="accent1">
              <a:lumMod val="20000"/>
              <a:lumOff val="80000"/>
            </a:schemeClr>
          </a:solidFill>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Spawn Warps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134E5D1-F38D-614E-81CE-CEFAF554A5DD}"/>
                  </a:ext>
                </a:extLst>
              </p:cNvPr>
              <p:cNvSpPr txBox="1"/>
              <p:nvPr/>
            </p:nvSpPr>
            <p:spPr>
              <a:xfrm>
                <a:off x="4331425" y="1622616"/>
                <a:ext cx="2598939" cy="141064"/>
              </a:xfrm>
              <a:prstGeom prst="rect">
                <a:avLst/>
              </a:prstGeom>
              <a:noFill/>
            </p:spPr>
            <p:txBody>
              <a:bodyPr wrap="square" lIns="0" tIns="0" rIns="0" bIns="0" rtlCol="0">
                <a:spAutoFit/>
              </a:bodyPr>
              <a:lstStyle/>
              <a:p>
                <a:pPr>
                  <a:lnSpc>
                    <a:spcPts val="1069"/>
                  </a:lnSpc>
                </a:pPr>
                <a14:m>
                  <m:oMathPara xmlns:m="http://schemas.openxmlformats.org/officeDocument/2006/math">
                    <m:oMathParaPr>
                      <m:jc m:val="centerGroup"/>
                    </m:oMathParaPr>
                    <m:oMath xmlns:m="http://schemas.openxmlformats.org/officeDocument/2006/math">
                      <m:f>
                        <m:fPr>
                          <m:ctrlPr>
                            <a:rPr lang="en-US" sz="1500" i="1">
                              <a:solidFill>
                                <a:schemeClr val="tx1">
                                  <a:lumMod val="50000"/>
                                </a:schemeClr>
                              </a:solidFill>
                              <a:latin typeface="Cambria Math" panose="02040503050406030204" pitchFamily="18" charset="0"/>
                            </a:rPr>
                          </m:ctrlPr>
                        </m:fPr>
                        <m:num>
                          <m:r>
                            <a:rPr lang="en-US" sz="1500" i="1">
                              <a:solidFill>
                                <a:schemeClr val="tx1">
                                  <a:lumMod val="50000"/>
                                </a:schemeClr>
                              </a:solidFill>
                              <a:latin typeface="Cambria Math" panose="02040503050406030204" pitchFamily="18" charset="0"/>
                            </a:rPr>
                            <m:t>𝐺𝑟𝑜𝑢𝑝</m:t>
                          </m:r>
                          <m:r>
                            <a:rPr lang="en-US" sz="1500" i="1">
                              <a:solidFill>
                                <a:schemeClr val="tx1">
                                  <a:lumMod val="50000"/>
                                </a:schemeClr>
                              </a:solidFill>
                              <a:latin typeface="Cambria Math" panose="02040503050406030204" pitchFamily="18" charset="0"/>
                            </a:rPr>
                            <m:t> </m:t>
                          </m:r>
                          <m:r>
                            <a:rPr lang="en-US" sz="1500" i="1">
                              <a:solidFill>
                                <a:schemeClr val="tx1">
                                  <a:lumMod val="50000"/>
                                </a:schemeClr>
                              </a:solidFill>
                              <a:latin typeface="Cambria Math" panose="02040503050406030204" pitchFamily="18" charset="0"/>
                            </a:rPr>
                            <m:t>𝑆𝑖𝑧𝑒</m:t>
                          </m:r>
                        </m:num>
                        <m:den>
                          <m:r>
                            <a:rPr lang="en-US" sz="1500" i="1">
                              <a:solidFill>
                                <a:schemeClr val="tx1">
                                  <a:lumMod val="50000"/>
                                </a:schemeClr>
                              </a:solidFill>
                              <a:latin typeface="Cambria Math" panose="02040503050406030204" pitchFamily="18" charset="0"/>
                            </a:rPr>
                            <m:t>𝑡h𝑟𝑒𝑎𝑑𝑠</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𝑝𝑒𝑟</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𝑔𝑟𝑜𝑢𝑝</m:t>
                          </m:r>
                        </m:den>
                      </m:f>
                    </m:oMath>
                  </m:oMathPara>
                </a14:m>
                <a:endParaRPr lang="en-US" sz="1500" dirty="0">
                  <a:solidFill>
                    <a:schemeClr val="tx1">
                      <a:lumMod val="50000"/>
                    </a:schemeClr>
                  </a:solidFill>
                  <a:latin typeface="Consolas" panose="020B0609020204030204" pitchFamily="49" charset="0"/>
                </a:endParaRPr>
              </a:p>
            </p:txBody>
          </p:sp>
        </mc:Choice>
        <mc:Fallback xmlns="">
          <p:sp>
            <p:nvSpPr>
              <p:cNvPr id="22" name="TextBox 21">
                <a:extLst>
                  <a:ext uri="{FF2B5EF4-FFF2-40B4-BE49-F238E27FC236}">
                    <a16:creationId xmlns:a16="http://schemas.microsoft.com/office/drawing/2014/main" id="{7134E5D1-F38D-614E-81CE-CEFAF554A5DD}"/>
                  </a:ext>
                </a:extLst>
              </p:cNvPr>
              <p:cNvSpPr txBox="1">
                <a:spLocks noRot="1" noChangeAspect="1" noMove="1" noResize="1" noEditPoints="1" noAdjustHandles="1" noChangeArrowheads="1" noChangeShapeType="1" noTextEdit="1"/>
              </p:cNvSpPr>
              <p:nvPr/>
            </p:nvSpPr>
            <p:spPr>
              <a:xfrm>
                <a:off x="4331425" y="1622616"/>
                <a:ext cx="2598939" cy="141064"/>
              </a:xfrm>
              <a:prstGeom prst="rect">
                <a:avLst/>
              </a:prstGeom>
              <a:blipFill>
                <a:blip r:embed="rId3"/>
                <a:stretch>
                  <a:fillRect t="-191667" b="-10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3B4E361-11BE-4ACD-C21B-7A82D1E53892}"/>
                  </a:ext>
                </a:extLst>
              </p:cNvPr>
              <p:cNvSpPr txBox="1"/>
              <p:nvPr/>
            </p:nvSpPr>
            <p:spPr>
              <a:xfrm>
                <a:off x="4230572" y="2315662"/>
                <a:ext cx="3661325" cy="141064"/>
              </a:xfrm>
              <a:prstGeom prst="rect">
                <a:avLst/>
              </a:prstGeom>
              <a:noFill/>
            </p:spPr>
            <p:txBody>
              <a:bodyPr wrap="square" lIns="0" tIns="0" rIns="0" bIns="0" rtlCol="0">
                <a:spAutoFit/>
              </a:bodyPr>
              <a:lstStyle/>
              <a:p>
                <a:pPr>
                  <a:lnSpc>
                    <a:spcPts val="1069"/>
                  </a:lnSpc>
                </a:pPr>
                <a14:m>
                  <m:oMathPara xmlns:m="http://schemas.openxmlformats.org/officeDocument/2006/math">
                    <m:oMathParaPr>
                      <m:jc m:val="centerGroup"/>
                    </m:oMathParaPr>
                    <m:oMath xmlns:m="http://schemas.openxmlformats.org/officeDocument/2006/math">
                      <m:r>
                        <m:rPr>
                          <m:sty m:val="p"/>
                        </m:rPr>
                        <a:rPr lang="en-US" sz="1500">
                          <a:solidFill>
                            <a:schemeClr val="tx1">
                              <a:lumMod val="50000"/>
                            </a:schemeClr>
                          </a:solidFill>
                          <a:latin typeface="Cambria Math" panose="02040503050406030204" pitchFamily="18" charset="0"/>
                        </a:rPr>
                        <m:t>min</m:t>
                      </m:r>
                      <m:r>
                        <a:rPr lang="en-US" sz="1500" i="1">
                          <a:solidFill>
                            <a:schemeClr val="tx1">
                              <a:lumMod val="50000"/>
                            </a:schemeClr>
                          </a:solidFill>
                          <a:latin typeface="Cambria Math" panose="02040503050406030204" pitchFamily="18" charset="0"/>
                        </a:rPr>
                        <m:t>⁡(</m:t>
                      </m:r>
                      <m:f>
                        <m:fPr>
                          <m:ctrlPr>
                            <a:rPr lang="en-US" sz="1500" i="1">
                              <a:solidFill>
                                <a:schemeClr val="tx1">
                                  <a:lumMod val="50000"/>
                                </a:schemeClr>
                              </a:solidFill>
                              <a:latin typeface="Cambria Math" panose="02040503050406030204" pitchFamily="18" charset="0"/>
                            </a:rPr>
                          </m:ctrlPr>
                        </m:fPr>
                        <m:num>
                          <m:r>
                            <a:rPr lang="en-US" sz="1500" i="1">
                              <a:solidFill>
                                <a:schemeClr val="tx1">
                                  <a:lumMod val="50000"/>
                                </a:schemeClr>
                              </a:solidFill>
                              <a:latin typeface="Cambria Math" panose="02040503050406030204" pitchFamily="18" charset="0"/>
                            </a:rPr>
                            <m:t>𝑛𝑢</m:t>
                          </m:r>
                          <m:sSub>
                            <m:sSubPr>
                              <m:ctrlPr>
                                <a:rPr lang="en-US" sz="1500" i="1">
                                  <a:solidFill>
                                    <a:schemeClr val="tx1">
                                      <a:lumMod val="50000"/>
                                    </a:schemeClr>
                                  </a:solidFill>
                                  <a:latin typeface="Cambria Math" panose="02040503050406030204" pitchFamily="18" charset="0"/>
                                </a:rPr>
                              </m:ctrlPr>
                            </m:sSubPr>
                            <m:e>
                              <m:r>
                                <a:rPr lang="en-US" sz="1500" i="1">
                                  <a:solidFill>
                                    <a:schemeClr val="tx1">
                                      <a:lumMod val="50000"/>
                                    </a:schemeClr>
                                  </a:solidFill>
                                  <a:latin typeface="Cambria Math" panose="02040503050406030204" pitchFamily="18" charset="0"/>
                                </a:rPr>
                                <m:t>𝑚</m:t>
                              </m:r>
                            </m:e>
                            <m:sub>
                              <m:r>
                                <a:rPr lang="en-US" sz="1500" i="1">
                                  <a:solidFill>
                                    <a:schemeClr val="tx1">
                                      <a:lumMod val="50000"/>
                                    </a:schemeClr>
                                  </a:solidFill>
                                  <a:latin typeface="Cambria Math" panose="02040503050406030204" pitchFamily="18" charset="0"/>
                                </a:rPr>
                                <m:t>𝑔𝑟𝑜𝑢𝑝𝑠</m:t>
                              </m:r>
                            </m:sub>
                          </m:sSub>
                          <m:r>
                            <a:rPr lang="en-US" sz="1500" i="1">
                              <a:solidFill>
                                <a:schemeClr val="tx1">
                                  <a:lumMod val="50000"/>
                                </a:schemeClr>
                              </a:solidFill>
                              <a:latin typeface="Cambria Math" panose="02040503050406030204" pitchFamily="18" charset="0"/>
                            </a:rPr>
                            <m:t>∗</m:t>
                          </m:r>
                          <m:r>
                            <a:rPr lang="en-US" sz="1500" i="1">
                              <a:solidFill>
                                <a:schemeClr val="tx1">
                                  <a:lumMod val="50000"/>
                                </a:schemeClr>
                              </a:solidFill>
                              <a:latin typeface="Cambria Math" panose="02040503050406030204" pitchFamily="18" charset="0"/>
                            </a:rPr>
                            <m:t>𝑤𝑎𝑟𝑝𝑠</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𝑝𝑒𝑟</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𝑔𝑟𝑜𝑢𝑝</m:t>
                          </m:r>
                        </m:num>
                        <m:den>
                          <m:r>
                            <a:rPr lang="en-US" sz="1500" i="1">
                              <a:solidFill>
                                <a:schemeClr val="tx1">
                                  <a:lumMod val="50000"/>
                                </a:schemeClr>
                              </a:solidFill>
                              <a:latin typeface="Cambria Math" panose="02040503050406030204" pitchFamily="18" charset="0"/>
                            </a:rPr>
                            <m:t>𝑤𝑎𝑟𝑝𝑠</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𝑝𝑒𝑟</m:t>
                          </m:r>
                          <m:r>
                            <a:rPr lang="en-US" sz="1500" i="1">
                              <a:solidFill>
                                <a:schemeClr val="tx1">
                                  <a:lumMod val="50000"/>
                                </a:schemeClr>
                              </a:solidFill>
                              <a:latin typeface="Cambria Math" panose="02040503050406030204" pitchFamily="18" charset="0"/>
                            </a:rPr>
                            <m:t>_</m:t>
                          </m:r>
                          <m:r>
                            <a:rPr lang="en-US" sz="1500" i="1">
                              <a:solidFill>
                                <a:schemeClr val="tx1">
                                  <a:lumMod val="50000"/>
                                </a:schemeClr>
                              </a:solidFill>
                              <a:latin typeface="Cambria Math" panose="02040503050406030204" pitchFamily="18" charset="0"/>
                            </a:rPr>
                            <m:t>𝑐𝑜𝑟𝑒𝑠</m:t>
                          </m:r>
                        </m:den>
                      </m:f>
                      <m:r>
                        <a:rPr lang="en-US" sz="1500" i="1">
                          <a:solidFill>
                            <a:schemeClr val="tx1">
                              <a:lumMod val="50000"/>
                            </a:schemeClr>
                          </a:solidFill>
                          <a:latin typeface="Cambria Math" panose="02040503050406030204" pitchFamily="18" charset="0"/>
                        </a:rPr>
                        <m:t>, </m:t>
                      </m:r>
                      <m:r>
                        <a:rPr lang="en-US" sz="1500" i="1">
                          <a:solidFill>
                            <a:schemeClr val="tx1">
                              <a:lumMod val="50000"/>
                            </a:schemeClr>
                          </a:solidFill>
                          <a:latin typeface="Cambria Math" panose="02040503050406030204" pitchFamily="18" charset="0"/>
                        </a:rPr>
                        <m:t>𝑛𝑢</m:t>
                      </m:r>
                      <m:sSub>
                        <m:sSubPr>
                          <m:ctrlPr>
                            <a:rPr lang="en-US" sz="1500" i="1">
                              <a:solidFill>
                                <a:schemeClr val="tx1">
                                  <a:lumMod val="50000"/>
                                </a:schemeClr>
                              </a:solidFill>
                              <a:latin typeface="Cambria Math" panose="02040503050406030204" pitchFamily="18" charset="0"/>
                            </a:rPr>
                          </m:ctrlPr>
                        </m:sSubPr>
                        <m:e>
                          <m:r>
                            <a:rPr lang="en-US" sz="1500" i="1">
                              <a:solidFill>
                                <a:schemeClr val="tx1">
                                  <a:lumMod val="50000"/>
                                </a:schemeClr>
                              </a:solidFill>
                              <a:latin typeface="Cambria Math" panose="02040503050406030204" pitchFamily="18" charset="0"/>
                            </a:rPr>
                            <m:t>𝑚</m:t>
                          </m:r>
                        </m:e>
                        <m:sub>
                          <m:r>
                            <a:rPr lang="en-US" sz="1500" i="1">
                              <a:solidFill>
                                <a:schemeClr val="tx1">
                                  <a:lumMod val="50000"/>
                                </a:schemeClr>
                              </a:solidFill>
                              <a:latin typeface="Cambria Math" panose="02040503050406030204" pitchFamily="18" charset="0"/>
                            </a:rPr>
                            <m:t>𝑐𝑜𝑟𝑒𝑠</m:t>
                          </m:r>
                        </m:sub>
                      </m:sSub>
                      <m:r>
                        <a:rPr lang="en-US" sz="1500" i="1">
                          <a:solidFill>
                            <a:schemeClr val="tx1">
                              <a:lumMod val="50000"/>
                            </a:schemeClr>
                          </a:solidFill>
                          <a:latin typeface="Cambria Math" panose="02040503050406030204" pitchFamily="18" charset="0"/>
                        </a:rPr>
                        <m:t>)</m:t>
                      </m:r>
                    </m:oMath>
                  </m:oMathPara>
                </a14:m>
                <a:endParaRPr lang="en-US" sz="1500" dirty="0">
                  <a:solidFill>
                    <a:schemeClr val="tx1">
                      <a:lumMod val="50000"/>
                    </a:schemeClr>
                  </a:solidFill>
                  <a:latin typeface="Consolas" panose="020B0609020204030204" pitchFamily="49" charset="0"/>
                </a:endParaRPr>
              </a:p>
            </p:txBody>
          </p:sp>
        </mc:Choice>
        <mc:Fallback xmlns="">
          <p:sp>
            <p:nvSpPr>
              <p:cNvPr id="23" name="TextBox 22">
                <a:extLst>
                  <a:ext uri="{FF2B5EF4-FFF2-40B4-BE49-F238E27FC236}">
                    <a16:creationId xmlns:a16="http://schemas.microsoft.com/office/drawing/2014/main" id="{03B4E361-11BE-4ACD-C21B-7A82D1E53892}"/>
                  </a:ext>
                </a:extLst>
              </p:cNvPr>
              <p:cNvSpPr txBox="1">
                <a:spLocks noRot="1" noChangeAspect="1" noMove="1" noResize="1" noEditPoints="1" noAdjustHandles="1" noChangeArrowheads="1" noChangeShapeType="1" noTextEdit="1"/>
              </p:cNvSpPr>
              <p:nvPr/>
            </p:nvSpPr>
            <p:spPr>
              <a:xfrm>
                <a:off x="4230572" y="2315662"/>
                <a:ext cx="3661325" cy="141064"/>
              </a:xfrm>
              <a:prstGeom prst="rect">
                <a:avLst/>
              </a:prstGeom>
              <a:blipFill>
                <a:blip r:embed="rId4"/>
                <a:stretch>
                  <a:fillRect l="-2076" t="-150000" r="-8997" b="-91667"/>
                </a:stretch>
              </a:blipFill>
            </p:spPr>
            <p:txBody>
              <a:bodyPr/>
              <a:lstStyle/>
              <a:p>
                <a:r>
                  <a:rPr lang="ko-Kore-KR" altLang="en-US">
                    <a:noFill/>
                  </a:rPr>
                  <a:t> </a:t>
                </a:r>
              </a:p>
            </p:txBody>
          </p:sp>
        </mc:Fallback>
      </mc:AlternateContent>
      <p:sp>
        <p:nvSpPr>
          <p:cNvPr id="31" name="TextBox 30">
            <a:extLst>
              <a:ext uri="{FF2B5EF4-FFF2-40B4-BE49-F238E27FC236}">
                <a16:creationId xmlns:a16="http://schemas.microsoft.com/office/drawing/2014/main" id="{A61CE711-3E3A-FF51-2363-7DD12F9B88A1}"/>
              </a:ext>
            </a:extLst>
          </p:cNvPr>
          <p:cNvSpPr txBox="1"/>
          <p:nvPr/>
        </p:nvSpPr>
        <p:spPr>
          <a:xfrm>
            <a:off x="4667966" y="2782947"/>
            <a:ext cx="2924735" cy="230832"/>
          </a:xfrm>
          <a:prstGeom prst="rect">
            <a:avLst/>
          </a:prstGeom>
          <a:noFill/>
        </p:spPr>
        <p:txBody>
          <a:bodyPr wrap="square" lIns="0" tIns="0" rIns="0" bIns="0" rtlCol="0">
            <a:spAutoFit/>
          </a:bodyPr>
          <a:lstStyle/>
          <a:p>
            <a:pPr algn="l"/>
            <a:r>
              <a:rPr lang="en-US" sz="1500" i="1" dirty="0"/>
              <a:t>(</a:t>
            </a:r>
            <a:r>
              <a:rPr lang="en-US" sz="1500" i="1" dirty="0" err="1"/>
              <a:t>group_offset</a:t>
            </a:r>
            <a:r>
              <a:rPr lang="en-US" sz="1500" i="1" dirty="0"/>
              <a:t>, </a:t>
            </a:r>
            <a:r>
              <a:rPr lang="en-US" sz="1500" i="1" dirty="0" err="1"/>
              <a:t>num_groups</a:t>
            </a:r>
            <a:r>
              <a:rPr lang="en-US" sz="1500" i="1" dirty="0"/>
              <a:t>)</a:t>
            </a:r>
          </a:p>
        </p:txBody>
      </p:sp>
      <p:sp>
        <p:nvSpPr>
          <p:cNvPr id="32" name="TextBox 31">
            <a:extLst>
              <a:ext uri="{FF2B5EF4-FFF2-40B4-BE49-F238E27FC236}">
                <a16:creationId xmlns:a16="http://schemas.microsoft.com/office/drawing/2014/main" id="{04E7A278-9FE3-0826-0FEE-D375D3AB37FF}"/>
              </a:ext>
            </a:extLst>
          </p:cNvPr>
          <p:cNvSpPr txBox="1"/>
          <p:nvPr/>
        </p:nvSpPr>
        <p:spPr>
          <a:xfrm>
            <a:off x="4641434" y="3332965"/>
            <a:ext cx="2924735" cy="230832"/>
          </a:xfrm>
          <a:prstGeom prst="rect">
            <a:avLst/>
          </a:prstGeom>
          <a:noFill/>
        </p:spPr>
        <p:txBody>
          <a:bodyPr wrap="square" lIns="0" tIns="0" rIns="0" bIns="0" rtlCol="0">
            <a:spAutoFit/>
          </a:bodyPr>
          <a:lstStyle/>
          <a:p>
            <a:pPr algn="l"/>
            <a:r>
              <a:rPr lang="en-US" sz="1500" i="1" dirty="0"/>
              <a:t>(remaining groups)</a:t>
            </a:r>
          </a:p>
        </p:txBody>
      </p:sp>
      <p:sp>
        <p:nvSpPr>
          <p:cNvPr id="33" name="TextBox 32">
            <a:extLst>
              <a:ext uri="{FF2B5EF4-FFF2-40B4-BE49-F238E27FC236}">
                <a16:creationId xmlns:a16="http://schemas.microsoft.com/office/drawing/2014/main" id="{42FB9A12-8BA4-1B36-8A13-1C9189702C9F}"/>
              </a:ext>
            </a:extLst>
          </p:cNvPr>
          <p:cNvSpPr txBox="1"/>
          <p:nvPr/>
        </p:nvSpPr>
        <p:spPr>
          <a:xfrm>
            <a:off x="4598867" y="3950976"/>
            <a:ext cx="2924735" cy="230832"/>
          </a:xfrm>
          <a:prstGeom prst="rect">
            <a:avLst/>
          </a:prstGeom>
          <a:noFill/>
        </p:spPr>
        <p:txBody>
          <a:bodyPr wrap="square" lIns="0" tIns="0" rIns="0" bIns="0" rtlCol="0">
            <a:spAutoFit/>
          </a:bodyPr>
          <a:lstStyle/>
          <a:p>
            <a:pPr algn="l"/>
            <a:r>
              <a:rPr lang="en-US" sz="1500" i="1" dirty="0"/>
              <a:t>(warps execution)</a:t>
            </a:r>
          </a:p>
        </p:txBody>
      </p:sp>
    </p:spTree>
    <p:extLst>
      <p:ext uri="{BB962C8B-B14F-4D97-AF65-F5344CB8AC3E}">
        <p14:creationId xmlns:p14="http://schemas.microsoft.com/office/powerpoint/2010/main" val="2810006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P spid="19" grpId="0" animBg="1"/>
      <p:bldP spid="20" grpId="0" animBg="1"/>
      <p:bldP spid="21" grpId="0" animBg="1"/>
      <p:bldP spid="22" grpId="0"/>
      <p:bldP spid="23"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920F2B-2B44-0375-F11D-FFEDC0E22DFC}"/>
              </a:ext>
            </a:extLst>
          </p:cNvPr>
          <p:cNvSpPr>
            <a:spLocks noGrp="1"/>
          </p:cNvSpPr>
          <p:nvPr>
            <p:ph type="title"/>
          </p:nvPr>
        </p:nvSpPr>
        <p:spPr/>
        <p:txBody>
          <a:bodyPr>
            <a:normAutofit/>
          </a:bodyPr>
          <a:lstStyle/>
          <a:p>
            <a:r>
              <a:rPr lang="en-KR" altLang="ko-Kore-KR" sz="3200"/>
              <a:t>LLVM</a:t>
            </a:r>
            <a:r>
              <a:rPr lang="en-US" altLang="ko-Kore-KR" sz="3200" dirty="0"/>
              <a:t>:</a:t>
            </a:r>
            <a:r>
              <a:rPr lang="en-KR" altLang="ko-Kore-KR" sz="3200"/>
              <a:t> Compiler Extension</a:t>
            </a:r>
            <a:endParaRPr kumimoji="1" lang="ko-Kore-KR" altLang="en-US" sz="3200" dirty="0"/>
          </a:p>
        </p:txBody>
      </p:sp>
      <p:sp>
        <p:nvSpPr>
          <p:cNvPr id="3" name="내용 개체 틀 2">
            <a:extLst>
              <a:ext uri="{FF2B5EF4-FFF2-40B4-BE49-F238E27FC236}">
                <a16:creationId xmlns:a16="http://schemas.microsoft.com/office/drawing/2014/main" id="{C2C36332-F872-721F-367B-DFF82B3F3D19}"/>
              </a:ext>
            </a:extLst>
          </p:cNvPr>
          <p:cNvSpPr>
            <a:spLocks noGrp="1"/>
          </p:cNvSpPr>
          <p:nvPr>
            <p:ph idx="1"/>
          </p:nvPr>
        </p:nvSpPr>
        <p:spPr/>
        <p:txBody>
          <a:bodyPr>
            <a:normAutofit/>
          </a:bodyPr>
          <a:lstStyle/>
          <a:p>
            <a:r>
              <a:rPr lang="en-KR" altLang="ko-Kore-KR" sz="1800">
                <a:ea typeface="Roboto"/>
              </a:rPr>
              <a:t>New RISCV target feature</a:t>
            </a:r>
            <a:r>
              <a:rPr lang="en-US" altLang="ko-Kore-KR" sz="1800" dirty="0">
                <a:ea typeface="Roboto"/>
              </a:rPr>
              <a:t> to identify Vortex</a:t>
            </a:r>
            <a:endParaRPr lang="en-KR" altLang="ko-Kore-KR" sz="1800">
              <a:ea typeface="Roboto"/>
            </a:endParaRPr>
          </a:p>
          <a:p>
            <a:r>
              <a:rPr lang="en-KR" altLang="ko-Kore-KR" sz="1800">
                <a:ea typeface="Roboto"/>
              </a:rPr>
              <a:t>Toolchain integration</a:t>
            </a:r>
            <a:endParaRPr lang="en-KR" altLang="ko-Kore-KR" sz="1800"/>
          </a:p>
          <a:p>
            <a:pPr lvl="1"/>
            <a:r>
              <a:rPr lang="en-US" altLang="ko-Kore-KR" sz="1500" dirty="0">
                <a:ea typeface="Roboto"/>
              </a:rPr>
              <a:t>GCC toolchain</a:t>
            </a:r>
          </a:p>
          <a:p>
            <a:pPr lvl="1"/>
            <a:r>
              <a:rPr lang="en-US" altLang="ko-Kore-KR" sz="1500" dirty="0">
                <a:ea typeface="Roboto"/>
              </a:rPr>
              <a:t>Kernel runtime</a:t>
            </a:r>
          </a:p>
          <a:p>
            <a:r>
              <a:rPr lang="en-KR" altLang="ko-Kore-KR" sz="1800">
                <a:ea typeface="Roboto"/>
              </a:rPr>
              <a:t>Assembler/Disassembler</a:t>
            </a:r>
          </a:p>
          <a:p>
            <a:pPr lvl="1"/>
            <a:r>
              <a:rPr lang="en-US" altLang="ko-Kore-KR" sz="1500" dirty="0">
                <a:ea typeface="Roboto"/>
              </a:rPr>
              <a:t>GPGPU ISA Extension</a:t>
            </a:r>
          </a:p>
          <a:p>
            <a:pPr lvl="2"/>
            <a:r>
              <a:rPr lang="en-US" altLang="ko-Kore-KR" dirty="0" err="1">
                <a:solidFill>
                  <a:schemeClr val="tx1"/>
                </a:solidFill>
                <a:ea typeface="Roboto"/>
              </a:rPr>
              <a:t>wspawn</a:t>
            </a:r>
            <a:r>
              <a:rPr lang="en-US" altLang="ko-Kore-KR" dirty="0">
                <a:solidFill>
                  <a:schemeClr val="tx1"/>
                </a:solidFill>
                <a:ea typeface="Roboto"/>
              </a:rPr>
              <a:t>, </a:t>
            </a:r>
            <a:r>
              <a:rPr lang="en-US" altLang="ko-Kore-KR" dirty="0" err="1">
                <a:solidFill>
                  <a:schemeClr val="tx1"/>
                </a:solidFill>
                <a:ea typeface="Roboto"/>
              </a:rPr>
              <a:t>tmc</a:t>
            </a:r>
            <a:r>
              <a:rPr lang="en-US" altLang="ko-Kore-KR" dirty="0">
                <a:solidFill>
                  <a:schemeClr val="tx1"/>
                </a:solidFill>
                <a:ea typeface="Roboto"/>
              </a:rPr>
              <a:t>, split, join, pred, bar, </a:t>
            </a:r>
            <a:r>
              <a:rPr lang="en-US" altLang="ko-Kore-KR" dirty="0" err="1">
                <a:solidFill>
                  <a:schemeClr val="tx1"/>
                </a:solidFill>
                <a:ea typeface="Roboto"/>
              </a:rPr>
              <a:t>tex</a:t>
            </a:r>
            <a:endParaRPr lang="en-US" altLang="ko-Kore-KR" dirty="0">
              <a:solidFill>
                <a:schemeClr val="tx1"/>
              </a:solidFill>
              <a:ea typeface="Roboto"/>
            </a:endParaRPr>
          </a:p>
          <a:p>
            <a:pPr marL="685800" lvl="2" indent="0">
              <a:buNone/>
            </a:pPr>
            <a:endParaRPr lang="en-KR" altLang="ko-Kore-KR">
              <a:solidFill>
                <a:schemeClr val="tx1"/>
              </a:solidFill>
              <a:ea typeface="Roboto"/>
            </a:endParaRPr>
          </a:p>
          <a:p>
            <a:r>
              <a:rPr lang="en-US" altLang="ko-Kore-KR" sz="1800" dirty="0">
                <a:ea typeface="Roboto"/>
              </a:rPr>
              <a:t>Add new LLVM </a:t>
            </a:r>
            <a:r>
              <a:rPr lang="en-KR" altLang="ko-Kore-KR" sz="1800">
                <a:ea typeface="Roboto"/>
              </a:rPr>
              <a:t>Optimization Pass</a:t>
            </a:r>
            <a:r>
              <a:rPr lang="en-US" altLang="ko-Kore-KR" sz="1800" dirty="0">
                <a:ea typeface="Roboto"/>
              </a:rPr>
              <a:t>es</a:t>
            </a:r>
          </a:p>
          <a:p>
            <a:pPr lvl="1"/>
            <a:r>
              <a:rPr lang="en-US" altLang="ko-Kore-KR" sz="1500" dirty="0">
                <a:ea typeface="Roboto"/>
              </a:rPr>
              <a:t>Raise common analysis and optimization to LLVM level </a:t>
            </a:r>
            <a:endParaRPr lang="en-KR" altLang="ko-Kore-KR" sz="1500">
              <a:ea typeface="Roboto"/>
            </a:endParaRPr>
          </a:p>
          <a:p>
            <a:pPr lvl="1"/>
            <a:r>
              <a:rPr lang="en-US" altLang="ko-Kore-KR" sz="1500" dirty="0">
                <a:ea typeface="Roboto"/>
              </a:rPr>
              <a:t>Especially, Divergence Management Passes </a:t>
            </a:r>
          </a:p>
        </p:txBody>
      </p:sp>
      <p:sp>
        <p:nvSpPr>
          <p:cNvPr id="4" name="슬라이드 번호 개체 틀 3">
            <a:extLst>
              <a:ext uri="{FF2B5EF4-FFF2-40B4-BE49-F238E27FC236}">
                <a16:creationId xmlns:a16="http://schemas.microsoft.com/office/drawing/2014/main" id="{2323071A-70FC-8CDA-4E2A-A259456209A8}"/>
              </a:ext>
            </a:extLst>
          </p:cNvPr>
          <p:cNvSpPr>
            <a:spLocks noGrp="1"/>
          </p:cNvSpPr>
          <p:nvPr>
            <p:ph type="sldNum" sz="quarter" idx="4"/>
          </p:nvPr>
        </p:nvSpPr>
        <p:spPr/>
        <p:txBody>
          <a:bodyPr/>
          <a:lstStyle/>
          <a:p>
            <a:fld id="{C5E74F64-7780-9C4F-983D-3F814FF801CD}" type="slidenum">
              <a:rPr lang="en-US" smtClean="0"/>
              <a:t>11</a:t>
            </a:fld>
            <a:endParaRPr lang="en-US" dirty="0"/>
          </a:p>
        </p:txBody>
      </p:sp>
    </p:spTree>
    <p:extLst>
      <p:ext uri="{BB962C8B-B14F-4D97-AF65-F5344CB8AC3E}">
        <p14:creationId xmlns:p14="http://schemas.microsoft.com/office/powerpoint/2010/main" val="4127029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A542CD-C2EC-5923-C91F-EAFCB70D6D08}"/>
              </a:ext>
            </a:extLst>
          </p:cNvPr>
          <p:cNvSpPr>
            <a:spLocks noGrp="1"/>
          </p:cNvSpPr>
          <p:nvPr>
            <p:ph type="title"/>
          </p:nvPr>
        </p:nvSpPr>
        <p:spPr>
          <a:xfrm>
            <a:off x="628650" y="273844"/>
            <a:ext cx="8515350" cy="789239"/>
          </a:xfrm>
        </p:spPr>
        <p:txBody>
          <a:bodyPr>
            <a:noAutofit/>
          </a:bodyPr>
          <a:lstStyle/>
          <a:p>
            <a:r>
              <a:rPr lang="en-US" altLang="ko-Kore-KR" sz="3200" dirty="0"/>
              <a:t>Thread Divergence in SIMT</a:t>
            </a:r>
            <a:endParaRPr kumimoji="1" lang="ko-Kore-KR" altLang="en-US" sz="3200" dirty="0"/>
          </a:p>
        </p:txBody>
      </p:sp>
      <p:sp>
        <p:nvSpPr>
          <p:cNvPr id="3" name="내용 개체 틀 2">
            <a:extLst>
              <a:ext uri="{FF2B5EF4-FFF2-40B4-BE49-F238E27FC236}">
                <a16:creationId xmlns:a16="http://schemas.microsoft.com/office/drawing/2014/main" id="{BF9598E5-1179-7DD9-0680-8AC0561744A4}"/>
              </a:ext>
            </a:extLst>
          </p:cNvPr>
          <p:cNvSpPr>
            <a:spLocks noGrp="1"/>
          </p:cNvSpPr>
          <p:nvPr>
            <p:ph idx="1"/>
          </p:nvPr>
        </p:nvSpPr>
        <p:spPr>
          <a:xfrm>
            <a:off x="628649" y="1200004"/>
            <a:ext cx="4543205" cy="3432718"/>
          </a:xfrm>
        </p:spPr>
        <p:txBody>
          <a:bodyPr>
            <a:noAutofit/>
          </a:bodyPr>
          <a:lstStyle/>
          <a:p>
            <a:r>
              <a:rPr lang="en" altLang="ko-Kore-KR" sz="1800" dirty="0"/>
              <a:t>Key Difference: SIMD vs. SIMT</a:t>
            </a:r>
          </a:p>
          <a:p>
            <a:pPr lvl="1"/>
            <a:r>
              <a:rPr lang="en" altLang="ko-Kore-KR" b="1" dirty="0"/>
              <a:t>SIMD</a:t>
            </a:r>
            <a:r>
              <a:rPr lang="en" altLang="ko-Kore-KR" dirty="0"/>
              <a:t>: A single program counter executes one instruction across multiple data elements</a:t>
            </a:r>
          </a:p>
          <a:p>
            <a:pPr lvl="1"/>
            <a:r>
              <a:rPr lang="en" altLang="ko-Kore-KR" b="1" dirty="0"/>
              <a:t>SIMT</a:t>
            </a:r>
            <a:r>
              <a:rPr lang="en" altLang="ko-Kore-KR" dirty="0"/>
              <a:t>: Multiple </a:t>
            </a:r>
            <a:r>
              <a:rPr lang="en" altLang="ko-Kore-KR" i="1" dirty="0"/>
              <a:t>wavefronts</a:t>
            </a:r>
            <a:r>
              <a:rPr lang="en" altLang="ko-Kore-KR" dirty="0"/>
              <a:t> execute in lockstep, each with its own PC and stack</a:t>
            </a:r>
          </a:p>
          <a:p>
            <a:r>
              <a:rPr lang="en" altLang="ko-Kore-KR" sz="1800" dirty="0"/>
              <a:t>Handling Divergent Control Flow</a:t>
            </a:r>
          </a:p>
          <a:p>
            <a:pPr lvl="1"/>
            <a:r>
              <a:rPr lang="en" altLang="ko-Kore-KR" b="1" dirty="0"/>
              <a:t>SIMD</a:t>
            </a:r>
            <a:r>
              <a:rPr lang="en" altLang="ko-Kore-KR" dirty="0"/>
              <a:t>: Divergent branches are serialized within a single thread context</a:t>
            </a:r>
          </a:p>
          <a:p>
            <a:pPr lvl="1"/>
            <a:r>
              <a:rPr lang="en" altLang="ko-Kore-KR" b="1" dirty="0"/>
              <a:t>SIMT</a:t>
            </a:r>
            <a:r>
              <a:rPr lang="en" altLang="ko-Kore-KR" dirty="0"/>
              <a:t>: Different wavefronts can execute divergent branches independently</a:t>
            </a:r>
          </a:p>
          <a:p>
            <a:pPr lvl="1"/>
            <a:r>
              <a:rPr lang="en" altLang="ko-Kore-KR" dirty="0"/>
              <a:t>Within a wavefront, only active threads execute the branch</a:t>
            </a:r>
          </a:p>
          <a:p>
            <a:pPr marL="0" indent="0">
              <a:buNone/>
            </a:pPr>
            <a:endParaRPr kumimoji="1" lang="ko-Kore-KR" altLang="en-US" sz="1400" dirty="0"/>
          </a:p>
        </p:txBody>
      </p:sp>
      <p:sp>
        <p:nvSpPr>
          <p:cNvPr id="4" name="슬라이드 번호 개체 틀 3">
            <a:extLst>
              <a:ext uri="{FF2B5EF4-FFF2-40B4-BE49-F238E27FC236}">
                <a16:creationId xmlns:a16="http://schemas.microsoft.com/office/drawing/2014/main" id="{7F3C804D-3385-FA15-63C9-BFB236A30886}"/>
              </a:ext>
            </a:extLst>
          </p:cNvPr>
          <p:cNvSpPr>
            <a:spLocks noGrp="1"/>
          </p:cNvSpPr>
          <p:nvPr>
            <p:ph type="sldNum" sz="quarter" idx="4"/>
          </p:nvPr>
        </p:nvSpPr>
        <p:spPr/>
        <p:txBody>
          <a:bodyPr/>
          <a:lstStyle/>
          <a:p>
            <a:fld id="{C5E74F64-7780-9C4F-983D-3F814FF801CD}" type="slidenum">
              <a:rPr lang="en-US" smtClean="0"/>
              <a:t>12</a:t>
            </a:fld>
            <a:endParaRPr lang="en-US" dirty="0"/>
          </a:p>
        </p:txBody>
      </p:sp>
      <p:grpSp>
        <p:nvGrpSpPr>
          <p:cNvPr id="5" name="Group 33">
            <a:extLst>
              <a:ext uri="{FF2B5EF4-FFF2-40B4-BE49-F238E27FC236}">
                <a16:creationId xmlns:a16="http://schemas.microsoft.com/office/drawing/2014/main" id="{5E122A2A-A37C-08CD-E33C-0505FC580BA9}"/>
              </a:ext>
            </a:extLst>
          </p:cNvPr>
          <p:cNvGrpSpPr/>
          <p:nvPr/>
        </p:nvGrpSpPr>
        <p:grpSpPr>
          <a:xfrm>
            <a:off x="5321149" y="1063083"/>
            <a:ext cx="3156814" cy="1296094"/>
            <a:chOff x="1279059" y="4808340"/>
            <a:chExt cx="4816941" cy="2143608"/>
          </a:xfrm>
        </p:grpSpPr>
        <p:sp>
          <p:nvSpPr>
            <p:cNvPr id="6" name="Rectangle 5">
              <a:extLst>
                <a:ext uri="{FF2B5EF4-FFF2-40B4-BE49-F238E27FC236}">
                  <a16:creationId xmlns:a16="http://schemas.microsoft.com/office/drawing/2014/main" id="{AF98636D-93E2-591B-4D9C-0DF9CAC1704C}"/>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A</a:t>
              </a:r>
            </a:p>
          </p:txBody>
        </p:sp>
        <p:sp>
          <p:nvSpPr>
            <p:cNvPr id="7" name="Rectangle 6">
              <a:extLst>
                <a:ext uri="{FF2B5EF4-FFF2-40B4-BE49-F238E27FC236}">
                  <a16:creationId xmlns:a16="http://schemas.microsoft.com/office/drawing/2014/main" id="{2BF5DD19-81D3-5007-0B6D-33E96AA6B11E}"/>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B</a:t>
              </a:r>
            </a:p>
          </p:txBody>
        </p:sp>
        <p:sp>
          <p:nvSpPr>
            <p:cNvPr id="8" name="Rectangle 7">
              <a:extLst>
                <a:ext uri="{FF2B5EF4-FFF2-40B4-BE49-F238E27FC236}">
                  <a16:creationId xmlns:a16="http://schemas.microsoft.com/office/drawing/2014/main" id="{6AD73676-B636-AC44-EF3B-BC5EEEFB045A}"/>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C</a:t>
              </a:r>
            </a:p>
          </p:txBody>
        </p:sp>
        <p:sp>
          <p:nvSpPr>
            <p:cNvPr id="9" name="Rectangle 8">
              <a:extLst>
                <a:ext uri="{FF2B5EF4-FFF2-40B4-BE49-F238E27FC236}">
                  <a16:creationId xmlns:a16="http://schemas.microsoft.com/office/drawing/2014/main" id="{217935A2-0033-B4BB-F3F2-D3682900D816}"/>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D</a:t>
              </a:r>
            </a:p>
          </p:txBody>
        </p:sp>
        <p:cxnSp>
          <p:nvCxnSpPr>
            <p:cNvPr id="10" name="Straight Arrow Connector 9">
              <a:extLst>
                <a:ext uri="{FF2B5EF4-FFF2-40B4-BE49-F238E27FC236}">
                  <a16:creationId xmlns:a16="http://schemas.microsoft.com/office/drawing/2014/main" id="{BC3F9B0E-D99D-2BC4-B798-C19573A19FA9}"/>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461BA720-3524-F985-A69E-1A49CAFBC819}"/>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33125700-E5DD-8FB8-2F3B-754BF9E82299}"/>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4DAA422F-C618-0048-CD58-B4F67E54C445}"/>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11846A75-5470-292A-A471-0F287BC68775}"/>
                </a:ext>
              </a:extLst>
            </p:cNvPr>
            <p:cNvSpPr txBox="1"/>
            <p:nvPr/>
          </p:nvSpPr>
          <p:spPr>
            <a:xfrm>
              <a:off x="3193659" y="5287097"/>
              <a:ext cx="1852112" cy="1488916"/>
            </a:xfrm>
            <a:prstGeom prst="rect">
              <a:avLst/>
            </a:prstGeom>
            <a:noFill/>
          </p:spPr>
          <p:txBody>
            <a:bodyPr wrap="none" rtlCol="0">
              <a:spAutoFit/>
            </a:bodyPr>
            <a:lstStyle/>
            <a:p>
              <a:r>
                <a:rPr lang="en-US" sz="1050" dirty="0"/>
                <a:t>If (</a:t>
              </a:r>
              <a:r>
                <a:rPr lang="en-US" sz="1050" dirty="0" err="1"/>
                <a:t>threadid.x</a:t>
              </a:r>
              <a:r>
                <a:rPr lang="en-US" sz="1050" dirty="0"/>
                <a:t>&lt;2) {</a:t>
              </a:r>
            </a:p>
            <a:p>
              <a:r>
                <a:rPr lang="en-US" sz="1050" dirty="0"/>
                <a:t>  work B</a:t>
              </a:r>
            </a:p>
            <a:p>
              <a:r>
                <a:rPr lang="en-US" sz="1050" dirty="0"/>
                <a:t>} else { </a:t>
              </a:r>
            </a:p>
            <a:p>
              <a:r>
                <a:rPr lang="en-US" sz="1050" dirty="0"/>
                <a:t>  work C</a:t>
              </a:r>
            </a:p>
            <a:p>
              <a:r>
                <a:rPr lang="en-US" sz="1050" dirty="0"/>
                <a:t>}</a:t>
              </a:r>
              <a:endParaRPr lang="en-US" sz="1050" dirty="0">
                <a:solidFill>
                  <a:srgbClr val="FF0000"/>
                </a:solidFill>
              </a:endParaRPr>
            </a:p>
          </p:txBody>
        </p:sp>
        <p:sp>
          <p:nvSpPr>
            <p:cNvPr id="15" name="Rectangle 14">
              <a:extLst>
                <a:ext uri="{FF2B5EF4-FFF2-40B4-BE49-F238E27FC236}">
                  <a16:creationId xmlns:a16="http://schemas.microsoft.com/office/drawing/2014/main" id="{E87B1F7E-84A6-9549-233B-C0A4D0A6D9AF}"/>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6" name="Straight Arrow Connector 15">
              <a:extLst>
                <a:ext uri="{FF2B5EF4-FFF2-40B4-BE49-F238E27FC236}">
                  <a16:creationId xmlns:a16="http://schemas.microsoft.com/office/drawing/2014/main" id="{8780DD2C-ACDD-CBD4-3F77-20329EC4B0AD}"/>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ECAA215-E3E0-6FE9-D412-BB49B8E5DFC3}"/>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56D79547-3BAB-0657-3D44-5C74A321A4A3}"/>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9" name="Straight Arrow Connector 18">
              <a:extLst>
                <a:ext uri="{FF2B5EF4-FFF2-40B4-BE49-F238E27FC236}">
                  <a16:creationId xmlns:a16="http://schemas.microsoft.com/office/drawing/2014/main" id="{CA93635A-E775-C9C8-DCF1-12FA41E9B3FA}"/>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55D566C-A9F8-E2FE-B09E-6D47F0D636C3}"/>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0A305FC-E97C-6EB9-84DA-A606EA032AAE}"/>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BCB886B3-E9E3-0785-7ED7-440FF1CE3248}"/>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D486B160-FD66-6CB4-3660-36884C1E39F9}"/>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24" name="Straight Arrow Connector 23">
              <a:extLst>
                <a:ext uri="{FF2B5EF4-FFF2-40B4-BE49-F238E27FC236}">
                  <a16:creationId xmlns:a16="http://schemas.microsoft.com/office/drawing/2014/main" id="{548CC3CE-4225-D5BA-0E6A-CECBB2B5D171}"/>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37C137F2-56F6-4F8C-AFF6-410D9A21DF38}"/>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3BEA313E-C3AB-9006-975B-42FE2EFBCA3F}"/>
                </a:ext>
              </a:extLst>
            </p:cNvPr>
            <p:cNvSpPr txBox="1"/>
            <p:nvPr/>
          </p:nvSpPr>
          <p:spPr>
            <a:xfrm>
              <a:off x="3149363" y="4808340"/>
              <a:ext cx="2096712" cy="419951"/>
            </a:xfrm>
            <a:prstGeom prst="rect">
              <a:avLst/>
            </a:prstGeom>
            <a:noFill/>
          </p:spPr>
          <p:txBody>
            <a:bodyPr wrap="none" rtlCol="0">
              <a:spAutoFit/>
            </a:bodyPr>
            <a:lstStyle/>
            <a:p>
              <a:r>
                <a:rPr lang="en-US" sz="1050" b="1">
                  <a:solidFill>
                    <a:srgbClr val="FF0000"/>
                  </a:solidFill>
                </a:rPr>
                <a:t>Divergent branch! </a:t>
              </a:r>
            </a:p>
          </p:txBody>
        </p:sp>
      </p:grpSp>
    </p:spTree>
    <p:extLst>
      <p:ext uri="{BB962C8B-B14F-4D97-AF65-F5344CB8AC3E}">
        <p14:creationId xmlns:p14="http://schemas.microsoft.com/office/powerpoint/2010/main" val="128083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57890-1986-C24C-01CB-529BD838201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9D1C0C2-4F76-CABD-C1E6-0F7E78F2CE1D}"/>
              </a:ext>
            </a:extLst>
          </p:cNvPr>
          <p:cNvSpPr>
            <a:spLocks noGrp="1"/>
          </p:cNvSpPr>
          <p:nvPr>
            <p:ph type="title"/>
          </p:nvPr>
        </p:nvSpPr>
        <p:spPr>
          <a:xfrm>
            <a:off x="628650" y="273844"/>
            <a:ext cx="8249010" cy="789239"/>
          </a:xfrm>
        </p:spPr>
        <p:txBody>
          <a:bodyPr>
            <a:noAutofit/>
          </a:bodyPr>
          <a:lstStyle/>
          <a:p>
            <a:r>
              <a:rPr lang="en-US" altLang="ko-Kore-KR" sz="3200" dirty="0"/>
              <a:t>Thread Divergence in Vortex GPU</a:t>
            </a:r>
            <a:endParaRPr kumimoji="1" lang="ko-Kore-KR" altLang="en-US" sz="3200" dirty="0"/>
          </a:p>
        </p:txBody>
      </p:sp>
      <p:sp>
        <p:nvSpPr>
          <p:cNvPr id="3" name="내용 개체 틀 2">
            <a:extLst>
              <a:ext uri="{FF2B5EF4-FFF2-40B4-BE49-F238E27FC236}">
                <a16:creationId xmlns:a16="http://schemas.microsoft.com/office/drawing/2014/main" id="{166AD1C6-0C75-9CCD-826F-3E2718B1F485}"/>
              </a:ext>
            </a:extLst>
          </p:cNvPr>
          <p:cNvSpPr>
            <a:spLocks noGrp="1"/>
          </p:cNvSpPr>
          <p:nvPr>
            <p:ph idx="1"/>
          </p:nvPr>
        </p:nvSpPr>
        <p:spPr>
          <a:xfrm>
            <a:off x="628650" y="1200004"/>
            <a:ext cx="4286702" cy="3432718"/>
          </a:xfrm>
        </p:spPr>
        <p:txBody>
          <a:bodyPr>
            <a:noAutofit/>
          </a:bodyPr>
          <a:lstStyle/>
          <a:p>
            <a:r>
              <a:rPr lang="en" altLang="ko-Kore-KR" sz="1800" dirty="0"/>
              <a:t>Hardware-Level Divergence Management</a:t>
            </a:r>
          </a:p>
          <a:p>
            <a:pPr lvl="1"/>
            <a:r>
              <a:rPr lang="en" altLang="ko-Kore-KR" dirty="0"/>
              <a:t>Use </a:t>
            </a:r>
            <a:r>
              <a:rPr lang="en-US" altLang="ko-Kore-KR" dirty="0"/>
              <a:t>the </a:t>
            </a:r>
            <a:r>
              <a:rPr lang="en" altLang="ko-Kore-KR" dirty="0"/>
              <a:t>Immediate Post-Dominator (IPDOM) stack to ensure correct divergence and reconvergence after branches</a:t>
            </a:r>
          </a:p>
          <a:p>
            <a:r>
              <a:rPr lang="en" altLang="ko-Kore-KR" sz="1800" dirty="0"/>
              <a:t>Required GPU ISA Support</a:t>
            </a:r>
          </a:p>
          <a:p>
            <a:pPr lvl="1"/>
            <a:r>
              <a:rPr lang="en" altLang="ko-Kore-KR" dirty="0"/>
              <a:t>Define wavefront spawn points - launch configuration and initial PC</a:t>
            </a:r>
          </a:p>
          <a:p>
            <a:pPr lvl="1"/>
            <a:r>
              <a:rPr lang="en" altLang="ko-Kore-KR" dirty="0"/>
              <a:t>Provide thread mask operations - set/retrieve active threads</a:t>
            </a:r>
          </a:p>
          <a:p>
            <a:pPr lvl="1"/>
            <a:r>
              <a:rPr lang="en" altLang="ko-Kore-KR" dirty="0"/>
              <a:t>Include explicit branch and reconvergence instructions for hardware control</a:t>
            </a:r>
            <a:endParaRPr lang="en-KR" altLang="ko-Kore-KR" sz="1400"/>
          </a:p>
        </p:txBody>
      </p:sp>
      <p:sp>
        <p:nvSpPr>
          <p:cNvPr id="4" name="슬라이드 번호 개체 틀 3">
            <a:extLst>
              <a:ext uri="{FF2B5EF4-FFF2-40B4-BE49-F238E27FC236}">
                <a16:creationId xmlns:a16="http://schemas.microsoft.com/office/drawing/2014/main" id="{477430EE-4D8E-DD1B-70C7-88BB42A5FB4E}"/>
              </a:ext>
            </a:extLst>
          </p:cNvPr>
          <p:cNvSpPr>
            <a:spLocks noGrp="1"/>
          </p:cNvSpPr>
          <p:nvPr>
            <p:ph type="sldNum" sz="quarter" idx="4"/>
          </p:nvPr>
        </p:nvSpPr>
        <p:spPr/>
        <p:txBody>
          <a:bodyPr/>
          <a:lstStyle/>
          <a:p>
            <a:fld id="{C5E74F64-7780-9C4F-983D-3F814FF801CD}" type="slidenum">
              <a:rPr lang="en-US" smtClean="0"/>
              <a:t>13</a:t>
            </a:fld>
            <a:endParaRPr lang="en-US" dirty="0"/>
          </a:p>
        </p:txBody>
      </p:sp>
      <p:grpSp>
        <p:nvGrpSpPr>
          <p:cNvPr id="5" name="Group 33">
            <a:extLst>
              <a:ext uri="{FF2B5EF4-FFF2-40B4-BE49-F238E27FC236}">
                <a16:creationId xmlns:a16="http://schemas.microsoft.com/office/drawing/2014/main" id="{A39F3DFB-6FDF-AF61-B141-3094D9E9B90A}"/>
              </a:ext>
            </a:extLst>
          </p:cNvPr>
          <p:cNvGrpSpPr/>
          <p:nvPr/>
        </p:nvGrpSpPr>
        <p:grpSpPr>
          <a:xfrm>
            <a:off x="5321149" y="1063083"/>
            <a:ext cx="3156814" cy="1296094"/>
            <a:chOff x="1279059" y="4808340"/>
            <a:chExt cx="4816941" cy="2143608"/>
          </a:xfrm>
        </p:grpSpPr>
        <p:sp>
          <p:nvSpPr>
            <p:cNvPr id="6" name="Rectangle 5">
              <a:extLst>
                <a:ext uri="{FF2B5EF4-FFF2-40B4-BE49-F238E27FC236}">
                  <a16:creationId xmlns:a16="http://schemas.microsoft.com/office/drawing/2014/main" id="{DD7C7182-D9CA-62AF-21AB-394BFB2C4869}"/>
                </a:ext>
              </a:extLst>
            </p:cNvPr>
            <p:cNvSpPr/>
            <p:nvPr/>
          </p:nvSpPr>
          <p:spPr>
            <a:xfrm>
              <a:off x="1660059" y="4818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A</a:t>
              </a:r>
            </a:p>
          </p:txBody>
        </p:sp>
        <p:sp>
          <p:nvSpPr>
            <p:cNvPr id="7" name="Rectangle 6">
              <a:extLst>
                <a:ext uri="{FF2B5EF4-FFF2-40B4-BE49-F238E27FC236}">
                  <a16:creationId xmlns:a16="http://schemas.microsoft.com/office/drawing/2014/main" id="{7BB1D4DD-0478-6310-3913-A4E8A42CEC8C}"/>
                </a:ext>
              </a:extLst>
            </p:cNvPr>
            <p:cNvSpPr/>
            <p:nvPr/>
          </p:nvSpPr>
          <p:spPr>
            <a:xfrm>
              <a:off x="1279059" y="5427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B</a:t>
              </a:r>
            </a:p>
          </p:txBody>
        </p:sp>
        <p:sp>
          <p:nvSpPr>
            <p:cNvPr id="8" name="Rectangle 7">
              <a:extLst>
                <a:ext uri="{FF2B5EF4-FFF2-40B4-BE49-F238E27FC236}">
                  <a16:creationId xmlns:a16="http://schemas.microsoft.com/office/drawing/2014/main" id="{A82F2E3C-11C4-0DF2-2CCD-31F3AC74D543}"/>
                </a:ext>
              </a:extLst>
            </p:cNvPr>
            <p:cNvSpPr/>
            <p:nvPr/>
          </p:nvSpPr>
          <p:spPr>
            <a:xfrm>
              <a:off x="2193459" y="59613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C</a:t>
              </a:r>
            </a:p>
          </p:txBody>
        </p:sp>
        <p:sp>
          <p:nvSpPr>
            <p:cNvPr id="9" name="Rectangle 8">
              <a:extLst>
                <a:ext uri="{FF2B5EF4-FFF2-40B4-BE49-F238E27FC236}">
                  <a16:creationId xmlns:a16="http://schemas.microsoft.com/office/drawing/2014/main" id="{C62A4E7F-F7B7-7D7F-7D0A-A19C9F95E063}"/>
                </a:ext>
              </a:extLst>
            </p:cNvPr>
            <p:cNvSpPr/>
            <p:nvPr/>
          </p:nvSpPr>
          <p:spPr>
            <a:xfrm>
              <a:off x="1736259" y="6570948"/>
              <a:ext cx="838200" cy="381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050"/>
                <a:t>D</a:t>
              </a:r>
            </a:p>
          </p:txBody>
        </p:sp>
        <p:cxnSp>
          <p:nvCxnSpPr>
            <p:cNvPr id="10" name="Straight Arrow Connector 9">
              <a:extLst>
                <a:ext uri="{FF2B5EF4-FFF2-40B4-BE49-F238E27FC236}">
                  <a16:creationId xmlns:a16="http://schemas.microsoft.com/office/drawing/2014/main" id="{9411C93E-7679-4B16-8A71-9B304E280475}"/>
                </a:ext>
              </a:extLst>
            </p:cNvPr>
            <p:cNvCxnSpPr/>
            <p:nvPr/>
          </p:nvCxnSpPr>
          <p:spPr>
            <a:xfrm rot="5400000">
              <a:off x="1742236" y="5193372"/>
              <a:ext cx="212228" cy="22418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2FEAA213-5EDE-46D7-775F-24A421A450EE}"/>
                </a:ext>
              </a:extLst>
            </p:cNvPr>
            <p:cNvCxnSpPr>
              <a:endCxn id="8" idx="0"/>
            </p:cNvCxnSpPr>
            <p:nvPr/>
          </p:nvCxnSpPr>
          <p:spPr>
            <a:xfrm rot="16200000" flipH="1">
              <a:off x="2060111" y="54088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C490091A-2596-977C-E14C-6D1C537EEF2B}"/>
                </a:ext>
              </a:extLst>
            </p:cNvPr>
            <p:cNvCxnSpPr/>
            <p:nvPr/>
          </p:nvCxnSpPr>
          <p:spPr>
            <a:xfrm rot="16200000" flipH="1">
              <a:off x="1450511" y="6018498"/>
              <a:ext cx="761999"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B19DB586-810B-500A-7F31-FD36236BCDB8}"/>
                </a:ext>
              </a:extLst>
            </p:cNvPr>
            <p:cNvCxnSpPr>
              <a:stCxn id="8" idx="2"/>
              <a:endCxn id="9" idx="0"/>
            </p:cNvCxnSpPr>
            <p:nvPr/>
          </p:nvCxnSpPr>
          <p:spPr>
            <a:xfrm rot="5400000">
              <a:off x="2269659" y="6228048"/>
              <a:ext cx="228600" cy="457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F6B08C9A-93BD-814C-CE00-6DC590199AB9}"/>
                </a:ext>
              </a:extLst>
            </p:cNvPr>
            <p:cNvSpPr txBox="1"/>
            <p:nvPr/>
          </p:nvSpPr>
          <p:spPr>
            <a:xfrm>
              <a:off x="3193659" y="5287097"/>
              <a:ext cx="1852112" cy="1488916"/>
            </a:xfrm>
            <a:prstGeom prst="rect">
              <a:avLst/>
            </a:prstGeom>
            <a:noFill/>
          </p:spPr>
          <p:txBody>
            <a:bodyPr wrap="none" rtlCol="0">
              <a:spAutoFit/>
            </a:bodyPr>
            <a:lstStyle/>
            <a:p>
              <a:r>
                <a:rPr lang="en-US" sz="1050" dirty="0"/>
                <a:t>If (</a:t>
              </a:r>
              <a:r>
                <a:rPr lang="en-US" sz="1050" dirty="0" err="1"/>
                <a:t>threadid.x</a:t>
              </a:r>
              <a:r>
                <a:rPr lang="en-US" sz="1050" dirty="0"/>
                <a:t>&lt;2) {</a:t>
              </a:r>
            </a:p>
            <a:p>
              <a:r>
                <a:rPr lang="en-US" sz="1050" dirty="0"/>
                <a:t>  work B</a:t>
              </a:r>
            </a:p>
            <a:p>
              <a:r>
                <a:rPr lang="en-US" sz="1050" dirty="0"/>
                <a:t>} else { </a:t>
              </a:r>
            </a:p>
            <a:p>
              <a:r>
                <a:rPr lang="en-US" sz="1050" dirty="0"/>
                <a:t>  work C</a:t>
              </a:r>
            </a:p>
            <a:p>
              <a:r>
                <a:rPr lang="en-US" sz="1050" dirty="0"/>
                <a:t>}</a:t>
              </a:r>
              <a:endParaRPr lang="en-US" sz="1050" dirty="0">
                <a:solidFill>
                  <a:srgbClr val="FF0000"/>
                </a:solidFill>
              </a:endParaRPr>
            </a:p>
          </p:txBody>
        </p:sp>
        <p:sp>
          <p:nvSpPr>
            <p:cNvPr id="15" name="Rectangle 14">
              <a:extLst>
                <a:ext uri="{FF2B5EF4-FFF2-40B4-BE49-F238E27FC236}">
                  <a16:creationId xmlns:a16="http://schemas.microsoft.com/office/drawing/2014/main" id="{394A6149-5D69-0E0D-3DD9-AD42A146C072}"/>
                </a:ext>
              </a:extLst>
            </p:cNvPr>
            <p:cNvSpPr/>
            <p:nvPr/>
          </p:nvSpPr>
          <p:spPr>
            <a:xfrm>
              <a:off x="4997569" y="57232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6" name="Straight Arrow Connector 15">
              <a:extLst>
                <a:ext uri="{FF2B5EF4-FFF2-40B4-BE49-F238E27FC236}">
                  <a16:creationId xmlns:a16="http://schemas.microsoft.com/office/drawing/2014/main" id="{EEF1FF56-E40F-094D-B43E-9FB20E5F684E}"/>
                </a:ext>
              </a:extLst>
            </p:cNvPr>
            <p:cNvCxnSpPr/>
            <p:nvPr/>
          </p:nvCxnSpPr>
          <p:spPr>
            <a:xfrm rot="5400000">
              <a:off x="5090703" y="59035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FEA35BA-FD2F-B471-9624-F9A78F49F3D9}"/>
                </a:ext>
              </a:extLst>
            </p:cNvPr>
            <p:cNvCxnSpPr/>
            <p:nvPr/>
          </p:nvCxnSpPr>
          <p:spPr>
            <a:xfrm rot="5400000">
              <a:off x="5320097" y="5908683"/>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8" name="Rectangle 17">
              <a:extLst>
                <a:ext uri="{FF2B5EF4-FFF2-40B4-BE49-F238E27FC236}">
                  <a16:creationId xmlns:a16="http://schemas.microsoft.com/office/drawing/2014/main" id="{94EB54AE-F9BC-7E34-6BD2-C61989B5D16D}"/>
                </a:ext>
              </a:extLst>
            </p:cNvPr>
            <p:cNvSpPr/>
            <p:nvPr/>
          </p:nvSpPr>
          <p:spPr>
            <a:xfrm>
              <a:off x="4997569" y="53168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19" name="Straight Arrow Connector 18">
              <a:extLst>
                <a:ext uri="{FF2B5EF4-FFF2-40B4-BE49-F238E27FC236}">
                  <a16:creationId xmlns:a16="http://schemas.microsoft.com/office/drawing/2014/main" id="{8E90724B-DFD7-1F52-4A25-E91FCC6FE81E}"/>
                </a:ext>
              </a:extLst>
            </p:cNvPr>
            <p:cNvCxnSpPr/>
            <p:nvPr/>
          </p:nvCxnSpPr>
          <p:spPr>
            <a:xfrm rot="5400000">
              <a:off x="5090703" y="5497109"/>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DA7E170-0FC2-679B-1C24-C7FE4E7100A1}"/>
                </a:ext>
              </a:extLst>
            </p:cNvPr>
            <p:cNvCxnSpPr/>
            <p:nvPr/>
          </p:nvCxnSpPr>
          <p:spPr>
            <a:xfrm rot="5400000">
              <a:off x="53200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A493FED-9336-D375-74AF-819400E020F2}"/>
                </a:ext>
              </a:extLst>
            </p:cNvPr>
            <p:cNvCxnSpPr/>
            <p:nvPr/>
          </p:nvCxnSpPr>
          <p:spPr>
            <a:xfrm rot="5400000">
              <a:off x="55486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69647E0-F8C9-E7ED-A963-BA7F5AE92A68}"/>
                </a:ext>
              </a:extLst>
            </p:cNvPr>
            <p:cNvCxnSpPr/>
            <p:nvPr/>
          </p:nvCxnSpPr>
          <p:spPr>
            <a:xfrm rot="5400000">
              <a:off x="5777297" y="54966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3" name="Rectangle 22">
              <a:extLst>
                <a:ext uri="{FF2B5EF4-FFF2-40B4-BE49-F238E27FC236}">
                  <a16:creationId xmlns:a16="http://schemas.microsoft.com/office/drawing/2014/main" id="{21F4C790-0AE6-A073-7E8C-1B45114D21FE}"/>
                </a:ext>
              </a:extLst>
            </p:cNvPr>
            <p:cNvSpPr/>
            <p:nvPr/>
          </p:nvSpPr>
          <p:spPr>
            <a:xfrm>
              <a:off x="4997569" y="6155010"/>
              <a:ext cx="1098431" cy="36124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050"/>
            </a:p>
          </p:txBody>
        </p:sp>
        <p:cxnSp>
          <p:nvCxnSpPr>
            <p:cNvPr id="24" name="Straight Arrow Connector 23">
              <a:extLst>
                <a:ext uri="{FF2B5EF4-FFF2-40B4-BE49-F238E27FC236}">
                  <a16:creationId xmlns:a16="http://schemas.microsoft.com/office/drawing/2014/main" id="{BA0283F4-6272-62D4-DD02-8A47A0DEE4B3}"/>
                </a:ext>
              </a:extLst>
            </p:cNvPr>
            <p:cNvCxnSpPr/>
            <p:nvPr/>
          </p:nvCxnSpPr>
          <p:spPr>
            <a:xfrm rot="5400000">
              <a:off x="55486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AAEBE92-D67D-7E91-8012-188618DFA416}"/>
                </a:ext>
              </a:extLst>
            </p:cNvPr>
            <p:cNvCxnSpPr/>
            <p:nvPr/>
          </p:nvCxnSpPr>
          <p:spPr>
            <a:xfrm rot="5400000">
              <a:off x="5777297" y="6334838"/>
              <a:ext cx="27093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E9308C78-1B2D-D230-2644-0724C316D1AD}"/>
                </a:ext>
              </a:extLst>
            </p:cNvPr>
            <p:cNvSpPr txBox="1"/>
            <p:nvPr/>
          </p:nvSpPr>
          <p:spPr>
            <a:xfrm>
              <a:off x="3149363" y="4808340"/>
              <a:ext cx="2096712" cy="419951"/>
            </a:xfrm>
            <a:prstGeom prst="rect">
              <a:avLst/>
            </a:prstGeom>
            <a:noFill/>
          </p:spPr>
          <p:txBody>
            <a:bodyPr wrap="none" rtlCol="0">
              <a:spAutoFit/>
            </a:bodyPr>
            <a:lstStyle/>
            <a:p>
              <a:r>
                <a:rPr lang="en-US" sz="1050" b="1">
                  <a:solidFill>
                    <a:srgbClr val="FF0000"/>
                  </a:solidFill>
                </a:rPr>
                <a:t>Divergent branch! </a:t>
              </a:r>
            </a:p>
          </p:txBody>
        </p:sp>
      </p:grpSp>
      <p:sp>
        <p:nvSpPr>
          <p:cNvPr id="28" name="Google Shape;241;p8">
            <a:extLst>
              <a:ext uri="{FF2B5EF4-FFF2-40B4-BE49-F238E27FC236}">
                <a16:creationId xmlns:a16="http://schemas.microsoft.com/office/drawing/2014/main" id="{AF1A5283-21BC-D6D5-E19B-F2B532DDA76C}"/>
              </a:ext>
            </a:extLst>
          </p:cNvPr>
          <p:cNvSpPr/>
          <p:nvPr/>
        </p:nvSpPr>
        <p:spPr>
          <a:xfrm>
            <a:off x="5493030" y="3597246"/>
            <a:ext cx="1125804" cy="895346"/>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while(r1 != 0){</a:t>
            </a:r>
          </a:p>
          <a:p>
            <a:r>
              <a:rPr lang="en-US" sz="800" dirty="0">
                <a:solidFill>
                  <a:schemeClr val="dk1"/>
                </a:solidFill>
                <a:latin typeface="Consolas" panose="020B0609020204030204" pitchFamily="49" charset="0"/>
                <a:ea typeface="Tahoma"/>
                <a:cs typeface="Consolas" panose="020B0609020204030204" pitchFamily="49" charset="0"/>
                <a:sym typeface="Tahoma"/>
              </a:rPr>
              <a:t>  ++r2;</a:t>
            </a:r>
          </a:p>
          <a:p>
            <a:r>
              <a:rPr lang="en-US" sz="800" dirty="0">
                <a:solidFill>
                  <a:schemeClr val="dk1"/>
                </a:solidFill>
                <a:latin typeface="Consolas" panose="020B0609020204030204" pitchFamily="49" charset="0"/>
                <a:ea typeface="Tahoma"/>
                <a:cs typeface="Consolas" panose="020B0609020204030204" pitchFamily="49" charset="0"/>
                <a:sym typeface="Tahoma"/>
              </a:rPr>
              <a:t>  --r1;</a:t>
            </a:r>
          </a:p>
          <a:p>
            <a:r>
              <a:rPr lang="en-US" sz="800" dirty="0">
                <a:solidFill>
                  <a:schemeClr val="dk1"/>
                </a:solidFill>
                <a:latin typeface="Consolas" panose="020B0609020204030204" pitchFamily="49" charset="0"/>
                <a:ea typeface="Tahoma"/>
                <a:cs typeface="Consolas" panose="020B0609020204030204" pitchFamily="49" charset="0"/>
                <a:sym typeface="Tahoma"/>
              </a:rPr>
              <a:t>}</a:t>
            </a:r>
          </a:p>
        </p:txBody>
      </p:sp>
      <p:sp>
        <p:nvSpPr>
          <p:cNvPr id="29" name="오른쪽 화살표[R] 28">
            <a:extLst>
              <a:ext uri="{FF2B5EF4-FFF2-40B4-BE49-F238E27FC236}">
                <a16:creationId xmlns:a16="http://schemas.microsoft.com/office/drawing/2014/main" id="{D8A463FC-8CAC-45CE-60D8-FC43F0D1040E}"/>
              </a:ext>
            </a:extLst>
          </p:cNvPr>
          <p:cNvSpPr/>
          <p:nvPr/>
        </p:nvSpPr>
        <p:spPr>
          <a:xfrm>
            <a:off x="6680632" y="3925664"/>
            <a:ext cx="149648" cy="27240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sz="1100"/>
          </a:p>
        </p:txBody>
      </p:sp>
      <p:sp>
        <p:nvSpPr>
          <p:cNvPr id="30" name="Google Shape;241;p8">
            <a:extLst>
              <a:ext uri="{FF2B5EF4-FFF2-40B4-BE49-F238E27FC236}">
                <a16:creationId xmlns:a16="http://schemas.microsoft.com/office/drawing/2014/main" id="{105A8CD5-F879-84E0-5F8F-29D25BD20910}"/>
              </a:ext>
            </a:extLst>
          </p:cNvPr>
          <p:cNvSpPr/>
          <p:nvPr/>
        </p:nvSpPr>
        <p:spPr>
          <a:xfrm>
            <a:off x="6894503" y="3597245"/>
            <a:ext cx="1567221" cy="1366477"/>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seqz</a:t>
            </a:r>
            <a:r>
              <a:rPr lang="en-US" sz="800" dirty="0">
                <a:solidFill>
                  <a:schemeClr val="dk1"/>
                </a:solidFill>
                <a:latin typeface="Consolas" panose="020B0609020204030204" pitchFamily="49" charset="0"/>
                <a:ea typeface="Tahoma"/>
                <a:cs typeface="Consolas" panose="020B0609020204030204" pitchFamily="49" charset="0"/>
                <a:sym typeface="Tahoma"/>
              </a:rPr>
              <a:t> r3, r1, #0</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vx_split</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 r3</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bne</a:t>
            </a:r>
            <a:r>
              <a:rPr lang="en-US" sz="800" dirty="0">
                <a:solidFill>
                  <a:schemeClr val="dk1"/>
                </a:solidFill>
                <a:latin typeface="Consolas" panose="020B0609020204030204" pitchFamily="49" charset="0"/>
                <a:ea typeface="Tahoma"/>
                <a:cs typeface="Consolas" panose="020B0609020204030204" pitchFamily="49" charset="0"/>
                <a:sym typeface="Tahoma"/>
              </a:rPr>
              <a:t> r3, #0, @join</a:t>
            </a:r>
          </a:p>
          <a:p>
            <a:r>
              <a:rPr lang="en-US" sz="800" dirty="0">
                <a:solidFill>
                  <a:schemeClr val="dk1"/>
                </a:solidFill>
                <a:latin typeface="Consolas" panose="020B0609020204030204" pitchFamily="49" charset="0"/>
                <a:ea typeface="Tahoma"/>
                <a:cs typeface="Consolas" panose="020B0609020204030204" pitchFamily="49" charset="0"/>
                <a:sym typeface="Tahoma"/>
              </a:rPr>
              <a:t>@</a:t>
            </a:r>
            <a:r>
              <a:rPr lang="en-US" sz="800" dirty="0" err="1">
                <a:solidFill>
                  <a:schemeClr val="dk1"/>
                </a:solidFill>
                <a:latin typeface="Consolas" panose="020B0609020204030204" pitchFamily="49" charset="0"/>
                <a:ea typeface="Tahoma"/>
                <a:cs typeface="Consolas" panose="020B0609020204030204" pitchFamily="49" charset="0"/>
                <a:sym typeface="Tahoma"/>
              </a:rPr>
              <a:t>phead</a:t>
            </a:r>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vx_tmask</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r4</a:t>
            </a:r>
            <a:endParaRPr lang="en-US" sz="800" b="1" dirty="0">
              <a:solidFill>
                <a:srgbClr val="FF0000"/>
              </a:solidFill>
              <a:latin typeface="Consolas" panose="020B0609020204030204" pitchFamily="49" charset="0"/>
              <a:ea typeface="Tahoma"/>
              <a:cs typeface="Consolas" panose="020B0609020204030204" pitchFamily="49" charset="0"/>
              <a:sym typeface="Tahoma"/>
            </a:endParaRPr>
          </a:p>
          <a:p>
            <a:r>
              <a:rPr lang="en-US" sz="800" dirty="0">
                <a:solidFill>
                  <a:schemeClr val="dk1"/>
                </a:solidFill>
                <a:latin typeface="Consolas" panose="020B0609020204030204" pitchFamily="49" charset="0"/>
                <a:ea typeface="Tahoma"/>
                <a:cs typeface="Consolas" panose="020B0609020204030204" pitchFamily="49" charset="0"/>
                <a:sym typeface="Tahoma"/>
              </a:rPr>
              <a:t>@body:  add r2, r2, #1</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subi</a:t>
            </a:r>
            <a:r>
              <a:rPr lang="en-US" sz="800" dirty="0">
                <a:solidFill>
                  <a:schemeClr val="dk1"/>
                </a:solidFill>
                <a:latin typeface="Consolas" panose="020B0609020204030204" pitchFamily="49" charset="0"/>
                <a:ea typeface="Tahoma"/>
                <a:cs typeface="Consolas" panose="020B0609020204030204" pitchFamily="49" charset="0"/>
                <a:sym typeface="Tahoma"/>
              </a:rPr>
              <a:t> r1, r1, #1</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cmp</a:t>
            </a:r>
            <a:r>
              <a:rPr lang="en-US" sz="800" dirty="0">
                <a:solidFill>
                  <a:schemeClr val="dk1"/>
                </a:solidFill>
                <a:latin typeface="Consolas" panose="020B0609020204030204" pitchFamily="49" charset="0"/>
                <a:ea typeface="Tahoma"/>
                <a:cs typeface="Consolas" panose="020B0609020204030204" pitchFamily="49" charset="0"/>
                <a:sym typeface="Tahoma"/>
              </a:rPr>
              <a:t> r3,r1, #0</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vx_pred</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r3, r4</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bne</a:t>
            </a:r>
            <a:r>
              <a:rPr lang="en-US" sz="800" dirty="0">
                <a:solidFill>
                  <a:schemeClr val="dk1"/>
                </a:solidFill>
                <a:latin typeface="Consolas" panose="020B0609020204030204" pitchFamily="49" charset="0"/>
                <a:ea typeface="Tahoma"/>
                <a:cs typeface="Consolas" panose="020B0609020204030204" pitchFamily="49" charset="0"/>
                <a:sym typeface="Tahoma"/>
              </a:rPr>
              <a:t> r3, @body</a:t>
            </a:r>
          </a:p>
          <a:p>
            <a:r>
              <a:rPr lang="en-US" sz="800" dirty="0">
                <a:solidFill>
                  <a:schemeClr val="dk1"/>
                </a:solidFill>
                <a:latin typeface="Consolas" panose="020B0609020204030204" pitchFamily="49" charset="0"/>
                <a:ea typeface="Tahoma"/>
                <a:cs typeface="Consolas" panose="020B0609020204030204" pitchFamily="49" charset="0"/>
                <a:sym typeface="Tahoma"/>
              </a:rPr>
              <a:t>@join: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vx_join</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a:t>
            </a:r>
          </a:p>
        </p:txBody>
      </p:sp>
      <p:sp>
        <p:nvSpPr>
          <p:cNvPr id="31" name="Google Shape;241;p8">
            <a:extLst>
              <a:ext uri="{FF2B5EF4-FFF2-40B4-BE49-F238E27FC236}">
                <a16:creationId xmlns:a16="http://schemas.microsoft.com/office/drawing/2014/main" id="{35BA9029-832F-966E-9D5C-0C212A7E6A53}"/>
              </a:ext>
            </a:extLst>
          </p:cNvPr>
          <p:cNvSpPr/>
          <p:nvPr/>
        </p:nvSpPr>
        <p:spPr>
          <a:xfrm>
            <a:off x="5476557" y="2586615"/>
            <a:ext cx="1122505" cy="895345"/>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if(r1){</a:t>
            </a:r>
          </a:p>
          <a:p>
            <a:r>
              <a:rPr lang="en-US" sz="800" dirty="0">
                <a:solidFill>
                  <a:schemeClr val="dk1"/>
                </a:solidFill>
                <a:latin typeface="Consolas" panose="020B0609020204030204" pitchFamily="49" charset="0"/>
                <a:ea typeface="Tahoma"/>
                <a:cs typeface="Consolas" panose="020B0609020204030204" pitchFamily="49" charset="0"/>
                <a:sym typeface="Tahoma"/>
              </a:rPr>
              <a:t>  ++r2; </a:t>
            </a:r>
          </a:p>
          <a:p>
            <a:r>
              <a:rPr lang="en-US" sz="800" dirty="0">
                <a:solidFill>
                  <a:schemeClr val="dk1"/>
                </a:solidFill>
                <a:latin typeface="Consolas" panose="020B0609020204030204" pitchFamily="49" charset="0"/>
                <a:ea typeface="Tahoma"/>
                <a:cs typeface="Consolas" panose="020B0609020204030204" pitchFamily="49" charset="0"/>
                <a:sym typeface="Tahoma"/>
              </a:rPr>
              <a:t>}else{</a:t>
            </a:r>
          </a:p>
          <a:p>
            <a:r>
              <a:rPr lang="en-US" sz="800" dirty="0">
                <a:solidFill>
                  <a:schemeClr val="dk1"/>
                </a:solidFill>
                <a:latin typeface="Consolas" panose="020B0609020204030204" pitchFamily="49" charset="0"/>
                <a:ea typeface="Tahoma"/>
                <a:cs typeface="Consolas" panose="020B0609020204030204" pitchFamily="49" charset="0"/>
                <a:sym typeface="Tahoma"/>
              </a:rPr>
              <a:t>  --r1;</a:t>
            </a:r>
          </a:p>
          <a:p>
            <a:r>
              <a:rPr lang="en-US" sz="800" dirty="0">
                <a:solidFill>
                  <a:schemeClr val="dk1"/>
                </a:solidFill>
                <a:latin typeface="Consolas" panose="020B0609020204030204" pitchFamily="49" charset="0"/>
                <a:ea typeface="Tahoma"/>
                <a:cs typeface="Consolas" panose="020B0609020204030204" pitchFamily="49" charset="0"/>
                <a:sym typeface="Tahoma"/>
              </a:rPr>
              <a:t>}</a:t>
            </a:r>
          </a:p>
        </p:txBody>
      </p:sp>
      <p:sp>
        <p:nvSpPr>
          <p:cNvPr id="32" name="오른쪽 화살표[R] 31">
            <a:extLst>
              <a:ext uri="{FF2B5EF4-FFF2-40B4-BE49-F238E27FC236}">
                <a16:creationId xmlns:a16="http://schemas.microsoft.com/office/drawing/2014/main" id="{E1896240-E062-890D-CD1B-AE74946F9229}"/>
              </a:ext>
            </a:extLst>
          </p:cNvPr>
          <p:cNvSpPr/>
          <p:nvPr/>
        </p:nvSpPr>
        <p:spPr>
          <a:xfrm>
            <a:off x="6680632" y="2898087"/>
            <a:ext cx="149648" cy="27240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ko-Kore-KR" altLang="en-US" sz="1100"/>
          </a:p>
        </p:txBody>
      </p:sp>
      <p:sp>
        <p:nvSpPr>
          <p:cNvPr id="33" name="Google Shape;241;p8">
            <a:extLst>
              <a:ext uri="{FF2B5EF4-FFF2-40B4-BE49-F238E27FC236}">
                <a16:creationId xmlns:a16="http://schemas.microsoft.com/office/drawing/2014/main" id="{51462C67-9E6A-D4F0-C093-1DACF10B5983}"/>
              </a:ext>
            </a:extLst>
          </p:cNvPr>
          <p:cNvSpPr/>
          <p:nvPr/>
        </p:nvSpPr>
        <p:spPr>
          <a:xfrm>
            <a:off x="6894503" y="2586616"/>
            <a:ext cx="1556739" cy="895345"/>
          </a:xfrm>
          <a:prstGeom prst="foldedCorner">
            <a:avLst>
              <a:gd name="adj" fmla="val 7333"/>
            </a:avLst>
          </a:prstGeom>
          <a:solidFill>
            <a:srgbClr val="F2F2F2"/>
          </a:solidFill>
          <a:ln w="19050" cap="flat" cmpd="sng">
            <a:solidFill>
              <a:schemeClr val="dk1"/>
            </a:solidFill>
            <a:prstDash val="solid"/>
            <a:round/>
            <a:headEnd type="none" w="sm" len="sm"/>
            <a:tailEnd type="none" w="sm" len="sm"/>
          </a:ln>
        </p:spPr>
        <p:txBody>
          <a:bodyPr spcFirstLastPara="1" wrap="square" lIns="54000" tIns="72000" rIns="0" bIns="0" anchor="t" anchorCtr="0">
            <a:noAutofit/>
          </a:bodyPr>
          <a:lstStyle/>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vx_split</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 r1</a:t>
            </a:r>
          </a:p>
          <a:p>
            <a:r>
              <a:rPr lang="en-US" sz="800" dirty="0">
                <a:solidFill>
                  <a:schemeClr val="dk1"/>
                </a:solidFill>
                <a:latin typeface="Consolas" panose="020B0609020204030204" pitchFamily="49" charset="0"/>
                <a:ea typeface="Tahoma"/>
                <a:cs typeface="Consolas" panose="020B0609020204030204" pitchFamily="49" charset="0"/>
                <a:sym typeface="Tahoma"/>
              </a:rPr>
              <a:t>       </a:t>
            </a:r>
            <a:r>
              <a:rPr lang="en-US" sz="800" dirty="0" err="1">
                <a:solidFill>
                  <a:schemeClr val="dk1"/>
                </a:solidFill>
                <a:latin typeface="Consolas" panose="020B0609020204030204" pitchFamily="49" charset="0"/>
                <a:ea typeface="Tahoma"/>
                <a:cs typeface="Consolas" panose="020B0609020204030204" pitchFamily="49" charset="0"/>
                <a:sym typeface="Tahoma"/>
              </a:rPr>
              <a:t>bne</a:t>
            </a:r>
            <a:r>
              <a:rPr lang="en-US" sz="800" dirty="0">
                <a:solidFill>
                  <a:schemeClr val="dk1"/>
                </a:solidFill>
                <a:latin typeface="Consolas" panose="020B0609020204030204" pitchFamily="49" charset="0"/>
                <a:ea typeface="Tahoma"/>
                <a:cs typeface="Consolas" panose="020B0609020204030204" pitchFamily="49" charset="0"/>
                <a:sym typeface="Tahoma"/>
              </a:rPr>
              <a:t> r1, #0, @then</a:t>
            </a:r>
          </a:p>
          <a:p>
            <a:r>
              <a:rPr lang="en-US" sz="800" dirty="0">
                <a:solidFill>
                  <a:schemeClr val="dk1"/>
                </a:solidFill>
                <a:latin typeface="Consolas" panose="020B0609020204030204" pitchFamily="49" charset="0"/>
                <a:ea typeface="Tahoma"/>
                <a:cs typeface="Consolas" panose="020B0609020204030204" pitchFamily="49" charset="0"/>
                <a:sym typeface="Tahoma"/>
              </a:rPr>
              <a:t>@else: </a:t>
            </a:r>
            <a:r>
              <a:rPr lang="en-US" sz="800" dirty="0" err="1">
                <a:solidFill>
                  <a:schemeClr val="dk1"/>
                </a:solidFill>
                <a:latin typeface="Consolas" panose="020B0609020204030204" pitchFamily="49" charset="0"/>
                <a:ea typeface="Tahoma"/>
                <a:cs typeface="Consolas" panose="020B0609020204030204" pitchFamily="49" charset="0"/>
                <a:sym typeface="Tahoma"/>
              </a:rPr>
              <a:t>subi</a:t>
            </a:r>
            <a:r>
              <a:rPr lang="en-US" sz="800" dirty="0">
                <a:solidFill>
                  <a:schemeClr val="dk1"/>
                </a:solidFill>
                <a:latin typeface="Consolas" panose="020B0609020204030204" pitchFamily="49" charset="0"/>
                <a:ea typeface="Tahoma"/>
                <a:cs typeface="Consolas" panose="020B0609020204030204" pitchFamily="49" charset="0"/>
                <a:sym typeface="Tahoma"/>
              </a:rPr>
              <a:t> r2, r2, #1</a:t>
            </a:r>
          </a:p>
          <a:p>
            <a:r>
              <a:rPr lang="en-US" sz="800" dirty="0">
                <a:solidFill>
                  <a:schemeClr val="dk1"/>
                </a:solidFill>
                <a:latin typeface="Consolas" panose="020B0609020204030204" pitchFamily="49" charset="0"/>
                <a:ea typeface="Tahoma"/>
                <a:cs typeface="Consolas" panose="020B0609020204030204" pitchFamily="49" charset="0"/>
                <a:sym typeface="Tahoma"/>
              </a:rPr>
              <a:t>       j @join</a:t>
            </a:r>
          </a:p>
          <a:p>
            <a:r>
              <a:rPr lang="en-US" sz="800" dirty="0">
                <a:solidFill>
                  <a:schemeClr val="dk1"/>
                </a:solidFill>
                <a:latin typeface="Consolas" panose="020B0609020204030204" pitchFamily="49" charset="0"/>
                <a:ea typeface="Tahoma"/>
                <a:cs typeface="Consolas" panose="020B0609020204030204" pitchFamily="49" charset="0"/>
                <a:sym typeface="Tahoma"/>
              </a:rPr>
              <a:t>@then: </a:t>
            </a:r>
            <a:r>
              <a:rPr lang="en-US" sz="800" dirty="0" err="1">
                <a:solidFill>
                  <a:schemeClr val="dk1"/>
                </a:solidFill>
                <a:latin typeface="Consolas" panose="020B0609020204030204" pitchFamily="49" charset="0"/>
                <a:ea typeface="Tahoma"/>
                <a:cs typeface="Consolas" panose="020B0609020204030204" pitchFamily="49" charset="0"/>
                <a:sym typeface="Tahoma"/>
              </a:rPr>
              <a:t>addi</a:t>
            </a:r>
            <a:r>
              <a:rPr lang="en-US" sz="800" dirty="0">
                <a:solidFill>
                  <a:schemeClr val="dk1"/>
                </a:solidFill>
                <a:latin typeface="Consolas" panose="020B0609020204030204" pitchFamily="49" charset="0"/>
                <a:ea typeface="Tahoma"/>
                <a:cs typeface="Consolas" panose="020B0609020204030204" pitchFamily="49" charset="0"/>
                <a:sym typeface="Tahoma"/>
              </a:rPr>
              <a:t> r2, r2, #1</a:t>
            </a:r>
          </a:p>
          <a:p>
            <a:r>
              <a:rPr lang="en-US" sz="800" dirty="0">
                <a:solidFill>
                  <a:schemeClr val="dk1"/>
                </a:solidFill>
                <a:latin typeface="Consolas" panose="020B0609020204030204" pitchFamily="49" charset="0"/>
                <a:ea typeface="Tahoma"/>
                <a:cs typeface="Consolas" panose="020B0609020204030204" pitchFamily="49" charset="0"/>
                <a:sym typeface="Tahoma"/>
              </a:rPr>
              <a:t>@join: </a:t>
            </a:r>
            <a:r>
              <a:rPr lang="en-US" sz="800" b="1" dirty="0" err="1">
                <a:solidFill>
                  <a:srgbClr val="FF0000"/>
                </a:solidFill>
                <a:latin typeface="Consolas" panose="020B0609020204030204" pitchFamily="49" charset="0"/>
                <a:ea typeface="Tahoma"/>
                <a:cs typeface="Consolas" panose="020B0609020204030204" pitchFamily="49" charset="0"/>
                <a:sym typeface="Tahoma"/>
              </a:rPr>
              <a:t>vx_join</a:t>
            </a:r>
            <a:r>
              <a:rPr lang="en-US" sz="800" b="1" dirty="0">
                <a:solidFill>
                  <a:srgbClr val="FF0000"/>
                </a:solidFill>
                <a:latin typeface="Consolas" panose="020B0609020204030204" pitchFamily="49" charset="0"/>
                <a:ea typeface="Tahoma"/>
                <a:cs typeface="Consolas" panose="020B0609020204030204" pitchFamily="49" charset="0"/>
                <a:sym typeface="Tahoma"/>
              </a:rPr>
              <a:t> </a:t>
            </a:r>
            <a:r>
              <a:rPr lang="en-US" sz="800" dirty="0">
                <a:solidFill>
                  <a:schemeClr val="dk1"/>
                </a:solidFill>
                <a:latin typeface="Consolas" panose="020B0609020204030204" pitchFamily="49" charset="0"/>
                <a:ea typeface="Tahoma"/>
                <a:cs typeface="Consolas" panose="020B0609020204030204" pitchFamily="49" charset="0"/>
                <a:sym typeface="Tahoma"/>
              </a:rPr>
              <a:t>r0</a:t>
            </a:r>
          </a:p>
        </p:txBody>
      </p:sp>
    </p:spTree>
    <p:extLst>
      <p:ext uri="{BB962C8B-B14F-4D97-AF65-F5344CB8AC3E}">
        <p14:creationId xmlns:p14="http://schemas.microsoft.com/office/powerpoint/2010/main" val="428614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B7E40E7-6318-52EF-92FB-7E05BC40922B}"/>
              </a:ext>
            </a:extLst>
          </p:cNvPr>
          <p:cNvSpPr>
            <a:spLocks noGrp="1"/>
          </p:cNvSpPr>
          <p:nvPr>
            <p:ph type="title"/>
          </p:nvPr>
        </p:nvSpPr>
        <p:spPr>
          <a:xfrm>
            <a:off x="628650" y="273844"/>
            <a:ext cx="8249010" cy="789239"/>
          </a:xfrm>
        </p:spPr>
        <p:txBody>
          <a:bodyPr>
            <a:normAutofit/>
          </a:bodyPr>
          <a:lstStyle/>
          <a:p>
            <a:r>
              <a:rPr kumimoji="1" lang="en-US" altLang="ko-Kore-KR" sz="3200" dirty="0"/>
              <a:t>LLVM: Vortex Divergence Management</a:t>
            </a:r>
            <a:endParaRPr kumimoji="1" lang="ko-Kore-KR" altLang="en-US" sz="3200" dirty="0"/>
          </a:p>
        </p:txBody>
      </p:sp>
      <p:sp>
        <p:nvSpPr>
          <p:cNvPr id="6" name="내용 개체 틀 5">
            <a:extLst>
              <a:ext uri="{FF2B5EF4-FFF2-40B4-BE49-F238E27FC236}">
                <a16:creationId xmlns:a16="http://schemas.microsoft.com/office/drawing/2014/main" id="{894348C5-6353-1AD3-3C51-BB6FCE38C9B0}"/>
              </a:ext>
            </a:extLst>
          </p:cNvPr>
          <p:cNvSpPr>
            <a:spLocks noGrp="1"/>
          </p:cNvSpPr>
          <p:nvPr>
            <p:ph idx="1"/>
          </p:nvPr>
        </p:nvSpPr>
        <p:spPr>
          <a:xfrm>
            <a:off x="628649" y="1200004"/>
            <a:ext cx="5336721" cy="3499988"/>
          </a:xfrm>
        </p:spPr>
        <p:txBody>
          <a:bodyPr>
            <a:normAutofit/>
          </a:bodyPr>
          <a:lstStyle/>
          <a:p>
            <a:r>
              <a:rPr lang="en-US" altLang="ko-Kore-KR" sz="1800" dirty="0"/>
              <a:t>Uniformity Analysis</a:t>
            </a:r>
          </a:p>
          <a:p>
            <a:pPr lvl="1"/>
            <a:r>
              <a:rPr lang="en-US" altLang="ko-Kore-KR" dirty="0">
                <a:solidFill>
                  <a:schemeClr val="tx1"/>
                </a:solidFill>
              </a:rPr>
              <a:t>Mark divergent instructions and always uniform instructions </a:t>
            </a:r>
          </a:p>
          <a:p>
            <a:pPr lvl="1"/>
            <a:r>
              <a:rPr lang="en-US" altLang="ko-Kore-KR" dirty="0"/>
              <a:t>Based on the LLVM Uniformity analysis structure </a:t>
            </a:r>
          </a:p>
          <a:p>
            <a:pPr lvl="1"/>
            <a:r>
              <a:rPr lang="en-US" altLang="ko-Kore-KR" dirty="0"/>
              <a:t>Divergence Tracker </a:t>
            </a:r>
          </a:p>
          <a:p>
            <a:pPr lvl="2"/>
            <a:r>
              <a:rPr lang="en-US" altLang="ko-Kore-KR" dirty="0"/>
              <a:t>Mark </a:t>
            </a:r>
            <a:r>
              <a:rPr lang="en-US" altLang="ko-Kore-KR" dirty="0">
                <a:solidFill>
                  <a:schemeClr val="tx1"/>
                </a:solidFill>
              </a:rPr>
              <a:t>Function </a:t>
            </a:r>
            <a:r>
              <a:rPr lang="en-US" altLang="ko-Kore-KR" dirty="0" err="1"/>
              <a:t>a</a:t>
            </a:r>
            <a:r>
              <a:rPr lang="en-US" altLang="ko-Kore-KR" dirty="0" err="1">
                <a:solidFill>
                  <a:schemeClr val="tx1"/>
                </a:solidFill>
              </a:rPr>
              <a:t>rg</a:t>
            </a:r>
            <a:r>
              <a:rPr lang="en-US" altLang="ko-Kore-KR" dirty="0">
                <a:solidFill>
                  <a:schemeClr val="tx1"/>
                </a:solidFill>
              </a:rPr>
              <a:t>, returns, Atomic as Divergent </a:t>
            </a:r>
          </a:p>
          <a:p>
            <a:pPr lvl="2"/>
            <a:r>
              <a:rPr lang="en-US" altLang="ko-Kore-KR" dirty="0">
                <a:solidFill>
                  <a:schemeClr val="tx1"/>
                </a:solidFill>
              </a:rPr>
              <a:t>Mark Control and Status Reg</a:t>
            </a:r>
            <a:r>
              <a:rPr lang="en-US" altLang="ko-Kore-KR" dirty="0"/>
              <a:t>ister info as Uniform </a:t>
            </a:r>
          </a:p>
          <a:p>
            <a:pPr lvl="1"/>
            <a:r>
              <a:rPr lang="en-US" altLang="ko-Kore-KR" dirty="0">
                <a:solidFill>
                  <a:schemeClr val="tx1"/>
                </a:solidFill>
              </a:rPr>
              <a:t>Annotation analysis </a:t>
            </a:r>
          </a:p>
          <a:p>
            <a:pPr lvl="1"/>
            <a:r>
              <a:rPr lang="en-US" altLang="ko-Kore-KR" dirty="0"/>
              <a:t>Function argument analysis </a:t>
            </a:r>
            <a:endParaRPr lang="en-US" altLang="ko-Kore-KR" dirty="0">
              <a:solidFill>
                <a:schemeClr val="tx1"/>
              </a:solidFill>
            </a:endParaRPr>
          </a:p>
        </p:txBody>
      </p:sp>
      <p:sp>
        <p:nvSpPr>
          <p:cNvPr id="5" name="슬라이드 번호 개체 틀 4">
            <a:extLst>
              <a:ext uri="{FF2B5EF4-FFF2-40B4-BE49-F238E27FC236}">
                <a16:creationId xmlns:a16="http://schemas.microsoft.com/office/drawing/2014/main" id="{4BA9D2DC-5E55-5328-4ECC-CB39265458E2}"/>
              </a:ext>
            </a:extLst>
          </p:cNvPr>
          <p:cNvSpPr>
            <a:spLocks noGrp="1"/>
          </p:cNvSpPr>
          <p:nvPr>
            <p:ph type="sldNum" sz="quarter" idx="4"/>
          </p:nvPr>
        </p:nvSpPr>
        <p:spPr/>
        <p:txBody>
          <a:bodyPr/>
          <a:lstStyle/>
          <a:p>
            <a:fld id="{C5E74F64-7780-9C4F-983D-3F814FF801CD}" type="slidenum">
              <a:rPr lang="en-US" smtClean="0"/>
              <a:t>14</a:t>
            </a:fld>
            <a:endParaRPr lang="en-US" dirty="0"/>
          </a:p>
        </p:txBody>
      </p:sp>
      <p:sp>
        <p:nvSpPr>
          <p:cNvPr id="11" name="Rectangle 16">
            <a:extLst>
              <a:ext uri="{FF2B5EF4-FFF2-40B4-BE49-F238E27FC236}">
                <a16:creationId xmlns:a16="http://schemas.microsoft.com/office/drawing/2014/main" id="{9DE1AE39-AA1B-107E-BA05-70E09FF9518B}"/>
              </a:ext>
            </a:extLst>
          </p:cNvPr>
          <p:cNvSpPr/>
          <p:nvPr/>
        </p:nvSpPr>
        <p:spPr>
          <a:xfrm>
            <a:off x="6123961" y="219784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Optimization &amp; Transformation</a:t>
            </a:r>
          </a:p>
        </p:txBody>
      </p:sp>
      <p:sp>
        <p:nvSpPr>
          <p:cNvPr id="12" name="Rectangle 19">
            <a:extLst>
              <a:ext uri="{FF2B5EF4-FFF2-40B4-BE49-F238E27FC236}">
                <a16:creationId xmlns:a16="http://schemas.microsoft.com/office/drawing/2014/main" id="{1730ACD7-85D6-48EE-2DF1-A38C69D9D8C3}"/>
              </a:ext>
            </a:extLst>
          </p:cNvPr>
          <p:cNvSpPr/>
          <p:nvPr/>
        </p:nvSpPr>
        <p:spPr>
          <a:xfrm>
            <a:off x="6123961" y="2827406"/>
            <a:ext cx="2107091" cy="911596"/>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ore-KR" sz="1500" dirty="0"/>
              <a:t>Divergence Management Function Insertion</a:t>
            </a:r>
          </a:p>
        </p:txBody>
      </p:sp>
      <p:sp>
        <p:nvSpPr>
          <p:cNvPr id="13" name="Rectangle 34">
            <a:extLst>
              <a:ext uri="{FF2B5EF4-FFF2-40B4-BE49-F238E27FC236}">
                <a16:creationId xmlns:a16="http://schemas.microsoft.com/office/drawing/2014/main" id="{6BBF2D86-5927-4470-FB78-6C7C56486D4B}"/>
              </a:ext>
            </a:extLst>
          </p:cNvPr>
          <p:cNvSpPr/>
          <p:nvPr/>
        </p:nvSpPr>
        <p:spPr>
          <a:xfrm>
            <a:off x="6123961" y="1568275"/>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Uniformity Analysis</a:t>
            </a:r>
          </a:p>
        </p:txBody>
      </p:sp>
    </p:spTree>
    <p:extLst>
      <p:ext uri="{BB962C8B-B14F-4D97-AF65-F5344CB8AC3E}">
        <p14:creationId xmlns:p14="http://schemas.microsoft.com/office/powerpoint/2010/main" val="199507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06BDE-3263-F794-6C1B-52813E3105D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359B729-1A91-4AF1-6676-80087730B604}"/>
              </a:ext>
            </a:extLst>
          </p:cNvPr>
          <p:cNvSpPr>
            <a:spLocks noGrp="1"/>
          </p:cNvSpPr>
          <p:nvPr>
            <p:ph type="title"/>
          </p:nvPr>
        </p:nvSpPr>
        <p:spPr>
          <a:xfrm>
            <a:off x="628650" y="273844"/>
            <a:ext cx="8515350" cy="789239"/>
          </a:xfrm>
        </p:spPr>
        <p:txBody>
          <a:bodyPr>
            <a:normAutofit fontScale="90000"/>
          </a:bodyPr>
          <a:lstStyle/>
          <a:p>
            <a:r>
              <a:rPr kumimoji="1" lang="en-US" altLang="ko-Kore-KR" sz="3600" dirty="0"/>
              <a:t>LLVM: Vortex Divergence Management</a:t>
            </a:r>
            <a:endParaRPr kumimoji="1" lang="ko-Kore-KR" altLang="en-US" dirty="0"/>
          </a:p>
        </p:txBody>
      </p:sp>
      <p:sp>
        <p:nvSpPr>
          <p:cNvPr id="6" name="내용 개체 틀 5">
            <a:extLst>
              <a:ext uri="{FF2B5EF4-FFF2-40B4-BE49-F238E27FC236}">
                <a16:creationId xmlns:a16="http://schemas.microsoft.com/office/drawing/2014/main" id="{3C73DB4F-FB25-0F90-F573-B8A89FE6D9CD}"/>
              </a:ext>
            </a:extLst>
          </p:cNvPr>
          <p:cNvSpPr>
            <a:spLocks noGrp="1"/>
          </p:cNvSpPr>
          <p:nvPr>
            <p:ph idx="1"/>
          </p:nvPr>
        </p:nvSpPr>
        <p:spPr>
          <a:xfrm>
            <a:off x="628650" y="1200004"/>
            <a:ext cx="5304064" cy="3432718"/>
          </a:xfrm>
        </p:spPr>
        <p:txBody>
          <a:bodyPr/>
          <a:lstStyle/>
          <a:p>
            <a:r>
              <a:rPr lang="en-US" altLang="ko-Kore-KR" sz="1800" dirty="0"/>
              <a:t>Divergence Optimization</a:t>
            </a:r>
          </a:p>
          <a:p>
            <a:pPr lvl="1"/>
            <a:r>
              <a:rPr lang="en-US" altLang="ko-Kore-KR" dirty="0"/>
              <a:t>Code Simplification</a:t>
            </a:r>
          </a:p>
          <a:p>
            <a:pPr lvl="1"/>
            <a:r>
              <a:rPr lang="en-US" altLang="ko-Kore-KR" dirty="0"/>
              <a:t>Control-Flow Structurization</a:t>
            </a:r>
          </a:p>
          <a:p>
            <a:pPr lvl="1"/>
            <a:r>
              <a:rPr lang="en-US" altLang="ko-Kore-KR" dirty="0"/>
              <a:t>Control-Flow Graph Linearization</a:t>
            </a:r>
          </a:p>
          <a:p>
            <a:pPr lvl="1"/>
            <a:r>
              <a:rPr lang="en-US" altLang="ko-Kore-KR" dirty="0"/>
              <a:t>Control-Flow Reconstruction</a:t>
            </a:r>
          </a:p>
          <a:p>
            <a:r>
              <a:rPr lang="en-US" altLang="ko-Kore-KR" sz="1800" dirty="0"/>
              <a:t>Divergence Intrinsic Insertion</a:t>
            </a:r>
          </a:p>
          <a:p>
            <a:pPr lvl="1"/>
            <a:r>
              <a:rPr lang="en-US" altLang="ko-Kore-KR" dirty="0">
                <a:solidFill>
                  <a:schemeClr val="tx1"/>
                </a:solidFill>
              </a:rPr>
              <a:t>Insert </a:t>
            </a:r>
            <a:r>
              <a:rPr lang="en-US" altLang="ko-Kore-KR" b="1" dirty="0" err="1">
                <a:solidFill>
                  <a:schemeClr val="tx1"/>
                </a:solidFill>
              </a:rPr>
              <a:t>vx_split</a:t>
            </a:r>
            <a:r>
              <a:rPr lang="en-US" altLang="ko-Kore-KR" b="1" dirty="0">
                <a:solidFill>
                  <a:schemeClr val="tx1"/>
                </a:solidFill>
              </a:rPr>
              <a:t> </a:t>
            </a:r>
            <a:r>
              <a:rPr lang="en-US" altLang="ko-Kore-KR" dirty="0">
                <a:solidFill>
                  <a:schemeClr val="tx1"/>
                </a:solidFill>
              </a:rPr>
              <a:t>and </a:t>
            </a:r>
            <a:r>
              <a:rPr lang="en-US" altLang="ko-Kore-KR" b="1" dirty="0" err="1">
                <a:solidFill>
                  <a:schemeClr val="tx1"/>
                </a:solidFill>
              </a:rPr>
              <a:t>vx_join</a:t>
            </a:r>
            <a:r>
              <a:rPr lang="en-US" altLang="ko-Kore-KR" b="1" dirty="0">
                <a:solidFill>
                  <a:schemeClr val="tx1"/>
                </a:solidFill>
              </a:rPr>
              <a:t> </a:t>
            </a:r>
            <a:r>
              <a:rPr lang="en-US" altLang="ko-Kore-KR" dirty="0">
                <a:solidFill>
                  <a:schemeClr val="tx1"/>
                </a:solidFill>
              </a:rPr>
              <a:t>instruction</a:t>
            </a:r>
          </a:p>
          <a:p>
            <a:pPr lvl="1">
              <a:buClr>
                <a:srgbClr val="BCBCBC"/>
              </a:buClr>
            </a:pPr>
            <a:r>
              <a:rPr lang="en-US" altLang="ko-Kore-KR" dirty="0">
                <a:solidFill>
                  <a:schemeClr val="tx1"/>
                </a:solidFill>
                <a:ea typeface="Tahoma"/>
              </a:rPr>
              <a:t>Handling loops is more complex</a:t>
            </a:r>
            <a:endParaRPr lang="en-US" altLang="ko-Kore-KR" dirty="0">
              <a:solidFill>
                <a:schemeClr val="tx1"/>
              </a:solidFill>
            </a:endParaRPr>
          </a:p>
          <a:p>
            <a:pPr lvl="2"/>
            <a:r>
              <a:rPr lang="en-US" altLang="ko-Kore-KR" sz="1600" dirty="0">
                <a:solidFill>
                  <a:schemeClr val="tx1"/>
                </a:solidFill>
                <a:ea typeface="Tahoma"/>
              </a:rPr>
              <a:t>Use </a:t>
            </a:r>
            <a:r>
              <a:rPr lang="en-US" altLang="ko-Kore-KR" sz="1600" b="1" dirty="0" err="1">
                <a:solidFill>
                  <a:schemeClr val="tx1"/>
                </a:solidFill>
                <a:ea typeface="Tahoma"/>
              </a:rPr>
              <a:t>vx</a:t>
            </a:r>
            <a:r>
              <a:rPr lang="en-US" altLang="ko-Kore-KR" sz="1600" b="1" dirty="0" err="1">
                <a:ea typeface="Tahoma"/>
              </a:rPr>
              <a:t>_</a:t>
            </a:r>
            <a:r>
              <a:rPr lang="en-US" altLang="ko-Kore-KR" sz="1600" b="1" dirty="0" err="1">
                <a:solidFill>
                  <a:schemeClr val="tx1"/>
                </a:solidFill>
                <a:ea typeface="Tahoma"/>
              </a:rPr>
              <a:t>pred</a:t>
            </a:r>
            <a:r>
              <a:rPr lang="en-US" altLang="ko-Kore-KR" sz="1600" dirty="0">
                <a:solidFill>
                  <a:schemeClr val="tx1"/>
                </a:solidFill>
                <a:ea typeface="Tahoma"/>
              </a:rPr>
              <a:t> to disable threads on conditional</a:t>
            </a:r>
            <a:endParaRPr lang="en-US" altLang="ko-Kore-KR" sz="2000" dirty="0">
              <a:solidFill>
                <a:schemeClr val="tx1"/>
              </a:solidFill>
            </a:endParaRPr>
          </a:p>
          <a:p>
            <a:endParaRPr lang="ko-Kore-KR" altLang="en-US" dirty="0"/>
          </a:p>
        </p:txBody>
      </p:sp>
      <p:sp>
        <p:nvSpPr>
          <p:cNvPr id="5" name="슬라이드 번호 개체 틀 4">
            <a:extLst>
              <a:ext uri="{FF2B5EF4-FFF2-40B4-BE49-F238E27FC236}">
                <a16:creationId xmlns:a16="http://schemas.microsoft.com/office/drawing/2014/main" id="{C9E179E3-BB87-9E9B-E728-AF0A131C2653}"/>
              </a:ext>
            </a:extLst>
          </p:cNvPr>
          <p:cNvSpPr>
            <a:spLocks noGrp="1"/>
          </p:cNvSpPr>
          <p:nvPr>
            <p:ph type="sldNum" sz="quarter" idx="4"/>
          </p:nvPr>
        </p:nvSpPr>
        <p:spPr/>
        <p:txBody>
          <a:bodyPr/>
          <a:lstStyle/>
          <a:p>
            <a:fld id="{C5E74F64-7780-9C4F-983D-3F814FF801CD}" type="slidenum">
              <a:rPr lang="en-US" smtClean="0"/>
              <a:t>15</a:t>
            </a:fld>
            <a:endParaRPr lang="en-US"/>
          </a:p>
        </p:txBody>
      </p:sp>
      <p:sp>
        <p:nvSpPr>
          <p:cNvPr id="3" name="Rectangle 16">
            <a:extLst>
              <a:ext uri="{FF2B5EF4-FFF2-40B4-BE49-F238E27FC236}">
                <a16:creationId xmlns:a16="http://schemas.microsoft.com/office/drawing/2014/main" id="{781D7FEE-4AF8-45B8-1C9F-E8FAF371EE4A}"/>
              </a:ext>
            </a:extLst>
          </p:cNvPr>
          <p:cNvSpPr/>
          <p:nvPr/>
        </p:nvSpPr>
        <p:spPr>
          <a:xfrm>
            <a:off x="6123961" y="219784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Optimization &amp; Transformation</a:t>
            </a:r>
          </a:p>
        </p:txBody>
      </p:sp>
      <p:sp>
        <p:nvSpPr>
          <p:cNvPr id="4" name="Rectangle 19">
            <a:extLst>
              <a:ext uri="{FF2B5EF4-FFF2-40B4-BE49-F238E27FC236}">
                <a16:creationId xmlns:a16="http://schemas.microsoft.com/office/drawing/2014/main" id="{0E89DD06-EE34-30D9-EF21-5A30D3B6E303}"/>
              </a:ext>
            </a:extLst>
          </p:cNvPr>
          <p:cNvSpPr/>
          <p:nvPr/>
        </p:nvSpPr>
        <p:spPr>
          <a:xfrm>
            <a:off x="6123961" y="2827406"/>
            <a:ext cx="2107091" cy="911596"/>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ko-Kore-KR" sz="1500" dirty="0"/>
              <a:t>Divergence Management Function Insertion</a:t>
            </a:r>
          </a:p>
        </p:txBody>
      </p:sp>
      <p:sp>
        <p:nvSpPr>
          <p:cNvPr id="7" name="Rectangle 34">
            <a:extLst>
              <a:ext uri="{FF2B5EF4-FFF2-40B4-BE49-F238E27FC236}">
                <a16:creationId xmlns:a16="http://schemas.microsoft.com/office/drawing/2014/main" id="{2D18C18D-645B-EBFF-7035-4A0A6A38A8DF}"/>
              </a:ext>
            </a:extLst>
          </p:cNvPr>
          <p:cNvSpPr/>
          <p:nvPr/>
        </p:nvSpPr>
        <p:spPr>
          <a:xfrm>
            <a:off x="6123961" y="1568275"/>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Uniformity Analysis</a:t>
            </a:r>
          </a:p>
        </p:txBody>
      </p:sp>
    </p:spTree>
    <p:extLst>
      <p:ext uri="{BB962C8B-B14F-4D97-AF65-F5344CB8AC3E}">
        <p14:creationId xmlns:p14="http://schemas.microsoft.com/office/powerpoint/2010/main" val="76713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121791-0823-4CE1-C8AE-B32DD8C30BD0}"/>
              </a:ext>
            </a:extLst>
          </p:cNvPr>
          <p:cNvSpPr>
            <a:spLocks noGrp="1"/>
          </p:cNvSpPr>
          <p:nvPr>
            <p:ph type="title"/>
          </p:nvPr>
        </p:nvSpPr>
        <p:spPr>
          <a:xfrm>
            <a:off x="628650" y="273844"/>
            <a:ext cx="8515350" cy="789239"/>
          </a:xfrm>
        </p:spPr>
        <p:txBody>
          <a:bodyPr>
            <a:normAutofit fontScale="90000"/>
          </a:bodyPr>
          <a:lstStyle/>
          <a:p>
            <a:r>
              <a:rPr kumimoji="1" lang="en-US" altLang="ko-Kore-KR" sz="3600" dirty="0"/>
              <a:t>LLVM: Vortex Divergence Management</a:t>
            </a:r>
            <a:endParaRPr kumimoji="1" lang="ko-Kore-KR" altLang="en-US" dirty="0"/>
          </a:p>
        </p:txBody>
      </p:sp>
      <p:sp>
        <p:nvSpPr>
          <p:cNvPr id="4" name="슬라이드 번호 개체 틀 3">
            <a:extLst>
              <a:ext uri="{FF2B5EF4-FFF2-40B4-BE49-F238E27FC236}">
                <a16:creationId xmlns:a16="http://schemas.microsoft.com/office/drawing/2014/main" id="{FEE0216B-435D-5554-DEBA-796D5B3DB175}"/>
              </a:ext>
            </a:extLst>
          </p:cNvPr>
          <p:cNvSpPr>
            <a:spLocks noGrp="1"/>
          </p:cNvSpPr>
          <p:nvPr>
            <p:ph type="sldNum" sz="quarter" idx="4"/>
          </p:nvPr>
        </p:nvSpPr>
        <p:spPr/>
        <p:txBody>
          <a:bodyPr/>
          <a:lstStyle/>
          <a:p>
            <a:fld id="{C5E74F64-7780-9C4F-983D-3F814FF801CD}" type="slidenum">
              <a:rPr lang="en-US" smtClean="0"/>
              <a:t>16</a:t>
            </a:fld>
            <a:endParaRPr lang="en-US" dirty="0"/>
          </a:p>
        </p:txBody>
      </p:sp>
      <p:graphicFrame>
        <p:nvGraphicFramePr>
          <p:cNvPr id="5" name="차트 4">
            <a:extLst>
              <a:ext uri="{FF2B5EF4-FFF2-40B4-BE49-F238E27FC236}">
                <a16:creationId xmlns:a16="http://schemas.microsoft.com/office/drawing/2014/main" id="{26B15187-E25C-F1D0-4E53-3FE1124F75AB}"/>
              </a:ext>
            </a:extLst>
          </p:cNvPr>
          <p:cNvGraphicFramePr>
            <a:graphicFrameLocks/>
          </p:cNvGraphicFramePr>
          <p:nvPr>
            <p:extLst>
              <p:ext uri="{D42A27DB-BD31-4B8C-83A1-F6EECF244321}">
                <p14:modId xmlns:p14="http://schemas.microsoft.com/office/powerpoint/2010/main" val="2114675785"/>
              </p:ext>
            </p:extLst>
          </p:nvPr>
        </p:nvGraphicFramePr>
        <p:xfrm>
          <a:off x="320289" y="1041311"/>
          <a:ext cx="4320000" cy="3236400"/>
        </p:xfrm>
        <a:graphic>
          <a:graphicData uri="http://schemas.openxmlformats.org/drawingml/2006/chart">
            <c:chart xmlns:c="http://schemas.openxmlformats.org/drawingml/2006/chart" xmlns:r="http://schemas.openxmlformats.org/officeDocument/2006/relationships" r:id="rId3"/>
          </a:graphicData>
        </a:graphic>
      </p:graphicFrame>
      <p:pic>
        <p:nvPicPr>
          <p:cNvPr id="6" name="그림 5">
            <a:extLst>
              <a:ext uri="{FF2B5EF4-FFF2-40B4-BE49-F238E27FC236}">
                <a16:creationId xmlns:a16="http://schemas.microsoft.com/office/drawing/2014/main" id="{EC3DBC84-51CE-65B5-3860-43820E0CE660}"/>
              </a:ext>
            </a:extLst>
          </p:cNvPr>
          <p:cNvPicPr>
            <a:picLocks noChangeAspect="1"/>
          </p:cNvPicPr>
          <p:nvPr/>
        </p:nvPicPr>
        <p:blipFill>
          <a:blip r:embed="rId4"/>
          <a:stretch>
            <a:fillRect/>
          </a:stretch>
        </p:blipFill>
        <p:spPr>
          <a:xfrm>
            <a:off x="2301969" y="4465611"/>
            <a:ext cx="4474028" cy="476430"/>
          </a:xfrm>
          <a:prstGeom prst="rect">
            <a:avLst/>
          </a:prstGeom>
        </p:spPr>
      </p:pic>
      <p:graphicFrame>
        <p:nvGraphicFramePr>
          <p:cNvPr id="7" name="차트 6">
            <a:extLst>
              <a:ext uri="{FF2B5EF4-FFF2-40B4-BE49-F238E27FC236}">
                <a16:creationId xmlns:a16="http://schemas.microsoft.com/office/drawing/2014/main" id="{B6B712E3-06E2-EB4A-1F44-2A042568C3EC}"/>
              </a:ext>
            </a:extLst>
          </p:cNvPr>
          <p:cNvGraphicFramePr>
            <a:graphicFrameLocks/>
          </p:cNvGraphicFramePr>
          <p:nvPr>
            <p:extLst>
              <p:ext uri="{D42A27DB-BD31-4B8C-83A1-F6EECF244321}">
                <p14:modId xmlns:p14="http://schemas.microsoft.com/office/powerpoint/2010/main" val="3185608792"/>
              </p:ext>
            </p:extLst>
          </p:nvPr>
        </p:nvGraphicFramePr>
        <p:xfrm>
          <a:off x="4640289" y="1051655"/>
          <a:ext cx="4320000" cy="324008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724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36DC7CE-859C-B0B8-A14F-5BB61BBD2A1B}"/>
              </a:ext>
            </a:extLst>
          </p:cNvPr>
          <p:cNvSpPr>
            <a:spLocks noGrp="1"/>
          </p:cNvSpPr>
          <p:nvPr>
            <p:ph type="title"/>
          </p:nvPr>
        </p:nvSpPr>
        <p:spPr/>
        <p:txBody>
          <a:bodyPr/>
          <a:lstStyle/>
          <a:p>
            <a:r>
              <a:rPr lang="en-KR" altLang="ko-Kore-KR"/>
              <a:t>Support</a:t>
            </a:r>
            <a:r>
              <a:rPr lang="en-US" altLang="ko-Kore-KR" dirty="0"/>
              <a:t>ed</a:t>
            </a:r>
            <a:r>
              <a:rPr lang="en-KR" altLang="ko-Kore-KR"/>
              <a:t> OpenCL benchmarks</a:t>
            </a:r>
            <a:endParaRPr kumimoji="1" lang="ko-Kore-KR" altLang="en-US" dirty="0"/>
          </a:p>
        </p:txBody>
      </p:sp>
      <p:sp>
        <p:nvSpPr>
          <p:cNvPr id="6" name="내용 개체 틀 5">
            <a:extLst>
              <a:ext uri="{FF2B5EF4-FFF2-40B4-BE49-F238E27FC236}">
                <a16:creationId xmlns:a16="http://schemas.microsoft.com/office/drawing/2014/main" id="{D917EE50-B66B-64F0-AC5C-A0D7D410F0AC}"/>
              </a:ext>
            </a:extLst>
          </p:cNvPr>
          <p:cNvSpPr>
            <a:spLocks noGrp="1"/>
          </p:cNvSpPr>
          <p:nvPr>
            <p:ph idx="1"/>
          </p:nvPr>
        </p:nvSpPr>
        <p:spPr/>
        <p:txBody>
          <a:bodyPr>
            <a:normAutofit/>
          </a:bodyPr>
          <a:lstStyle/>
          <a:p>
            <a:r>
              <a:rPr lang="en-KR" altLang="ko-Kore-KR" sz="1800"/>
              <a:t>Upgrade PoCL version as 4.0</a:t>
            </a:r>
          </a:p>
          <a:p>
            <a:pPr lvl="1">
              <a:buFont typeface="Wingdings" panose="05000000000000000000" pitchFamily="2" charset="2"/>
              <a:buChar char="Ø"/>
            </a:pPr>
            <a:r>
              <a:rPr lang="en-US" altLang="ko-Kore-KR" dirty="0"/>
              <a:t>Support OpenCL 3.0</a:t>
            </a:r>
          </a:p>
          <a:p>
            <a:pPr lvl="1">
              <a:buFont typeface="Wingdings" panose="05000000000000000000" pitchFamily="2" charset="2"/>
              <a:buChar char="Ø"/>
            </a:pPr>
            <a:r>
              <a:rPr lang="en-US" altLang="ko-Kore-KR" dirty="0"/>
              <a:t>Using </a:t>
            </a:r>
            <a:r>
              <a:rPr lang="en-US" altLang="ko-Kore-KR" dirty="0" err="1"/>
              <a:t>llvm</a:t>
            </a:r>
            <a:r>
              <a:rPr lang="en-US" altLang="ko-Kore-KR" dirty="0"/>
              <a:t> vortex based on </a:t>
            </a:r>
            <a:r>
              <a:rPr lang="en-US" altLang="ko-Kore-KR" dirty="0" err="1"/>
              <a:t>llvm</a:t>
            </a:r>
            <a:r>
              <a:rPr lang="en-US" altLang="ko-Kore-KR" dirty="0"/>
              <a:t> v18</a:t>
            </a:r>
          </a:p>
          <a:p>
            <a:pPr lvl="1">
              <a:buFont typeface="Wingdings" panose="05000000000000000000" pitchFamily="2" charset="2"/>
              <a:buChar char="Ø"/>
            </a:pPr>
            <a:endParaRPr lang="en-US" altLang="ko-Kore-KR" sz="1400" dirty="0">
              <a:solidFill>
                <a:schemeClr val="tx1"/>
              </a:solidFill>
            </a:endParaRPr>
          </a:p>
          <a:p>
            <a:r>
              <a:rPr lang="en-KR" altLang="ko-Kore-KR" sz="1800"/>
              <a:t>1</a:t>
            </a:r>
            <a:r>
              <a:rPr lang="en-US" altLang="ko-Kore-KR" sz="1800" dirty="0"/>
              <a:t>7</a:t>
            </a:r>
            <a:r>
              <a:rPr lang="en-KR" altLang="ko-Kore-KR" sz="1800"/>
              <a:t> Benchmar</a:t>
            </a:r>
            <a:r>
              <a:rPr lang="en-US" altLang="ko-Kore-KR" sz="1800" dirty="0" err="1"/>
              <a:t>ks</a:t>
            </a:r>
            <a:r>
              <a:rPr lang="en-US" altLang="ko-Kore-KR" sz="1800" dirty="0"/>
              <a:t> available in codebase</a:t>
            </a:r>
            <a:endParaRPr lang="en-KR" altLang="ko-Kore-KR" sz="1800"/>
          </a:p>
          <a:p>
            <a:pPr lvl="1">
              <a:buFont typeface="Wingdings" panose="05000000000000000000" pitchFamily="2" charset="2"/>
              <a:buChar char="Ø"/>
            </a:pPr>
            <a:r>
              <a:rPr lang="en-US" altLang="ko-Kore-KR" dirty="0" err="1"/>
              <a:t>vecadd</a:t>
            </a:r>
            <a:r>
              <a:rPr lang="en-US" altLang="ko-Kore-KR" dirty="0"/>
              <a:t>, </a:t>
            </a:r>
            <a:r>
              <a:rPr lang="en-US" altLang="ko-Kore-KR" dirty="0" err="1"/>
              <a:t>sgemm</a:t>
            </a:r>
            <a:r>
              <a:rPr lang="en-US" altLang="ko-Kore-KR" dirty="0"/>
              <a:t>, </a:t>
            </a:r>
            <a:r>
              <a:rPr lang="en-US" altLang="ko-Kore-KR" dirty="0" err="1"/>
              <a:t>psort</a:t>
            </a:r>
            <a:r>
              <a:rPr lang="en-US" altLang="ko-Kore-KR" dirty="0"/>
              <a:t>, </a:t>
            </a:r>
            <a:r>
              <a:rPr lang="en-US" altLang="ko-Kore-KR" dirty="0" err="1"/>
              <a:t>saxpy</a:t>
            </a:r>
            <a:r>
              <a:rPr lang="en-US" altLang="ko-Kore-KR" dirty="0"/>
              <a:t>, </a:t>
            </a:r>
            <a:r>
              <a:rPr lang="en-US" altLang="ko-Kore-KR" dirty="0" err="1"/>
              <a:t>sfilter</a:t>
            </a:r>
            <a:r>
              <a:rPr lang="en-US" altLang="ko-Kore-KR" dirty="0"/>
              <a:t>, conv3, </a:t>
            </a:r>
            <a:r>
              <a:rPr lang="en-US" altLang="ko-Kore-KR" dirty="0" err="1"/>
              <a:t>oclprintf</a:t>
            </a:r>
            <a:endParaRPr lang="en-US" altLang="ko-Kore-KR" dirty="0"/>
          </a:p>
          <a:p>
            <a:pPr lvl="1">
              <a:buFont typeface="Wingdings" panose="05000000000000000000" pitchFamily="2" charset="2"/>
              <a:buChar char="Ø"/>
            </a:pPr>
            <a:r>
              <a:rPr lang="en-US" altLang="ko-Kore-KR" dirty="0" err="1"/>
              <a:t>nearn</a:t>
            </a:r>
            <a:r>
              <a:rPr lang="en-US" altLang="ko-Kore-KR" dirty="0"/>
              <a:t>, gaussian, </a:t>
            </a:r>
            <a:r>
              <a:rPr lang="en-US" altLang="ko-Kore-KR" dirty="0" err="1"/>
              <a:t>dotproduct</a:t>
            </a:r>
            <a:r>
              <a:rPr lang="en-US" altLang="ko-Kore-KR" dirty="0"/>
              <a:t>, </a:t>
            </a:r>
            <a:r>
              <a:rPr lang="en-US" altLang="ko-Kore-KR" dirty="0" err="1"/>
              <a:t>kmeans</a:t>
            </a:r>
            <a:r>
              <a:rPr lang="en-US" altLang="ko-Kore-KR" dirty="0"/>
              <a:t>, </a:t>
            </a:r>
            <a:r>
              <a:rPr lang="en-US" altLang="ko-Kore-KR" dirty="0" err="1"/>
              <a:t>spmv</a:t>
            </a:r>
            <a:r>
              <a:rPr lang="en-US" altLang="ko-Kore-KR" dirty="0"/>
              <a:t>, </a:t>
            </a:r>
            <a:r>
              <a:rPr lang="en-US" altLang="ko-Kore-KR" dirty="0" err="1"/>
              <a:t>bfs</a:t>
            </a:r>
            <a:r>
              <a:rPr lang="en-US" altLang="ko-Kore-KR" dirty="0"/>
              <a:t>, </a:t>
            </a:r>
          </a:p>
          <a:p>
            <a:pPr lvl="1">
              <a:buFont typeface="Wingdings" panose="05000000000000000000" pitchFamily="2" charset="2"/>
              <a:buChar char="Ø"/>
            </a:pPr>
            <a:r>
              <a:rPr lang="en-US" altLang="ko-Kore-KR" dirty="0"/>
              <a:t>stencil, </a:t>
            </a:r>
            <a:r>
              <a:rPr lang="en-US" altLang="ko-Kore-KR" dirty="0" err="1"/>
              <a:t>lbm</a:t>
            </a:r>
            <a:r>
              <a:rPr lang="en-US" altLang="ko-Kore-KR" dirty="0"/>
              <a:t>, </a:t>
            </a:r>
            <a:r>
              <a:rPr lang="en-US" altLang="ko-Kore-KR" dirty="0" err="1"/>
              <a:t>blackscholes</a:t>
            </a:r>
            <a:r>
              <a:rPr lang="en-US" altLang="ko-Kore-KR" dirty="0"/>
              <a:t>, transpose</a:t>
            </a:r>
            <a:endParaRPr lang="en-US" altLang="ko-Kore-KR" sz="1400" dirty="0">
              <a:solidFill>
                <a:schemeClr val="tx1"/>
              </a:solidFill>
            </a:endParaRPr>
          </a:p>
          <a:p>
            <a:endParaRPr lang="ko-Kore-KR" altLang="en-US" sz="1800" dirty="0"/>
          </a:p>
        </p:txBody>
      </p:sp>
      <p:sp>
        <p:nvSpPr>
          <p:cNvPr id="5" name="슬라이드 번호 개체 틀 4">
            <a:extLst>
              <a:ext uri="{FF2B5EF4-FFF2-40B4-BE49-F238E27FC236}">
                <a16:creationId xmlns:a16="http://schemas.microsoft.com/office/drawing/2014/main" id="{F6CC0363-243D-E8CA-CBC8-1BEE20A5CF2D}"/>
              </a:ext>
            </a:extLst>
          </p:cNvPr>
          <p:cNvSpPr>
            <a:spLocks noGrp="1"/>
          </p:cNvSpPr>
          <p:nvPr>
            <p:ph type="sldNum" sz="quarter" idx="4"/>
          </p:nvPr>
        </p:nvSpPr>
        <p:spPr/>
        <p:txBody>
          <a:bodyPr/>
          <a:lstStyle/>
          <a:p>
            <a:fld id="{C5E74F64-7780-9C4F-983D-3F814FF801CD}" type="slidenum">
              <a:rPr lang="en-US" smtClean="0"/>
              <a:t>17</a:t>
            </a:fld>
            <a:endParaRPr lang="en-US"/>
          </a:p>
        </p:txBody>
      </p:sp>
    </p:spTree>
    <p:extLst>
      <p:ext uri="{BB962C8B-B14F-4D97-AF65-F5344CB8AC3E}">
        <p14:creationId xmlns:p14="http://schemas.microsoft.com/office/powerpoint/2010/main" val="3234929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39ED4E-15C4-B866-F997-D82DFFF61808}"/>
              </a:ext>
            </a:extLst>
          </p:cNvPr>
          <p:cNvSpPr>
            <a:spLocks noGrp="1"/>
          </p:cNvSpPr>
          <p:nvPr>
            <p:ph type="title"/>
          </p:nvPr>
        </p:nvSpPr>
        <p:spPr/>
        <p:txBody>
          <a:bodyPr/>
          <a:lstStyle/>
          <a:p>
            <a:r>
              <a:rPr kumimoji="1" lang="en-US" altLang="ko-Kore-KR" dirty="0"/>
              <a:t>How to Install </a:t>
            </a:r>
            <a:r>
              <a:rPr kumimoji="1" lang="en-US" altLang="ko-Kore-KR" dirty="0" err="1"/>
              <a:t>PoCL</a:t>
            </a:r>
            <a:r>
              <a:rPr kumimoji="1" lang="en-US" altLang="ko-Kore-KR" dirty="0"/>
              <a:t> Pipeline </a:t>
            </a:r>
            <a:endParaRPr kumimoji="1" lang="ko-Kore-KR" altLang="en-US" dirty="0"/>
          </a:p>
        </p:txBody>
      </p:sp>
      <p:sp>
        <p:nvSpPr>
          <p:cNvPr id="3" name="내용 개체 틀 2">
            <a:extLst>
              <a:ext uri="{FF2B5EF4-FFF2-40B4-BE49-F238E27FC236}">
                <a16:creationId xmlns:a16="http://schemas.microsoft.com/office/drawing/2014/main" id="{986067AF-889A-1407-E2D7-B24639A45ADD}"/>
              </a:ext>
            </a:extLst>
          </p:cNvPr>
          <p:cNvSpPr>
            <a:spLocks noGrp="1"/>
          </p:cNvSpPr>
          <p:nvPr>
            <p:ph idx="1"/>
          </p:nvPr>
        </p:nvSpPr>
        <p:spPr/>
        <p:txBody>
          <a:bodyPr/>
          <a:lstStyle/>
          <a:p>
            <a:r>
              <a:rPr kumimoji="1" lang="en-US" altLang="ko-Kore-KR" dirty="0"/>
              <a:t>Toolchain Build Instruction </a:t>
            </a:r>
          </a:p>
          <a:p>
            <a:endParaRPr kumimoji="1" lang="ko-Kore-KR" altLang="en-US" dirty="0"/>
          </a:p>
        </p:txBody>
      </p:sp>
      <p:sp>
        <p:nvSpPr>
          <p:cNvPr id="4" name="슬라이드 번호 개체 틀 3">
            <a:extLst>
              <a:ext uri="{FF2B5EF4-FFF2-40B4-BE49-F238E27FC236}">
                <a16:creationId xmlns:a16="http://schemas.microsoft.com/office/drawing/2014/main" id="{91412029-D484-BCD9-B71E-A2E7BB5E46FA}"/>
              </a:ext>
            </a:extLst>
          </p:cNvPr>
          <p:cNvSpPr>
            <a:spLocks noGrp="1"/>
          </p:cNvSpPr>
          <p:nvPr>
            <p:ph type="sldNum" sz="quarter" idx="4"/>
          </p:nvPr>
        </p:nvSpPr>
        <p:spPr/>
        <p:txBody>
          <a:bodyPr/>
          <a:lstStyle/>
          <a:p>
            <a:fld id="{C5E74F64-7780-9C4F-983D-3F814FF801CD}" type="slidenum">
              <a:rPr lang="en-US" smtClean="0"/>
              <a:t>18</a:t>
            </a:fld>
            <a:endParaRPr lang="en-US" dirty="0"/>
          </a:p>
        </p:txBody>
      </p:sp>
      <p:pic>
        <p:nvPicPr>
          <p:cNvPr id="5" name="그림 4">
            <a:extLst>
              <a:ext uri="{FF2B5EF4-FFF2-40B4-BE49-F238E27FC236}">
                <a16:creationId xmlns:a16="http://schemas.microsoft.com/office/drawing/2014/main" id="{F3113E13-AD56-11DD-644B-F4BD0BB222D7}"/>
              </a:ext>
            </a:extLst>
          </p:cNvPr>
          <p:cNvPicPr>
            <a:picLocks noChangeAspect="1"/>
          </p:cNvPicPr>
          <p:nvPr/>
        </p:nvPicPr>
        <p:blipFill>
          <a:blip r:embed="rId2"/>
          <a:stretch>
            <a:fillRect/>
          </a:stretch>
        </p:blipFill>
        <p:spPr>
          <a:xfrm>
            <a:off x="2790825" y="1563278"/>
            <a:ext cx="2724150" cy="2706169"/>
          </a:xfrm>
          <a:prstGeom prst="rect">
            <a:avLst/>
          </a:prstGeom>
        </p:spPr>
      </p:pic>
    </p:spTree>
    <p:extLst>
      <p:ext uri="{BB962C8B-B14F-4D97-AF65-F5344CB8AC3E}">
        <p14:creationId xmlns:p14="http://schemas.microsoft.com/office/powerpoint/2010/main" val="1806465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3AF0A0B-E60D-5BA3-94AC-668722416C5A}"/>
            </a:ext>
          </a:extLst>
        </p:cNvPr>
        <p:cNvGrpSpPr/>
        <p:nvPr/>
      </p:nvGrpSpPr>
      <p:grpSpPr>
        <a:xfrm>
          <a:off x="0" y="0"/>
          <a:ext cx="0" cy="0"/>
          <a:chOff x="0" y="0"/>
          <a:chExt cx="0" cy="0"/>
        </a:xfrm>
      </p:grpSpPr>
      <p:sp>
        <p:nvSpPr>
          <p:cNvPr id="54" name="Google Shape;54;p13">
            <a:extLst>
              <a:ext uri="{FF2B5EF4-FFF2-40B4-BE49-F238E27FC236}">
                <a16:creationId xmlns:a16="http://schemas.microsoft.com/office/drawing/2014/main" id="{4450BD80-5D8E-265A-A67A-CDA88C6AE8AA}"/>
              </a:ext>
            </a:extLst>
          </p:cNvPr>
          <p:cNvSpPr txBox="1">
            <a:spLocks noGrp="1"/>
          </p:cNvSpPr>
          <p:nvPr>
            <p:ph type="ctrTitle"/>
          </p:nvPr>
        </p:nvSpPr>
        <p:spPr>
          <a:xfrm>
            <a:off x="607169" y="781050"/>
            <a:ext cx="7929664" cy="1790700"/>
          </a:xfrm>
          <a:prstGeom prst="rect">
            <a:avLst/>
          </a:prstGeom>
        </p:spPr>
        <p:txBody>
          <a:bodyPr spcFirstLastPara="1" vert="horz" wrap="square" lIns="91425" tIns="91425" rIns="91425" bIns="91425" rtlCol="0" anchor="b" anchorCtr="0">
            <a:normAutofit/>
          </a:bodyPr>
          <a:lstStyle/>
          <a:p>
            <a:pPr>
              <a:spcBef>
                <a:spcPts val="0"/>
              </a:spcBef>
            </a:pPr>
            <a:r>
              <a:rPr lang="en-US" altLang="ko-Kore-KR" sz="3600" dirty="0"/>
              <a:t>Thank you </a:t>
            </a:r>
            <a:r>
              <a:rPr lang="en-US" altLang="ko-Kore-KR" sz="3600" dirty="0">
                <a:sym typeface="Wingdings" pitchFamily="2" charset="2"/>
              </a:rPr>
              <a:t></a:t>
            </a:r>
            <a:endParaRPr lang="en" sz="3600" dirty="0">
              <a:latin typeface="+mn-lt"/>
              <a:sym typeface="Roboto"/>
            </a:endParaRPr>
          </a:p>
        </p:txBody>
      </p:sp>
      <p:sp>
        <p:nvSpPr>
          <p:cNvPr id="55" name="Google Shape;55;p13">
            <a:extLst>
              <a:ext uri="{FF2B5EF4-FFF2-40B4-BE49-F238E27FC236}">
                <a16:creationId xmlns:a16="http://schemas.microsoft.com/office/drawing/2014/main" id="{9713B4EF-9F9A-F214-E3CD-99E93F4ADBD8}"/>
              </a:ext>
            </a:extLst>
          </p:cNvPr>
          <p:cNvSpPr txBox="1">
            <a:spLocks noGrp="1"/>
          </p:cNvSpPr>
          <p:nvPr>
            <p:ph type="subTitle" idx="1"/>
          </p:nvPr>
        </p:nvSpPr>
        <p:spPr>
          <a:xfrm>
            <a:off x="1143000" y="2746311"/>
            <a:ext cx="6858000" cy="1043170"/>
          </a:xfrm>
          <a:prstGeom prst="rect">
            <a:avLst/>
          </a:prstGeom>
        </p:spPr>
        <p:txBody>
          <a:bodyPr spcFirstLastPara="1" vert="horz" wrap="square" lIns="91425" tIns="91425" rIns="91425" bIns="91425" rtlCol="0" anchor="t" anchorCtr="0">
            <a:normAutofit/>
          </a:bodyPr>
          <a:lstStyle/>
          <a:p>
            <a:pPr>
              <a:spcBef>
                <a:spcPts val="0"/>
              </a:spcBef>
            </a:pPr>
            <a:r>
              <a:rPr lang="en" altLang="ko-Kore-KR" dirty="0" err="1"/>
              <a:t>Shinnung</a:t>
            </a:r>
            <a:r>
              <a:rPr lang="en" altLang="ko-Kore-KR" dirty="0"/>
              <a:t> Jeong </a:t>
            </a:r>
          </a:p>
          <a:p>
            <a:pPr>
              <a:spcBef>
                <a:spcPts val="0"/>
              </a:spcBef>
            </a:pPr>
            <a:r>
              <a:rPr lang="en" altLang="ko-Kore-KR" dirty="0"/>
              <a:t>sjeong306@gatech.edu</a:t>
            </a:r>
          </a:p>
        </p:txBody>
      </p:sp>
    </p:spTree>
    <p:extLst>
      <p:ext uri="{BB962C8B-B14F-4D97-AF65-F5344CB8AC3E}">
        <p14:creationId xmlns:p14="http://schemas.microsoft.com/office/powerpoint/2010/main" val="552793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직사각형 11">
            <a:extLst>
              <a:ext uri="{FF2B5EF4-FFF2-40B4-BE49-F238E27FC236}">
                <a16:creationId xmlns:a16="http://schemas.microsoft.com/office/drawing/2014/main" id="{A0ECB0C8-7495-F7FD-A016-EB5796ECFF3F}"/>
              </a:ext>
            </a:extLst>
          </p:cNvPr>
          <p:cNvSpPr/>
          <p:nvPr/>
        </p:nvSpPr>
        <p:spPr>
          <a:xfrm>
            <a:off x="5993340" y="1162642"/>
            <a:ext cx="2721382" cy="196460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 name="제목 1">
            <a:extLst>
              <a:ext uri="{FF2B5EF4-FFF2-40B4-BE49-F238E27FC236}">
                <a16:creationId xmlns:a16="http://schemas.microsoft.com/office/drawing/2014/main" id="{79997134-ED0A-5B2C-0D59-FF0167708640}"/>
              </a:ext>
            </a:extLst>
          </p:cNvPr>
          <p:cNvSpPr>
            <a:spLocks noGrp="1"/>
          </p:cNvSpPr>
          <p:nvPr>
            <p:ph type="title"/>
          </p:nvPr>
        </p:nvSpPr>
        <p:spPr>
          <a:xfrm>
            <a:off x="628650" y="273844"/>
            <a:ext cx="8249010" cy="789239"/>
          </a:xfrm>
        </p:spPr>
        <p:txBody>
          <a:bodyPr>
            <a:noAutofit/>
          </a:bodyPr>
          <a:lstStyle/>
          <a:p>
            <a:r>
              <a:rPr kumimoji="1" lang="en-US" altLang="ko-Kore-KR" sz="3200" dirty="0"/>
              <a:t>What is the Open GPU Compilers’ Role?</a:t>
            </a:r>
            <a:endParaRPr kumimoji="1" lang="ko-Kore-KR" altLang="en-US" sz="3200" dirty="0"/>
          </a:p>
        </p:txBody>
      </p:sp>
      <p:sp>
        <p:nvSpPr>
          <p:cNvPr id="3" name="슬라이드 번호 개체 틀 2">
            <a:extLst>
              <a:ext uri="{FF2B5EF4-FFF2-40B4-BE49-F238E27FC236}">
                <a16:creationId xmlns:a16="http://schemas.microsoft.com/office/drawing/2014/main" id="{02FE809D-D458-5981-A011-84F6AECDEB9B}"/>
              </a:ext>
            </a:extLst>
          </p:cNvPr>
          <p:cNvSpPr>
            <a:spLocks noGrp="1"/>
          </p:cNvSpPr>
          <p:nvPr>
            <p:ph type="sldNum" sz="quarter" idx="12"/>
          </p:nvPr>
        </p:nvSpPr>
        <p:spPr/>
        <p:txBody>
          <a:bodyPr/>
          <a:lstStyle/>
          <a:p>
            <a:fld id="{C5E74F64-7780-9C4F-983D-3F814FF801CD}" type="slidenum">
              <a:rPr lang="en-US" smtClean="0"/>
              <a:t>2</a:t>
            </a:fld>
            <a:endParaRPr lang="en-US" dirty="0"/>
          </a:p>
        </p:txBody>
      </p:sp>
      <p:sp>
        <p:nvSpPr>
          <p:cNvPr id="4" name="Rectangle 30">
            <a:extLst>
              <a:ext uri="{FF2B5EF4-FFF2-40B4-BE49-F238E27FC236}">
                <a16:creationId xmlns:a16="http://schemas.microsoft.com/office/drawing/2014/main" id="{BB666556-0907-A5B3-7CB5-04D8663D888A}"/>
              </a:ext>
            </a:extLst>
          </p:cNvPr>
          <p:cNvSpPr/>
          <p:nvPr/>
        </p:nvSpPr>
        <p:spPr>
          <a:xfrm>
            <a:off x="427931" y="1162642"/>
            <a:ext cx="3385840" cy="1964605"/>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r>
              <a:rPr lang="en-US" sz="1100" b="1" dirty="0"/>
              <a:t>__kernel</a:t>
            </a:r>
            <a:r>
              <a:rPr lang="en-KR" sz="1100" b="1" dirty="0"/>
              <a:t> </a:t>
            </a:r>
            <a:r>
              <a:rPr lang="en-KR" sz="1100" dirty="0"/>
              <a:t>void foo(){</a:t>
            </a:r>
          </a:p>
          <a:p>
            <a:r>
              <a:rPr lang="en-US" sz="1100" dirty="0"/>
              <a:t>    t</a:t>
            </a:r>
            <a:r>
              <a:rPr lang="en-KR" sz="1100" dirty="0"/>
              <a:t>id = </a:t>
            </a:r>
            <a:r>
              <a:rPr lang="en-KR" sz="1100" b="1" dirty="0"/>
              <a:t>get_global_id</a:t>
            </a:r>
            <a:r>
              <a:rPr lang="en-KR" sz="1100" dirty="0"/>
              <a:t>(0);</a:t>
            </a:r>
          </a:p>
          <a:p>
            <a:r>
              <a:rPr lang="en-KR" sz="1100" dirty="0"/>
              <a:t>    …</a:t>
            </a:r>
          </a:p>
          <a:p>
            <a:r>
              <a:rPr lang="en-KR" sz="1100" dirty="0"/>
              <a:t>    </a:t>
            </a:r>
            <a:r>
              <a:rPr lang="en-US" sz="1100" b="1" dirty="0"/>
              <a:t>barrier</a:t>
            </a:r>
            <a:r>
              <a:rPr lang="en-KR" sz="1100" dirty="0"/>
              <a:t>(…);</a:t>
            </a:r>
          </a:p>
          <a:p>
            <a:r>
              <a:rPr lang="en-KR" sz="1100"/>
              <a:t>}</a:t>
            </a:r>
            <a:endParaRPr lang="en-KR" sz="1100" dirty="0"/>
          </a:p>
          <a:p>
            <a:r>
              <a:rPr lang="en-US" sz="1100" b="1" dirty="0"/>
              <a:t>__host </a:t>
            </a:r>
            <a:r>
              <a:rPr lang="en-US" sz="1100" dirty="0" err="1"/>
              <a:t>i</a:t>
            </a:r>
            <a:r>
              <a:rPr lang="en-KR" sz="1100" dirty="0"/>
              <a:t>nt main(){</a:t>
            </a:r>
          </a:p>
          <a:p>
            <a:r>
              <a:rPr lang="en-KR" sz="1100" dirty="0"/>
              <a:t>    …</a:t>
            </a:r>
          </a:p>
          <a:p>
            <a:r>
              <a:rPr lang="en-KR" sz="1100" dirty="0"/>
              <a:t>    </a:t>
            </a:r>
            <a:r>
              <a:rPr lang="en-US" sz="1100" dirty="0" err="1"/>
              <a:t>cl_mem</a:t>
            </a:r>
            <a:r>
              <a:rPr lang="en-US" sz="1100" dirty="0"/>
              <a:t> </a:t>
            </a:r>
            <a:r>
              <a:rPr lang="en-US" sz="1100" dirty="0" err="1"/>
              <a:t>A_clmem</a:t>
            </a:r>
            <a:r>
              <a:rPr lang="en-US" sz="1100" dirty="0"/>
              <a:t> = </a:t>
            </a:r>
            <a:r>
              <a:rPr lang="en-US" sz="1100" b="1" dirty="0" err="1"/>
              <a:t>clCreateBuffer</a:t>
            </a:r>
            <a:r>
              <a:rPr lang="en-US" sz="1100" dirty="0"/>
              <a:t>(context, …); </a:t>
            </a:r>
            <a:br>
              <a:rPr lang="en-US" sz="1100" dirty="0"/>
            </a:br>
            <a:r>
              <a:rPr lang="en-KR" sz="1100" dirty="0"/>
              <a:t>    </a:t>
            </a:r>
            <a:r>
              <a:rPr lang="en-US" sz="1100" b="1" dirty="0" err="1"/>
              <a:t>clEnqueueNDRangeKernel</a:t>
            </a:r>
            <a:r>
              <a:rPr lang="en-US" sz="1100" dirty="0"/>
              <a:t>(</a:t>
            </a:r>
            <a:r>
              <a:rPr lang="en-US" sz="1100" dirty="0" err="1"/>
              <a:t>command_queue</a:t>
            </a:r>
            <a:r>
              <a:rPr lang="en-US" sz="1100" dirty="0"/>
              <a:t>, …);</a:t>
            </a:r>
            <a:br>
              <a:rPr lang="en-US" sz="1100" dirty="0"/>
            </a:br>
            <a:r>
              <a:rPr lang="en-US" sz="1100" dirty="0"/>
              <a:t>    …</a:t>
            </a:r>
            <a:endParaRPr lang="en-KR" sz="1100" dirty="0"/>
          </a:p>
          <a:p>
            <a:r>
              <a:rPr lang="en-KR" sz="1100" dirty="0"/>
              <a:t>}</a:t>
            </a:r>
          </a:p>
        </p:txBody>
      </p:sp>
      <p:sp>
        <p:nvSpPr>
          <p:cNvPr id="5" name="Content Placeholder 4">
            <a:extLst>
              <a:ext uri="{FF2B5EF4-FFF2-40B4-BE49-F238E27FC236}">
                <a16:creationId xmlns:a16="http://schemas.microsoft.com/office/drawing/2014/main" id="{92D40AB4-2178-C098-7BFD-1D910C8014A6}"/>
              </a:ext>
            </a:extLst>
          </p:cNvPr>
          <p:cNvSpPr txBox="1">
            <a:spLocks/>
          </p:cNvSpPr>
          <p:nvPr/>
        </p:nvSpPr>
        <p:spPr>
          <a:xfrm>
            <a:off x="132527" y="3310569"/>
            <a:ext cx="3850156" cy="1663267"/>
          </a:xfrm>
          <a:prstGeom prst="rect">
            <a:avLst/>
          </a:prstGeom>
        </p:spPr>
        <p:txBody>
          <a:bodyPr vert="horz" lIns="0" tIns="0" rIns="0" bIns="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200" b="1" dirty="0">
                <a:latin typeface="Calibri" panose="020F0502020204030204" pitchFamily="34" charset="0"/>
                <a:cs typeface="Calibri" panose="020F0502020204030204" pitchFamily="34" charset="0"/>
              </a:rPr>
              <a:t>SW-Side Consideration</a:t>
            </a:r>
          </a:p>
          <a:p>
            <a:pPr algn="ctr">
              <a:lnSpc>
                <a:spcPct val="120000"/>
              </a:lnSpc>
            </a:pPr>
            <a:r>
              <a:rPr lang="en-US" sz="1900" dirty="0">
                <a:latin typeface="Calibri" panose="020F0502020204030204" pitchFamily="34" charset="0"/>
                <a:cs typeface="Calibri" panose="020F0502020204030204" pitchFamily="34" charset="0"/>
              </a:rPr>
              <a:t>Diverse Programming Languages </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a:t>
            </a:r>
            <a:r>
              <a:rPr lang="en-US" sz="1900" dirty="0" err="1">
                <a:latin typeface="Calibri" panose="020F0502020204030204" pitchFamily="34" charset="0"/>
                <a:cs typeface="Calibri" panose="020F0502020204030204" pitchFamily="34" charset="0"/>
              </a:rPr>
              <a:t>e,g</a:t>
            </a:r>
            <a:r>
              <a:rPr lang="en-US" sz="1900" dirty="0">
                <a:latin typeface="Calibri" panose="020F0502020204030204" pitchFamily="34" charset="0"/>
                <a:cs typeface="Calibri" panose="020F0502020204030204" pitchFamily="34" charset="0"/>
              </a:rPr>
              <a:t> OpenCL, CUDA)</a:t>
            </a:r>
          </a:p>
          <a:p>
            <a:pPr algn="ctr"/>
            <a:r>
              <a:rPr lang="en-US" sz="1900" dirty="0">
                <a:latin typeface="Calibri" panose="020F0502020204030204" pitchFamily="34" charset="0"/>
                <a:cs typeface="Calibri" panose="020F0502020204030204" pitchFamily="34" charset="0"/>
              </a:rPr>
              <a:t>Handle Runtime info &amp; </a:t>
            </a:r>
            <a:br>
              <a:rPr lang="en-US" sz="1900" dirty="0">
                <a:latin typeface="Calibri" panose="020F0502020204030204" pitchFamily="34" charset="0"/>
                <a:cs typeface="Calibri" panose="020F0502020204030204" pitchFamily="34" charset="0"/>
              </a:rPr>
            </a:br>
            <a:r>
              <a:rPr lang="en-US" sz="1900" dirty="0">
                <a:latin typeface="Calibri" panose="020F0502020204030204" pitchFamily="34" charset="0"/>
                <a:cs typeface="Calibri" panose="020F0502020204030204" pitchFamily="34" charset="0"/>
              </a:rPr>
              <a:t>Special Kernel Functions &amp; Program Flow </a:t>
            </a:r>
          </a:p>
          <a:p>
            <a:pPr algn="ctr"/>
            <a:r>
              <a:rPr lang="en-US" sz="1900" dirty="0">
                <a:latin typeface="Calibri" panose="020F0502020204030204" pitchFamily="34" charset="0"/>
                <a:cs typeface="Calibri" panose="020F0502020204030204" pitchFamily="34" charset="0"/>
              </a:rPr>
              <a:t>Host Runtime Functions for communication </a:t>
            </a:r>
            <a:endParaRPr lang="en-US" sz="1600" dirty="0">
              <a:latin typeface="Calibri" panose="020F0502020204030204" pitchFamily="34" charset="0"/>
              <a:cs typeface="Calibri" panose="020F0502020204030204" pitchFamily="34" charset="0"/>
            </a:endParaRPr>
          </a:p>
        </p:txBody>
      </p:sp>
      <p:sp>
        <p:nvSpPr>
          <p:cNvPr id="7" name="Content Placeholder 4">
            <a:extLst>
              <a:ext uri="{FF2B5EF4-FFF2-40B4-BE49-F238E27FC236}">
                <a16:creationId xmlns:a16="http://schemas.microsoft.com/office/drawing/2014/main" id="{D66C06C0-095D-FE9A-2C66-148777C9FA38}"/>
              </a:ext>
            </a:extLst>
          </p:cNvPr>
          <p:cNvSpPr txBox="1">
            <a:spLocks/>
          </p:cNvSpPr>
          <p:nvPr/>
        </p:nvSpPr>
        <p:spPr>
          <a:xfrm>
            <a:off x="5824550" y="3285539"/>
            <a:ext cx="3045570" cy="15590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latin typeface="Calibri" panose="020F0502020204030204" pitchFamily="34" charset="0"/>
                <a:cs typeface="Calibri" panose="020F0502020204030204" pitchFamily="34" charset="0"/>
              </a:rPr>
              <a:t>HW-Side Consideration</a:t>
            </a:r>
          </a:p>
          <a:p>
            <a:pPr algn="ctr"/>
            <a:r>
              <a:rPr lang="en-US" sz="1600" dirty="0">
                <a:latin typeface="Calibri" panose="020F0502020204030204" pitchFamily="34" charset="0"/>
                <a:cs typeface="Calibri" panose="020F0502020204030204" pitchFamily="34" charset="0"/>
              </a:rPr>
              <a:t>Flexible Hardware &amp; Microarchitecture &amp; </a:t>
            </a: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Number of HW Component</a:t>
            </a:r>
          </a:p>
          <a:p>
            <a:pPr algn="ctr"/>
            <a:r>
              <a:rPr lang="en-US" sz="1600" dirty="0">
                <a:latin typeface="Calibri" panose="020F0502020204030204" pitchFamily="34" charset="0"/>
                <a:cs typeface="Calibri" panose="020F0502020204030204" pitchFamily="34" charset="0"/>
              </a:rPr>
              <a:t>Flexible ISA &amp; Runtime</a:t>
            </a:r>
          </a:p>
        </p:txBody>
      </p:sp>
      <p:sp>
        <p:nvSpPr>
          <p:cNvPr id="10" name="오른쪽 화살표[R] 9">
            <a:extLst>
              <a:ext uri="{FF2B5EF4-FFF2-40B4-BE49-F238E27FC236}">
                <a16:creationId xmlns:a16="http://schemas.microsoft.com/office/drawing/2014/main" id="{AF2C91A5-6AA2-70F6-3D6F-084B15FB66BF}"/>
              </a:ext>
            </a:extLst>
          </p:cNvPr>
          <p:cNvSpPr/>
          <p:nvPr/>
        </p:nvSpPr>
        <p:spPr>
          <a:xfrm>
            <a:off x="4227159" y="1815983"/>
            <a:ext cx="1366642" cy="65792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1" name="Picture 2" descr="Owner avatar">
            <a:extLst>
              <a:ext uri="{FF2B5EF4-FFF2-40B4-BE49-F238E27FC236}">
                <a16:creationId xmlns:a16="http://schemas.microsoft.com/office/drawing/2014/main" id="{18FA687C-86E6-B0AB-941C-01FB35495E1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179821" y="1320934"/>
            <a:ext cx="1072956" cy="11345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1C6BED4-BD6F-15D3-6CD2-D150B37156B2}"/>
              </a:ext>
            </a:extLst>
          </p:cNvPr>
          <p:cNvSpPr txBox="1"/>
          <p:nvPr/>
        </p:nvSpPr>
        <p:spPr>
          <a:xfrm>
            <a:off x="7354458" y="1497070"/>
            <a:ext cx="1445477" cy="369332"/>
          </a:xfrm>
          <a:prstGeom prst="rect">
            <a:avLst/>
          </a:prstGeom>
          <a:noFill/>
        </p:spPr>
        <p:txBody>
          <a:bodyPr wrap="square" rtlCol="0">
            <a:spAutoFit/>
          </a:bodyPr>
          <a:lstStyle/>
          <a:p>
            <a:r>
              <a:rPr kumimoji="1" lang="en-US" altLang="ko-Kore-KR" sz="1800" b="1" dirty="0" err="1">
                <a:latin typeface="Daytona" panose="020B0604030500040204" pitchFamily="34" charset="0"/>
              </a:rPr>
              <a:t>Vringo</a:t>
            </a:r>
            <a:endParaRPr kumimoji="1" lang="ko-Kore-KR" altLang="en-US" b="1" dirty="0">
              <a:latin typeface="Daytona" panose="020B0604030500040204" pitchFamily="34" charset="0"/>
            </a:endParaRPr>
          </a:p>
        </p:txBody>
      </p:sp>
      <p:sp>
        <p:nvSpPr>
          <p:cNvPr id="14" name="TextBox 13">
            <a:extLst>
              <a:ext uri="{FF2B5EF4-FFF2-40B4-BE49-F238E27FC236}">
                <a16:creationId xmlns:a16="http://schemas.microsoft.com/office/drawing/2014/main" id="{D163B7B3-C732-1ABE-76A9-6E2D29AEDCCD}"/>
              </a:ext>
            </a:extLst>
          </p:cNvPr>
          <p:cNvSpPr txBox="1"/>
          <p:nvPr/>
        </p:nvSpPr>
        <p:spPr>
          <a:xfrm>
            <a:off x="7560235" y="2087525"/>
            <a:ext cx="1360264" cy="400110"/>
          </a:xfrm>
          <a:prstGeom prst="rect">
            <a:avLst/>
          </a:prstGeom>
          <a:noFill/>
        </p:spPr>
        <p:txBody>
          <a:bodyPr wrap="square" rtlCol="0">
            <a:spAutoFit/>
          </a:bodyPr>
          <a:lstStyle/>
          <a:p>
            <a:r>
              <a:rPr kumimoji="1" lang="en-US" altLang="ko-Kore-KR" sz="2000" b="1" dirty="0" err="1">
                <a:latin typeface="Daytona" panose="020B0604030500040204" pitchFamily="34" charset="0"/>
              </a:rPr>
              <a:t>SkyBox</a:t>
            </a:r>
            <a:endParaRPr kumimoji="1" lang="ko-Kore-KR" altLang="en-US" sz="2000" b="1" dirty="0">
              <a:latin typeface="Daytona" panose="020B0604030500040204" pitchFamily="34" charset="0"/>
            </a:endParaRPr>
          </a:p>
        </p:txBody>
      </p:sp>
      <p:sp>
        <p:nvSpPr>
          <p:cNvPr id="15" name="TextBox 14">
            <a:extLst>
              <a:ext uri="{FF2B5EF4-FFF2-40B4-BE49-F238E27FC236}">
                <a16:creationId xmlns:a16="http://schemas.microsoft.com/office/drawing/2014/main" id="{8539E919-F3CA-2C7E-887A-43D31E10A0BF}"/>
              </a:ext>
            </a:extLst>
          </p:cNvPr>
          <p:cNvSpPr txBox="1"/>
          <p:nvPr/>
        </p:nvSpPr>
        <p:spPr>
          <a:xfrm>
            <a:off x="6406909" y="2637472"/>
            <a:ext cx="1722425" cy="307777"/>
          </a:xfrm>
          <a:prstGeom prst="rect">
            <a:avLst/>
          </a:prstGeom>
          <a:noFill/>
        </p:spPr>
        <p:txBody>
          <a:bodyPr wrap="square" rtlCol="0">
            <a:spAutoFit/>
          </a:bodyPr>
          <a:lstStyle/>
          <a:p>
            <a:r>
              <a:rPr kumimoji="1" lang="en-US" altLang="ko-Kore-KR" b="1" dirty="0" err="1">
                <a:latin typeface="Daytona" panose="020B0604030500040204" pitchFamily="34" charset="0"/>
              </a:rPr>
              <a:t>SparseWeaver</a:t>
            </a:r>
            <a:endParaRPr kumimoji="1" lang="ko-Kore-KR" altLang="en-US" b="1" dirty="0">
              <a:latin typeface="Daytona" panose="020B0604030500040204" pitchFamily="34" charset="0"/>
            </a:endParaRPr>
          </a:p>
        </p:txBody>
      </p:sp>
      <p:sp>
        <p:nvSpPr>
          <p:cNvPr id="16" name="TextBox 15">
            <a:extLst>
              <a:ext uri="{FF2B5EF4-FFF2-40B4-BE49-F238E27FC236}">
                <a16:creationId xmlns:a16="http://schemas.microsoft.com/office/drawing/2014/main" id="{A6BB282F-C0F4-D917-6ABE-2530A7EE6F14}"/>
              </a:ext>
            </a:extLst>
          </p:cNvPr>
          <p:cNvSpPr txBox="1"/>
          <p:nvPr/>
        </p:nvSpPr>
        <p:spPr>
          <a:xfrm>
            <a:off x="3982683" y="2494951"/>
            <a:ext cx="1855595" cy="1308050"/>
          </a:xfrm>
          <a:prstGeom prst="rect">
            <a:avLst/>
          </a:prstGeom>
          <a:noFill/>
        </p:spPr>
        <p:txBody>
          <a:bodyPr wrap="square" rtlCol="0">
            <a:spAutoFit/>
          </a:bodyPr>
          <a:lstStyle/>
          <a:p>
            <a:pPr algn="ctr"/>
            <a:r>
              <a:rPr lang="en-US" altLang="ko-Kore-KR" sz="2000" b="1" dirty="0">
                <a:latin typeface="Calibri" panose="020F0502020204030204" pitchFamily="34" charset="0"/>
                <a:ea typeface="Roboto" panose="02000000000000000000" pitchFamily="2" charset="0"/>
                <a:cs typeface="Calibri" panose="020F0502020204030204" pitchFamily="34" charset="0"/>
              </a:rPr>
              <a:t>GPU Compiler</a:t>
            </a:r>
          </a:p>
          <a:p>
            <a:pPr algn="ctr"/>
            <a:endParaRPr lang="en-US" altLang="ko-Kore-KR" sz="700" b="1" dirty="0">
              <a:latin typeface="Calibri" panose="020F0502020204030204" pitchFamily="34" charset="0"/>
              <a:ea typeface="Roboto" panose="02000000000000000000" pitchFamily="2" charset="0"/>
              <a:cs typeface="Calibri" panose="020F0502020204030204" pitchFamily="34" charset="0"/>
            </a:endParaRPr>
          </a:p>
          <a:p>
            <a:pPr algn="ctr"/>
            <a:r>
              <a:rPr lang="en-US" altLang="ko-Kore-KR" sz="1600" dirty="0">
                <a:latin typeface="Calibri" panose="020F0502020204030204" pitchFamily="34" charset="0"/>
                <a:ea typeface="Roboto" panose="02000000000000000000" pitchFamily="2" charset="0"/>
                <a:cs typeface="Calibri" panose="020F0502020204030204" pitchFamily="34" charset="0"/>
              </a:rPr>
              <a:t>Code </a:t>
            </a:r>
            <a:r>
              <a:rPr lang="en-US" altLang="ko-Kore-KR" sz="1600" dirty="0" err="1">
                <a:latin typeface="Calibri" panose="020F0502020204030204" pitchFamily="34" charset="0"/>
                <a:ea typeface="Roboto" panose="02000000000000000000" pitchFamily="2" charset="0"/>
                <a:cs typeface="Calibri" panose="020F0502020204030204" pitchFamily="34" charset="0"/>
              </a:rPr>
              <a:t>Opt</a:t>
            </a:r>
            <a:r>
              <a:rPr lang="en-US" altLang="ko-Kore-KR" sz="1600" dirty="0">
                <a:latin typeface="Calibri" panose="020F0502020204030204" pitchFamily="34" charset="0"/>
                <a:ea typeface="Roboto" panose="02000000000000000000" pitchFamily="2" charset="0"/>
                <a:cs typeface="Calibri" panose="020F0502020204030204" pitchFamily="34" charset="0"/>
              </a:rPr>
              <a:t> and Binary Generation</a:t>
            </a:r>
            <a:endParaRPr lang="en-US" altLang="ko-Kore-KR" sz="2000" b="1" dirty="0">
              <a:latin typeface="Calibri" panose="020F0502020204030204" pitchFamily="34" charset="0"/>
              <a:ea typeface="Roboto" panose="02000000000000000000" pitchFamily="2" charset="0"/>
              <a:cs typeface="Calibri" panose="020F0502020204030204" pitchFamily="34" charset="0"/>
            </a:endParaRPr>
          </a:p>
          <a:p>
            <a:pPr algn="ctr"/>
            <a:endParaRPr kumimoji="1" lang="ko-Kore-KR"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100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4E98B5-1590-0542-B340-3A4AF3317FB4}"/>
              </a:ext>
            </a:extLst>
          </p:cNvPr>
          <p:cNvSpPr>
            <a:spLocks noGrp="1"/>
          </p:cNvSpPr>
          <p:nvPr>
            <p:ph type="title"/>
          </p:nvPr>
        </p:nvSpPr>
        <p:spPr/>
        <p:txBody>
          <a:bodyPr>
            <a:normAutofit/>
          </a:bodyPr>
          <a:lstStyle/>
          <a:p>
            <a:r>
              <a:rPr kumimoji="1" lang="en-US" altLang="ko-Kore-KR" sz="3200" dirty="0"/>
              <a:t>Design Goal of Open GPU Compiler</a:t>
            </a:r>
            <a:endParaRPr kumimoji="1" lang="ko-Kore-KR" altLang="en-US" sz="3200" dirty="0"/>
          </a:p>
        </p:txBody>
      </p:sp>
      <p:sp>
        <p:nvSpPr>
          <p:cNvPr id="4" name="내용 개체 틀 3">
            <a:extLst>
              <a:ext uri="{FF2B5EF4-FFF2-40B4-BE49-F238E27FC236}">
                <a16:creationId xmlns:a16="http://schemas.microsoft.com/office/drawing/2014/main" id="{461089BC-E83B-14E9-7EC5-E1037C430A67}"/>
              </a:ext>
            </a:extLst>
          </p:cNvPr>
          <p:cNvSpPr>
            <a:spLocks noGrp="1"/>
          </p:cNvSpPr>
          <p:nvPr>
            <p:ph idx="1"/>
          </p:nvPr>
        </p:nvSpPr>
        <p:spPr>
          <a:xfrm>
            <a:off x="628649" y="1200004"/>
            <a:ext cx="8136209" cy="3432718"/>
          </a:xfrm>
        </p:spPr>
        <p:txBody>
          <a:bodyPr>
            <a:normAutofit fontScale="92500" lnSpcReduction="10000"/>
          </a:bodyPr>
          <a:lstStyle/>
          <a:p>
            <a:pPr>
              <a:buFont typeface="Wingdings" pitchFamily="2" charset="2"/>
              <a:buChar char="ü"/>
            </a:pPr>
            <a:r>
              <a:rPr lang="en" altLang="ko-Kore-KR" b="1" dirty="0"/>
              <a:t>Openness</a:t>
            </a:r>
          </a:p>
          <a:p>
            <a:pPr lvl="1"/>
            <a:r>
              <a:rPr lang="en" altLang="ko-Kore-KR" dirty="0"/>
              <a:t>Encourages accessibility, reproducibility, and community collaboration</a:t>
            </a:r>
          </a:p>
          <a:p>
            <a:pPr>
              <a:buFont typeface="Wingdings" pitchFamily="2" charset="2"/>
              <a:buChar char="ü"/>
            </a:pPr>
            <a:r>
              <a:rPr lang="en" altLang="ko-Kore-KR" b="1" dirty="0"/>
              <a:t>Portability</a:t>
            </a:r>
          </a:p>
          <a:p>
            <a:pPr lvl="1"/>
            <a:r>
              <a:rPr lang="en" altLang="ko-Kore-KR" dirty="0"/>
              <a:t>Ensures operability across diverse hardware and platforms</a:t>
            </a:r>
          </a:p>
          <a:p>
            <a:pPr lvl="1"/>
            <a:r>
              <a:rPr lang="en" altLang="ko-Kore-KR" dirty="0"/>
              <a:t>Enables reuse of high-level optimizations through abstractions that decouple them from backend-specific behavior</a:t>
            </a:r>
          </a:p>
          <a:p>
            <a:pPr>
              <a:buFont typeface="Wingdings" pitchFamily="2" charset="2"/>
              <a:buChar char="ü"/>
            </a:pPr>
            <a:r>
              <a:rPr lang="en" altLang="ko-Kore-KR" b="1" dirty="0"/>
              <a:t>Composability</a:t>
            </a:r>
          </a:p>
          <a:p>
            <a:pPr lvl="1"/>
            <a:r>
              <a:rPr lang="en" altLang="ko-Kore-KR" dirty="0"/>
              <a:t>Supports flexible assembly of compiler components through loose coupling and clear interfaces</a:t>
            </a:r>
          </a:p>
          <a:p>
            <a:pPr lvl="1"/>
            <a:r>
              <a:rPr lang="en" altLang="ko-Kore-KR" dirty="0"/>
              <a:t>Allows independent development and rapid prototyping in fast-evolving environments</a:t>
            </a:r>
          </a:p>
          <a:p>
            <a:pPr>
              <a:buFont typeface="Wingdings" pitchFamily="2" charset="2"/>
              <a:buChar char="ü"/>
            </a:pPr>
            <a:r>
              <a:rPr lang="en" altLang="ko-Kore-KR" b="1" dirty="0"/>
              <a:t>Maintainability</a:t>
            </a:r>
          </a:p>
          <a:p>
            <a:pPr lvl="1"/>
            <a:r>
              <a:rPr lang="en" altLang="ko-Kore-KR" dirty="0"/>
              <a:t>Facilitates easy understanding, modification, and extension over time</a:t>
            </a:r>
          </a:p>
          <a:p>
            <a:pPr lvl="1"/>
            <a:r>
              <a:rPr lang="en" altLang="ko-Kore-KR" dirty="0"/>
              <a:t>Leverages existing open-source components to ensure long-term sustainability</a:t>
            </a:r>
            <a:endParaRPr lang="ko-Kore-KR" altLang="en-US" dirty="0"/>
          </a:p>
        </p:txBody>
      </p:sp>
      <p:sp>
        <p:nvSpPr>
          <p:cNvPr id="3" name="슬라이드 번호 개체 틀 2">
            <a:extLst>
              <a:ext uri="{FF2B5EF4-FFF2-40B4-BE49-F238E27FC236}">
                <a16:creationId xmlns:a16="http://schemas.microsoft.com/office/drawing/2014/main" id="{CB48C88B-8154-39E3-61D7-E7B4D42816EB}"/>
              </a:ext>
            </a:extLst>
          </p:cNvPr>
          <p:cNvSpPr>
            <a:spLocks noGrp="1"/>
          </p:cNvSpPr>
          <p:nvPr>
            <p:ph type="sldNum" sz="quarter" idx="4"/>
          </p:nvPr>
        </p:nvSpPr>
        <p:spPr/>
        <p:txBody>
          <a:bodyPr/>
          <a:lstStyle/>
          <a:p>
            <a:fld id="{C5E74F64-7780-9C4F-983D-3F814FF801CD}" type="slidenum">
              <a:rPr lang="en-US" smtClean="0"/>
              <a:t>3</a:t>
            </a:fld>
            <a:endParaRPr lang="en-US"/>
          </a:p>
        </p:txBody>
      </p:sp>
    </p:spTree>
    <p:extLst>
      <p:ext uri="{BB962C8B-B14F-4D97-AF65-F5344CB8AC3E}">
        <p14:creationId xmlns:p14="http://schemas.microsoft.com/office/powerpoint/2010/main" val="333632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3F979D2-3E7D-B15F-77AB-1BEBC4F63C41}"/>
              </a:ext>
            </a:extLst>
          </p:cNvPr>
          <p:cNvSpPr>
            <a:spLocks noGrp="1"/>
          </p:cNvSpPr>
          <p:nvPr>
            <p:ph type="title"/>
          </p:nvPr>
        </p:nvSpPr>
        <p:spPr>
          <a:xfrm>
            <a:off x="551999" y="273844"/>
            <a:ext cx="8491639" cy="789239"/>
          </a:xfrm>
        </p:spPr>
        <p:txBody>
          <a:bodyPr>
            <a:noAutofit/>
          </a:bodyPr>
          <a:lstStyle/>
          <a:p>
            <a:r>
              <a:rPr kumimoji="1" lang="en-US" altLang="ko-Kore-KR" sz="2700" dirty="0"/>
              <a:t>Vortex-Optimized Lightweight Toolchain (VOLT)</a:t>
            </a:r>
            <a:endParaRPr kumimoji="1" lang="ko-Kore-KR" altLang="en-US" sz="2700" dirty="0"/>
          </a:p>
        </p:txBody>
      </p:sp>
      <p:sp>
        <p:nvSpPr>
          <p:cNvPr id="3" name="슬라이드 번호 개체 틀 2">
            <a:extLst>
              <a:ext uri="{FF2B5EF4-FFF2-40B4-BE49-F238E27FC236}">
                <a16:creationId xmlns:a16="http://schemas.microsoft.com/office/drawing/2014/main" id="{B744106A-4CE3-B789-36E6-D0312BABD7C0}"/>
              </a:ext>
            </a:extLst>
          </p:cNvPr>
          <p:cNvSpPr>
            <a:spLocks noGrp="1"/>
          </p:cNvSpPr>
          <p:nvPr>
            <p:ph type="sldNum" sz="quarter" idx="4"/>
          </p:nvPr>
        </p:nvSpPr>
        <p:spPr/>
        <p:txBody>
          <a:bodyPr/>
          <a:lstStyle/>
          <a:p>
            <a:fld id="{C5E74F64-7780-9C4F-983D-3F814FF801CD}" type="slidenum">
              <a:rPr lang="en-US" smtClean="0"/>
              <a:t>4</a:t>
            </a:fld>
            <a:endParaRPr lang="en-US"/>
          </a:p>
        </p:txBody>
      </p:sp>
      <p:grpSp>
        <p:nvGrpSpPr>
          <p:cNvPr id="11" name="그룹 10">
            <a:extLst>
              <a:ext uri="{FF2B5EF4-FFF2-40B4-BE49-F238E27FC236}">
                <a16:creationId xmlns:a16="http://schemas.microsoft.com/office/drawing/2014/main" id="{4D99F6ED-54C4-67B8-53E7-B722A608E509}"/>
              </a:ext>
            </a:extLst>
          </p:cNvPr>
          <p:cNvGrpSpPr/>
          <p:nvPr/>
        </p:nvGrpSpPr>
        <p:grpSpPr>
          <a:xfrm>
            <a:off x="511361" y="1355280"/>
            <a:ext cx="1551654" cy="1347784"/>
            <a:chOff x="103996" y="50090"/>
            <a:chExt cx="1008030" cy="2216057"/>
          </a:xfrm>
          <a:solidFill>
            <a:schemeClr val="bg1">
              <a:lumMod val="95000"/>
            </a:schemeClr>
          </a:solidFill>
        </p:grpSpPr>
        <p:sp>
          <p:nvSpPr>
            <p:cNvPr id="12" name="Google Shape;222;p8">
              <a:extLst>
                <a:ext uri="{FF2B5EF4-FFF2-40B4-BE49-F238E27FC236}">
                  <a16:creationId xmlns:a16="http://schemas.microsoft.com/office/drawing/2014/main" id="{7C9192CE-3F8C-95DD-2BEF-F7D566BD8508}"/>
                </a:ext>
              </a:extLst>
            </p:cNvPr>
            <p:cNvSpPr/>
            <p:nvPr/>
          </p:nvSpPr>
          <p:spPr>
            <a:xfrm>
              <a:off x="174383" y="50090"/>
              <a:ext cx="937643" cy="2067281"/>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13" name="Google Shape;222;p8">
              <a:extLst>
                <a:ext uri="{FF2B5EF4-FFF2-40B4-BE49-F238E27FC236}">
                  <a16:creationId xmlns:a16="http://schemas.microsoft.com/office/drawing/2014/main" id="{D0D07FE7-6B9A-419C-2A01-7FA7ED88C1D3}"/>
                </a:ext>
              </a:extLst>
            </p:cNvPr>
            <p:cNvSpPr/>
            <p:nvPr/>
          </p:nvSpPr>
          <p:spPr>
            <a:xfrm>
              <a:off x="139189" y="124478"/>
              <a:ext cx="937643" cy="2067281"/>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lang="ko-Kore-KR" altLang="en-US"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14" name="Google Shape;222;p8">
              <a:extLst>
                <a:ext uri="{FF2B5EF4-FFF2-40B4-BE49-F238E27FC236}">
                  <a16:creationId xmlns:a16="http://schemas.microsoft.com/office/drawing/2014/main" id="{9F6423B3-4D15-E9AD-312D-44E785EC39E6}"/>
                </a:ext>
              </a:extLst>
            </p:cNvPr>
            <p:cNvSpPr/>
            <p:nvPr/>
          </p:nvSpPr>
          <p:spPr>
            <a:xfrm>
              <a:off x="103996" y="198866"/>
              <a:ext cx="937643" cy="2067281"/>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sz="1600" dirty="0">
                  <a:solidFill>
                    <a:schemeClr val="dk1"/>
                  </a:solidFill>
                  <a:latin typeface="Daytona" panose="020B0604030500040204" pitchFamily="34" charset="0"/>
                  <a:ea typeface="Tahoma"/>
                  <a:cs typeface="Times New Roman" panose="02020603050405020304" pitchFamily="18" charset="0"/>
                  <a:sym typeface="Tahoma"/>
                </a:rPr>
                <a:t>Existing </a:t>
              </a:r>
            </a:p>
            <a:p>
              <a:pPr algn="ctr"/>
              <a:r>
                <a:rPr lang="en-US" sz="1600" dirty="0">
                  <a:solidFill>
                    <a:schemeClr val="dk1"/>
                  </a:solidFill>
                  <a:latin typeface="Daytona" panose="020B0604030500040204" pitchFamily="34" charset="0"/>
                  <a:ea typeface="Tahoma"/>
                  <a:cs typeface="Times New Roman" panose="02020603050405020304" pitchFamily="18" charset="0"/>
                  <a:sym typeface="Tahoma"/>
                </a:rPr>
                <a:t>Open-Source </a:t>
              </a:r>
            </a:p>
            <a:p>
              <a:pPr algn="ctr"/>
              <a:r>
                <a:rPr lang="en-US" sz="1600" dirty="0">
                  <a:solidFill>
                    <a:schemeClr val="dk1"/>
                  </a:solidFill>
                  <a:latin typeface="Daytona" panose="020B0604030500040204" pitchFamily="34" charset="0"/>
                  <a:ea typeface="Tahoma"/>
                  <a:cs typeface="Times New Roman" panose="02020603050405020304" pitchFamily="18" charset="0"/>
                  <a:sym typeface="Tahoma"/>
                </a:rPr>
                <a:t>Compilers</a:t>
              </a:r>
              <a:endParaRPr sz="1600" dirty="0">
                <a:solidFill>
                  <a:schemeClr val="dk1"/>
                </a:solidFill>
                <a:latin typeface="Daytona" panose="020B0604030500040204" pitchFamily="34" charset="0"/>
                <a:ea typeface="Tahoma"/>
                <a:cs typeface="Times New Roman" panose="02020603050405020304" pitchFamily="18" charset="0"/>
                <a:sym typeface="Tahoma"/>
              </a:endParaRPr>
            </a:p>
          </p:txBody>
        </p:sp>
      </p:grpSp>
      <p:sp>
        <p:nvSpPr>
          <p:cNvPr id="15" name="오른쪽 화살표[R] 14">
            <a:extLst>
              <a:ext uri="{FF2B5EF4-FFF2-40B4-BE49-F238E27FC236}">
                <a16:creationId xmlns:a16="http://schemas.microsoft.com/office/drawing/2014/main" id="{BC7E701D-C789-A737-E73E-D9D7B154E64D}"/>
              </a:ext>
            </a:extLst>
          </p:cNvPr>
          <p:cNvSpPr/>
          <p:nvPr/>
        </p:nvSpPr>
        <p:spPr>
          <a:xfrm>
            <a:off x="2456985" y="1631169"/>
            <a:ext cx="1382223" cy="323557"/>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16" name="Google Shape;222;p8">
            <a:extLst>
              <a:ext uri="{FF2B5EF4-FFF2-40B4-BE49-F238E27FC236}">
                <a16:creationId xmlns:a16="http://schemas.microsoft.com/office/drawing/2014/main" id="{9A1F46CE-7B6B-7831-4970-75013E59B53B}"/>
              </a:ext>
            </a:extLst>
          </p:cNvPr>
          <p:cNvSpPr/>
          <p:nvPr/>
        </p:nvSpPr>
        <p:spPr>
          <a:xfrm>
            <a:off x="4158913" y="1375300"/>
            <a:ext cx="1778956" cy="1330261"/>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17" name="왼쪽/오른쪽 화살표[L] 16">
            <a:extLst>
              <a:ext uri="{FF2B5EF4-FFF2-40B4-BE49-F238E27FC236}">
                <a16:creationId xmlns:a16="http://schemas.microsoft.com/office/drawing/2014/main" id="{A459DED0-A308-85DA-9E84-F129E5D16E6E}"/>
              </a:ext>
            </a:extLst>
          </p:cNvPr>
          <p:cNvSpPr/>
          <p:nvPr/>
        </p:nvSpPr>
        <p:spPr>
          <a:xfrm>
            <a:off x="6072960" y="1631169"/>
            <a:ext cx="1008026" cy="323557"/>
          </a:xfrm>
          <a:prstGeom prst="lef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grpSp>
        <p:nvGrpSpPr>
          <p:cNvPr id="18" name="그룹 17">
            <a:extLst>
              <a:ext uri="{FF2B5EF4-FFF2-40B4-BE49-F238E27FC236}">
                <a16:creationId xmlns:a16="http://schemas.microsoft.com/office/drawing/2014/main" id="{EC841B7D-171B-0EA2-7CDF-B7A4D6EE1137}"/>
              </a:ext>
            </a:extLst>
          </p:cNvPr>
          <p:cNvGrpSpPr/>
          <p:nvPr/>
        </p:nvGrpSpPr>
        <p:grpSpPr>
          <a:xfrm>
            <a:off x="7244333" y="1372803"/>
            <a:ext cx="1461402" cy="1330261"/>
            <a:chOff x="5421191" y="50089"/>
            <a:chExt cx="998553" cy="2216058"/>
          </a:xfrm>
          <a:solidFill>
            <a:schemeClr val="bg1">
              <a:lumMod val="95000"/>
            </a:schemeClr>
          </a:solidFill>
        </p:grpSpPr>
        <p:sp>
          <p:nvSpPr>
            <p:cNvPr id="19" name="Google Shape;222;p8">
              <a:extLst>
                <a:ext uri="{FF2B5EF4-FFF2-40B4-BE49-F238E27FC236}">
                  <a16:creationId xmlns:a16="http://schemas.microsoft.com/office/drawing/2014/main" id="{77520CC3-D49F-8795-5AB4-FACA42808CAA}"/>
                </a:ext>
              </a:extLst>
            </p:cNvPr>
            <p:cNvSpPr/>
            <p:nvPr/>
          </p:nvSpPr>
          <p:spPr>
            <a:xfrm>
              <a:off x="5490916" y="50089"/>
              <a:ext cx="928828" cy="2067282"/>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20" name="Google Shape;222;p8">
              <a:extLst>
                <a:ext uri="{FF2B5EF4-FFF2-40B4-BE49-F238E27FC236}">
                  <a16:creationId xmlns:a16="http://schemas.microsoft.com/office/drawing/2014/main" id="{1E762745-84D8-BD0B-37C5-0B0776DC7826}"/>
                </a:ext>
              </a:extLst>
            </p:cNvPr>
            <p:cNvSpPr/>
            <p:nvPr/>
          </p:nvSpPr>
          <p:spPr>
            <a:xfrm>
              <a:off x="5456054" y="124477"/>
              <a:ext cx="928828" cy="2067282"/>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endParaRPr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21" name="Google Shape;222;p8">
              <a:extLst>
                <a:ext uri="{FF2B5EF4-FFF2-40B4-BE49-F238E27FC236}">
                  <a16:creationId xmlns:a16="http://schemas.microsoft.com/office/drawing/2014/main" id="{E1ABD0EA-AD6E-267A-8B3A-17C837E90FE9}"/>
                </a:ext>
              </a:extLst>
            </p:cNvPr>
            <p:cNvSpPr/>
            <p:nvPr/>
          </p:nvSpPr>
          <p:spPr>
            <a:xfrm>
              <a:off x="5421191" y="198865"/>
              <a:ext cx="928828" cy="2067282"/>
            </a:xfrm>
            <a:prstGeom prst="rect">
              <a:avLst/>
            </a:prstGeom>
            <a:grp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Compilers </a:t>
              </a:r>
            </a:p>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for other </a:t>
              </a:r>
            </a:p>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Open GPUs</a:t>
              </a:r>
            </a:p>
          </p:txBody>
        </p:sp>
      </p:grpSp>
      <p:sp>
        <p:nvSpPr>
          <p:cNvPr id="22" name="TextBox 21">
            <a:extLst>
              <a:ext uri="{FF2B5EF4-FFF2-40B4-BE49-F238E27FC236}">
                <a16:creationId xmlns:a16="http://schemas.microsoft.com/office/drawing/2014/main" id="{06099CAE-0C05-9B41-9322-53A0F57C056B}"/>
              </a:ext>
            </a:extLst>
          </p:cNvPr>
          <p:cNvSpPr txBox="1"/>
          <p:nvPr/>
        </p:nvSpPr>
        <p:spPr>
          <a:xfrm>
            <a:off x="2215080" y="1949136"/>
            <a:ext cx="1967716" cy="738664"/>
          </a:xfrm>
          <a:prstGeom prst="rect">
            <a:avLst/>
          </a:prstGeom>
          <a:noFill/>
        </p:spPr>
        <p:txBody>
          <a:bodyPr wrap="square" rtlCol="0">
            <a:spAutoFit/>
          </a:bodyPr>
          <a:lstStyle/>
          <a:p>
            <a:r>
              <a:rPr kumimoji="1" lang="en-US" altLang="ko-Kore-KR" dirty="0">
                <a:latin typeface="Daytona" panose="020B0604030500040204" pitchFamily="34" charset="0"/>
                <a:cs typeface="Times New Roman" panose="02020603050405020304" pitchFamily="18" charset="0"/>
              </a:rPr>
              <a:t>+ Leverage</a:t>
            </a:r>
            <a:r>
              <a:rPr kumimoji="1" lang="ko-KR" altLang="en-US" dirty="0">
                <a:latin typeface="Daytona" panose="020B0604030500040204" pitchFamily="34" charset="0"/>
                <a:cs typeface="Times New Roman" panose="02020603050405020304" pitchFamily="18" charset="0"/>
              </a:rPr>
              <a:t> </a:t>
            </a:r>
            <a:r>
              <a:rPr kumimoji="1" lang="en-US" altLang="ko-KR" dirty="0">
                <a:latin typeface="Daytona" panose="020B0604030500040204" pitchFamily="34" charset="0"/>
                <a:cs typeface="Times New Roman" panose="02020603050405020304" pitchFamily="18" charset="0"/>
              </a:rPr>
              <a:t>existing   </a:t>
            </a:r>
          </a:p>
          <a:p>
            <a:r>
              <a:rPr kumimoji="1" lang="en-US" altLang="ko-Kore-KR" dirty="0">
                <a:latin typeface="Daytona" panose="020B0604030500040204" pitchFamily="34" charset="0"/>
                <a:cs typeface="Times New Roman" panose="02020603050405020304" pitchFamily="18" charset="0"/>
              </a:rPr>
              <a:t>   Infrastructures</a:t>
            </a:r>
          </a:p>
          <a:p>
            <a:r>
              <a:rPr kumimoji="1" lang="en-US" altLang="ko-Kore-KR" dirty="0">
                <a:latin typeface="Daytona" panose="020B0604030500040204" pitchFamily="34" charset="0"/>
                <a:cs typeface="Times New Roman" panose="02020603050405020304" pitchFamily="18" charset="0"/>
              </a:rPr>
              <a:t>+ Reuse opts</a:t>
            </a:r>
          </a:p>
        </p:txBody>
      </p:sp>
      <p:sp>
        <p:nvSpPr>
          <p:cNvPr id="23" name="TextBox 22">
            <a:extLst>
              <a:ext uri="{FF2B5EF4-FFF2-40B4-BE49-F238E27FC236}">
                <a16:creationId xmlns:a16="http://schemas.microsoft.com/office/drawing/2014/main" id="{29C05CCD-6A40-45A4-8FE7-DC723085B9FE}"/>
              </a:ext>
            </a:extLst>
          </p:cNvPr>
          <p:cNvSpPr txBox="1"/>
          <p:nvPr/>
        </p:nvSpPr>
        <p:spPr>
          <a:xfrm>
            <a:off x="4167554" y="1800248"/>
            <a:ext cx="1777500" cy="738664"/>
          </a:xfrm>
          <a:prstGeom prst="rect">
            <a:avLst/>
          </a:prstGeom>
          <a:noFill/>
        </p:spPr>
        <p:txBody>
          <a:bodyPr wrap="square" rtlCol="0">
            <a:spAutoFit/>
          </a:bodyPr>
          <a:lstStyle/>
          <a:p>
            <a:r>
              <a:rPr kumimoji="1" lang="en-US" altLang="ko-Kore-KR" dirty="0">
                <a:solidFill>
                  <a:srgbClr val="FF0000"/>
                </a:solidFill>
                <a:latin typeface="Daytona" panose="020B0604030500040204" pitchFamily="34" charset="0"/>
                <a:cs typeface="Times New Roman" panose="02020603050405020304" pitchFamily="18" charset="0"/>
              </a:rPr>
              <a:t>✓ Portability </a:t>
            </a:r>
          </a:p>
          <a:p>
            <a:r>
              <a:rPr kumimoji="1" lang="en-US" altLang="ko-Kore-KR" dirty="0">
                <a:solidFill>
                  <a:srgbClr val="FF0000"/>
                </a:solidFill>
                <a:latin typeface="Daytona" panose="020B0604030500040204" pitchFamily="34" charset="0"/>
                <a:cs typeface="Times New Roman" panose="02020603050405020304" pitchFamily="18" charset="0"/>
              </a:rPr>
              <a:t>✓ Composability</a:t>
            </a:r>
          </a:p>
          <a:p>
            <a:r>
              <a:rPr kumimoji="1" lang="en-US" altLang="ko-Kore-KR" dirty="0">
                <a:solidFill>
                  <a:srgbClr val="FF0000"/>
                </a:solidFill>
                <a:latin typeface="Daytona" panose="020B0604030500040204" pitchFamily="34" charset="0"/>
                <a:cs typeface="Times New Roman" panose="02020603050405020304" pitchFamily="18" charset="0"/>
              </a:rPr>
              <a:t>✓ Maintainability </a:t>
            </a:r>
          </a:p>
        </p:txBody>
      </p:sp>
      <p:sp>
        <p:nvSpPr>
          <p:cNvPr id="24" name="TextBox 23">
            <a:extLst>
              <a:ext uri="{FF2B5EF4-FFF2-40B4-BE49-F238E27FC236}">
                <a16:creationId xmlns:a16="http://schemas.microsoft.com/office/drawing/2014/main" id="{4135096D-5156-B68A-D7D7-72DFC4FD1DF3}"/>
              </a:ext>
            </a:extLst>
          </p:cNvPr>
          <p:cNvSpPr txBox="1"/>
          <p:nvPr/>
        </p:nvSpPr>
        <p:spPr>
          <a:xfrm>
            <a:off x="5966050" y="2028660"/>
            <a:ext cx="1339243" cy="523220"/>
          </a:xfrm>
          <a:prstGeom prst="rect">
            <a:avLst/>
          </a:prstGeom>
          <a:noFill/>
        </p:spPr>
        <p:txBody>
          <a:bodyPr wrap="square" rtlCol="0">
            <a:spAutoFit/>
          </a:bodyPr>
          <a:lstStyle/>
          <a:p>
            <a:r>
              <a:rPr kumimoji="1" lang="en-US" altLang="ko-KR" dirty="0">
                <a:latin typeface="Daytona" panose="020B0604030500040204" pitchFamily="34" charset="0"/>
                <a:cs typeface="Times New Roman" panose="02020603050405020304" pitchFamily="18" charset="0"/>
              </a:rPr>
              <a:t>+</a:t>
            </a:r>
            <a:r>
              <a:rPr kumimoji="1" lang="ko-KR" altLang="en-US" dirty="0">
                <a:latin typeface="Daytona" panose="020B0604030500040204" pitchFamily="34" charset="0"/>
                <a:cs typeface="Times New Roman" panose="02020603050405020304" pitchFamily="18" charset="0"/>
              </a:rPr>
              <a:t> </a:t>
            </a:r>
            <a:r>
              <a:rPr kumimoji="1" lang="en-US" altLang="ko-KR" dirty="0">
                <a:latin typeface="Daytona" panose="020B0604030500040204" pitchFamily="34" charset="0"/>
                <a:cs typeface="Times New Roman" panose="02020603050405020304" pitchFamily="18" charset="0"/>
              </a:rPr>
              <a:t>Port open </a:t>
            </a:r>
          </a:p>
          <a:p>
            <a:r>
              <a:rPr kumimoji="1" lang="en-US" altLang="ko-KR" dirty="0">
                <a:latin typeface="Daytona" panose="020B0604030500040204" pitchFamily="34" charset="0"/>
                <a:cs typeface="Times New Roman" panose="02020603050405020304" pitchFamily="18" charset="0"/>
              </a:rPr>
              <a:t>   GPU opts</a:t>
            </a:r>
            <a:endParaRPr kumimoji="1" lang="ko-Kore-KR" altLang="en-US" dirty="0">
              <a:latin typeface="Daytona" panose="020B060403050004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6675E04E-C464-5100-7C84-45A1B64D1EA7}"/>
              </a:ext>
            </a:extLst>
          </p:cNvPr>
          <p:cNvSpPr txBox="1"/>
          <p:nvPr/>
        </p:nvSpPr>
        <p:spPr>
          <a:xfrm>
            <a:off x="4143554" y="1433591"/>
            <a:ext cx="1778956" cy="369332"/>
          </a:xfrm>
          <a:prstGeom prst="rect">
            <a:avLst/>
          </a:prstGeom>
          <a:noFill/>
        </p:spPr>
        <p:txBody>
          <a:bodyPr wrap="square">
            <a:spAutoFit/>
          </a:bodyPr>
          <a:lstStyle/>
          <a:p>
            <a:pPr algn="ctr"/>
            <a:r>
              <a:rPr lang="en-US" altLang="ko-Kore-KR" sz="1800" b="1" dirty="0">
                <a:solidFill>
                  <a:schemeClr val="dk1"/>
                </a:solidFill>
                <a:latin typeface="Daytona" panose="020B0604030500040204" pitchFamily="34" charset="0"/>
                <a:ea typeface="Tahoma"/>
                <a:cs typeface="Times New Roman" panose="02020603050405020304" pitchFamily="18" charset="0"/>
                <a:sym typeface="Tahoma"/>
              </a:rPr>
              <a:t>VOLT</a:t>
            </a:r>
          </a:p>
        </p:txBody>
      </p:sp>
      <p:cxnSp>
        <p:nvCxnSpPr>
          <p:cNvPr id="27" name="직선 연결선[R] 26">
            <a:extLst>
              <a:ext uri="{FF2B5EF4-FFF2-40B4-BE49-F238E27FC236}">
                <a16:creationId xmlns:a16="http://schemas.microsoft.com/office/drawing/2014/main" id="{E8D2F6CB-640E-2255-C794-77341ADC07C6}"/>
              </a:ext>
            </a:extLst>
          </p:cNvPr>
          <p:cNvCxnSpPr>
            <a:cxnSpLocks/>
          </p:cNvCxnSpPr>
          <p:nvPr/>
        </p:nvCxnSpPr>
        <p:spPr>
          <a:xfrm flipH="1">
            <a:off x="791737" y="2703064"/>
            <a:ext cx="3375817" cy="74516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cxnSp>
        <p:nvCxnSpPr>
          <p:cNvPr id="35" name="직선 연결선[R] 34">
            <a:extLst>
              <a:ext uri="{FF2B5EF4-FFF2-40B4-BE49-F238E27FC236}">
                <a16:creationId xmlns:a16="http://schemas.microsoft.com/office/drawing/2014/main" id="{80D8B7B1-DFFB-BA2F-71E5-CE5C37F76536}"/>
              </a:ext>
            </a:extLst>
          </p:cNvPr>
          <p:cNvCxnSpPr>
            <a:cxnSpLocks/>
          </p:cNvCxnSpPr>
          <p:nvPr/>
        </p:nvCxnSpPr>
        <p:spPr>
          <a:xfrm>
            <a:off x="5945054" y="2703064"/>
            <a:ext cx="2760681" cy="737165"/>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38" name="모서리가 둥근 직사각형 37">
            <a:extLst>
              <a:ext uri="{FF2B5EF4-FFF2-40B4-BE49-F238E27FC236}">
                <a16:creationId xmlns:a16="http://schemas.microsoft.com/office/drawing/2014/main" id="{0213BFCA-E8FE-2431-63B6-7D6F61AA7910}"/>
              </a:ext>
            </a:extLst>
          </p:cNvPr>
          <p:cNvSpPr/>
          <p:nvPr/>
        </p:nvSpPr>
        <p:spPr>
          <a:xfrm>
            <a:off x="682316" y="3242529"/>
            <a:ext cx="8104845" cy="1109299"/>
          </a:xfrm>
          <a:prstGeom prst="roundRect">
            <a:avLst>
              <a:gd name="adj" fmla="val 9630"/>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39" name="Google Shape;222;p8">
            <a:extLst>
              <a:ext uri="{FF2B5EF4-FFF2-40B4-BE49-F238E27FC236}">
                <a16:creationId xmlns:a16="http://schemas.microsoft.com/office/drawing/2014/main" id="{CFD351D7-E623-DC76-7AEC-4F38AA372CF1}"/>
              </a:ext>
            </a:extLst>
          </p:cNvPr>
          <p:cNvSpPr/>
          <p:nvPr/>
        </p:nvSpPr>
        <p:spPr>
          <a:xfrm>
            <a:off x="791737" y="3371060"/>
            <a:ext cx="2202414" cy="896392"/>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Front-end Compilers</a:t>
            </a:r>
          </a:p>
          <a:p>
            <a:pPr algn="ctr"/>
            <a:endParaRPr lang="en-US" altLang="ko-Kore-KR" sz="1600"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40" name="오른쪽 화살표[R] 39">
            <a:extLst>
              <a:ext uri="{FF2B5EF4-FFF2-40B4-BE49-F238E27FC236}">
                <a16:creationId xmlns:a16="http://schemas.microsoft.com/office/drawing/2014/main" id="{B6836166-FD8A-AFA7-BC4D-FE9BD4BA64A0}"/>
              </a:ext>
            </a:extLst>
          </p:cNvPr>
          <p:cNvSpPr/>
          <p:nvPr/>
        </p:nvSpPr>
        <p:spPr>
          <a:xfrm>
            <a:off x="3115216" y="3657477"/>
            <a:ext cx="469533" cy="323557"/>
          </a:xfrm>
          <a:prstGeom prst="right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41" name="Google Shape;222;p8">
            <a:extLst>
              <a:ext uri="{FF2B5EF4-FFF2-40B4-BE49-F238E27FC236}">
                <a16:creationId xmlns:a16="http://schemas.microsoft.com/office/drawing/2014/main" id="{85005F2D-2CB8-0A51-A747-936047B47901}"/>
              </a:ext>
            </a:extLst>
          </p:cNvPr>
          <p:cNvSpPr/>
          <p:nvPr/>
        </p:nvSpPr>
        <p:spPr>
          <a:xfrm>
            <a:off x="3664603" y="3371059"/>
            <a:ext cx="2202414" cy="896392"/>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Middle-end Compiler</a:t>
            </a:r>
          </a:p>
          <a:p>
            <a:pPr algn="ctr"/>
            <a:endParaRPr lang="en-US" altLang="ko-Kore-KR" sz="1600"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42" name="Google Shape;222;p8">
            <a:extLst>
              <a:ext uri="{FF2B5EF4-FFF2-40B4-BE49-F238E27FC236}">
                <a16:creationId xmlns:a16="http://schemas.microsoft.com/office/drawing/2014/main" id="{20E2426F-E5A7-34B6-9F5A-2D6306061FC0}"/>
              </a:ext>
            </a:extLst>
          </p:cNvPr>
          <p:cNvSpPr/>
          <p:nvPr/>
        </p:nvSpPr>
        <p:spPr>
          <a:xfrm>
            <a:off x="6503321" y="3354041"/>
            <a:ext cx="2202415" cy="896392"/>
          </a:xfrm>
          <a:prstGeom prst="rect">
            <a:avLst/>
          </a:prstGeom>
          <a:solidFill>
            <a:schemeClr val="accent2">
              <a:lumMod val="20000"/>
              <a:lumOff val="80000"/>
            </a:schemeClr>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r>
              <a:rPr lang="en-US" altLang="ko-Kore-KR" sz="1600" dirty="0">
                <a:solidFill>
                  <a:schemeClr val="dk1"/>
                </a:solidFill>
                <a:latin typeface="Daytona" panose="020B0604030500040204" pitchFamily="34" charset="0"/>
                <a:ea typeface="Tahoma"/>
                <a:cs typeface="Times New Roman" panose="02020603050405020304" pitchFamily="18" charset="0"/>
                <a:sym typeface="Tahoma"/>
              </a:rPr>
              <a:t>Back-end Compiler</a:t>
            </a:r>
          </a:p>
          <a:p>
            <a:pPr algn="ctr"/>
            <a:endParaRPr lang="en-US" altLang="ko-Kore-KR" sz="1600" dirty="0">
              <a:solidFill>
                <a:schemeClr val="dk1"/>
              </a:solidFill>
              <a:latin typeface="Daytona" panose="020B0604030500040204" pitchFamily="34" charset="0"/>
              <a:ea typeface="Tahoma"/>
              <a:cs typeface="Times New Roman" panose="02020603050405020304" pitchFamily="18" charset="0"/>
              <a:sym typeface="Tahoma"/>
            </a:endParaRPr>
          </a:p>
        </p:txBody>
      </p:sp>
      <p:sp>
        <p:nvSpPr>
          <p:cNvPr id="43" name="오른쪽 화살표[R] 42">
            <a:extLst>
              <a:ext uri="{FF2B5EF4-FFF2-40B4-BE49-F238E27FC236}">
                <a16:creationId xmlns:a16="http://schemas.microsoft.com/office/drawing/2014/main" id="{39FB9975-822A-B4AD-11D4-B9316C6A43C9}"/>
              </a:ext>
            </a:extLst>
          </p:cNvPr>
          <p:cNvSpPr/>
          <p:nvPr/>
        </p:nvSpPr>
        <p:spPr>
          <a:xfrm>
            <a:off x="5952609" y="3657476"/>
            <a:ext cx="493937" cy="323557"/>
          </a:xfrm>
          <a:prstGeom prst="rightArrow">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latin typeface="Daytona" panose="020B0604030500040204" pitchFamily="34" charset="0"/>
            </a:endParaRPr>
          </a:p>
        </p:txBody>
      </p:sp>
      <p:sp>
        <p:nvSpPr>
          <p:cNvPr id="48" name="TextBox 47">
            <a:extLst>
              <a:ext uri="{FF2B5EF4-FFF2-40B4-BE49-F238E27FC236}">
                <a16:creationId xmlns:a16="http://schemas.microsoft.com/office/drawing/2014/main" id="{D0A07256-2670-E7D8-874E-B6D0D55D045E}"/>
              </a:ext>
            </a:extLst>
          </p:cNvPr>
          <p:cNvSpPr txBox="1"/>
          <p:nvPr/>
        </p:nvSpPr>
        <p:spPr>
          <a:xfrm>
            <a:off x="679596" y="4408446"/>
            <a:ext cx="8104845" cy="369332"/>
          </a:xfrm>
          <a:prstGeom prst="rect">
            <a:avLst/>
          </a:prstGeom>
          <a:noFill/>
        </p:spPr>
        <p:txBody>
          <a:bodyPr wrap="square">
            <a:spAutoFit/>
          </a:bodyPr>
          <a:lstStyle/>
          <a:p>
            <a:pPr algn="ctr"/>
            <a:r>
              <a:rPr lang="en-US" altLang="ko-Kore-KR" sz="1800" b="1" dirty="0">
                <a:solidFill>
                  <a:schemeClr val="dk1"/>
                </a:solidFill>
                <a:latin typeface="Daytona" panose="020B0604030500040204" pitchFamily="34" charset="0"/>
                <a:ea typeface="Tahoma"/>
                <a:cs typeface="Times New Roman" panose="02020603050405020304" pitchFamily="18" charset="0"/>
                <a:sym typeface="Tahoma"/>
              </a:rPr>
              <a:t>Hierarchical Compiler Design</a:t>
            </a:r>
          </a:p>
        </p:txBody>
      </p:sp>
      <p:pic>
        <p:nvPicPr>
          <p:cNvPr id="55" name="Google Shape;103;p18" descr="PoCL 3.0 Released - The Khronos Group Inc">
            <a:extLst>
              <a:ext uri="{FF2B5EF4-FFF2-40B4-BE49-F238E27FC236}">
                <a16:creationId xmlns:a16="http://schemas.microsoft.com/office/drawing/2014/main" id="{DA5DD0E2-532D-4952-44F1-EFC6BADB91DD}"/>
              </a:ext>
            </a:extLst>
          </p:cNvPr>
          <p:cNvPicPr preferRelativeResize="0"/>
          <p:nvPr/>
        </p:nvPicPr>
        <p:blipFill rotWithShape="1">
          <a:blip r:embed="rId3">
            <a:alphaModFix/>
          </a:blip>
          <a:srcRect/>
          <a:stretch/>
        </p:blipFill>
        <p:spPr>
          <a:xfrm>
            <a:off x="1142357" y="3859470"/>
            <a:ext cx="539912" cy="328568"/>
          </a:xfrm>
          <a:prstGeom prst="rect">
            <a:avLst/>
          </a:prstGeom>
          <a:noFill/>
          <a:ln w="12700">
            <a:noFill/>
          </a:ln>
        </p:spPr>
      </p:pic>
      <p:pic>
        <p:nvPicPr>
          <p:cNvPr id="56" name="Google Shape;113;p18" descr="GitHub Logos and Usage · GitHub">
            <a:extLst>
              <a:ext uri="{FF2B5EF4-FFF2-40B4-BE49-F238E27FC236}">
                <a16:creationId xmlns:a16="http://schemas.microsoft.com/office/drawing/2014/main" id="{0A6F658C-41EA-9C2E-55FF-F84E126909AC}"/>
              </a:ext>
            </a:extLst>
          </p:cNvPr>
          <p:cNvPicPr preferRelativeResize="0"/>
          <p:nvPr/>
        </p:nvPicPr>
        <p:blipFill rotWithShape="1">
          <a:blip r:embed="rId4">
            <a:alphaModFix/>
            <a:extLst>
              <a:ext uri="{BEBA8EAE-BF5A-486C-A8C5-ECC9F3942E4B}">
                <a14:imgProps xmlns:a14="http://schemas.microsoft.com/office/drawing/2010/main">
                  <a14:imgLayer r:embed="rId5">
                    <a14:imgEffect>
                      <a14:backgroundRemoval t="10000" b="90000" l="10000" r="90000">
                        <a14:backgroundMark x1="86607" y1="73214" x2="86607" y2="73214"/>
                        <a14:backgroundMark x1="86607" y1="73214" x2="90179" y2="97768"/>
                        <a14:backgroundMark x1="52232" y1="46429" x2="52232" y2="46429"/>
                      </a14:backgroundRemoval>
                    </a14:imgEffect>
                  </a14:imgLayer>
                </a14:imgProps>
              </a:ext>
            </a:extLst>
          </a:blip>
          <a:srcRect/>
          <a:stretch/>
        </p:blipFill>
        <p:spPr>
          <a:xfrm>
            <a:off x="2272867" y="3863340"/>
            <a:ext cx="388755" cy="315436"/>
          </a:xfrm>
          <a:prstGeom prst="rect">
            <a:avLst/>
          </a:prstGeom>
          <a:noFill/>
          <a:ln w="12700">
            <a:noFill/>
          </a:ln>
        </p:spPr>
      </p:pic>
      <p:sp>
        <p:nvSpPr>
          <p:cNvPr id="57" name="Google Shape;106;p18">
            <a:extLst>
              <a:ext uri="{FF2B5EF4-FFF2-40B4-BE49-F238E27FC236}">
                <a16:creationId xmlns:a16="http://schemas.microsoft.com/office/drawing/2014/main" id="{F38B51E8-CF5E-E6FD-6403-79DCA774A1C0}"/>
              </a:ext>
            </a:extLst>
          </p:cNvPr>
          <p:cNvSpPr txBox="1"/>
          <p:nvPr/>
        </p:nvSpPr>
        <p:spPr>
          <a:xfrm>
            <a:off x="1416608" y="3890273"/>
            <a:ext cx="1163558" cy="276959"/>
          </a:xfrm>
          <a:prstGeom prst="rect">
            <a:avLst/>
          </a:prstGeom>
          <a:noFill/>
          <a:ln w="12700">
            <a:noFill/>
          </a:ln>
        </p:spPr>
        <p:txBody>
          <a:bodyPr spcFirstLastPara="1" wrap="square" lIns="91425" tIns="45700" rIns="91425" bIns="45700" anchor="t" anchorCtr="0">
            <a:spAutoFit/>
          </a:bodyPr>
          <a:lstStyle/>
          <a:p>
            <a:pPr algn="ctr" defTabSz="685800">
              <a:buClrTx/>
            </a:pPr>
            <a:r>
              <a:rPr lang="en-US" altLang="ko" sz="1200" b="1" kern="1200" dirty="0" err="1">
                <a:latin typeface="Roboto"/>
                <a:ea typeface="Roboto"/>
                <a:cs typeface="Roboto"/>
                <a:sym typeface="Roboto"/>
              </a:rPr>
              <a:t>CuPBoP</a:t>
            </a:r>
            <a:endParaRPr sz="1200" b="1" kern="1200" dirty="0">
              <a:latin typeface="Roboto"/>
              <a:ea typeface="Roboto"/>
              <a:cs typeface="Roboto"/>
              <a:sym typeface="Roboto"/>
            </a:endParaRPr>
          </a:p>
        </p:txBody>
      </p:sp>
      <p:pic>
        <p:nvPicPr>
          <p:cNvPr id="58" name="Google Shape;114;p18" descr="The LLVM Compiler Infrastructure Project">
            <a:extLst>
              <a:ext uri="{FF2B5EF4-FFF2-40B4-BE49-F238E27FC236}">
                <a16:creationId xmlns:a16="http://schemas.microsoft.com/office/drawing/2014/main" id="{42927C48-8E74-A781-E747-0245A9C8A013}"/>
              </a:ext>
            </a:extLst>
          </p:cNvPr>
          <p:cNvPicPr preferRelativeResize="0"/>
          <p:nvPr/>
        </p:nvPicPr>
        <p:blipFill rotWithShape="1">
          <a:blip r:embed="rId6">
            <a:alphaModFix/>
          </a:blip>
          <a:srcRect/>
          <a:stretch/>
        </p:blipFill>
        <p:spPr>
          <a:xfrm>
            <a:off x="7151119" y="3844596"/>
            <a:ext cx="561361" cy="322636"/>
          </a:xfrm>
          <a:prstGeom prst="rect">
            <a:avLst/>
          </a:prstGeom>
          <a:noFill/>
          <a:ln>
            <a:noFill/>
          </a:ln>
        </p:spPr>
      </p:pic>
      <p:pic>
        <p:nvPicPr>
          <p:cNvPr id="59" name="Picture 2" descr="Risc V Logo 5fa1b8aab3304">
            <a:extLst>
              <a:ext uri="{FF2B5EF4-FFF2-40B4-BE49-F238E27FC236}">
                <a16:creationId xmlns:a16="http://schemas.microsoft.com/office/drawing/2014/main" id="{E8B6CF76-CB62-FC95-0331-C4B7FD3878D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706" t="14735" r="14552" b="21787"/>
          <a:stretch/>
        </p:blipFill>
        <p:spPr bwMode="auto">
          <a:xfrm>
            <a:off x="7800588" y="3797178"/>
            <a:ext cx="473297" cy="396674"/>
          </a:xfrm>
          <a:prstGeom prst="rect">
            <a:avLst/>
          </a:prstGeom>
          <a:noFill/>
          <a:extLst>
            <a:ext uri="{909E8E84-426E-40DD-AFC4-6F175D3DCCD1}">
              <a14:hiddenFill xmlns:a14="http://schemas.microsoft.com/office/drawing/2010/main">
                <a:solidFill>
                  <a:srgbClr val="FFFFFF"/>
                </a:solidFill>
              </a14:hiddenFill>
            </a:ext>
          </a:extLst>
        </p:spPr>
      </p:pic>
      <p:pic>
        <p:nvPicPr>
          <p:cNvPr id="60" name="Google Shape;114;p18" descr="The LLVM Compiler Infrastructure Project">
            <a:extLst>
              <a:ext uri="{FF2B5EF4-FFF2-40B4-BE49-F238E27FC236}">
                <a16:creationId xmlns:a16="http://schemas.microsoft.com/office/drawing/2014/main" id="{B74263A7-79E3-E7B8-660F-D501CE0567DF}"/>
              </a:ext>
            </a:extLst>
          </p:cNvPr>
          <p:cNvPicPr preferRelativeResize="0"/>
          <p:nvPr/>
        </p:nvPicPr>
        <p:blipFill rotWithShape="1">
          <a:blip r:embed="rId6">
            <a:alphaModFix/>
          </a:blip>
          <a:srcRect/>
          <a:stretch/>
        </p:blipFill>
        <p:spPr>
          <a:xfrm>
            <a:off x="4506685" y="3859740"/>
            <a:ext cx="561361" cy="322636"/>
          </a:xfrm>
          <a:prstGeom prst="rect">
            <a:avLst/>
          </a:prstGeom>
          <a:noFill/>
          <a:ln>
            <a:noFill/>
          </a:ln>
        </p:spPr>
      </p:pic>
    </p:spTree>
    <p:extLst>
      <p:ext uri="{BB962C8B-B14F-4D97-AF65-F5344CB8AC3E}">
        <p14:creationId xmlns:p14="http://schemas.microsoft.com/office/powerpoint/2010/main" val="3568777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a:extLst>
              <a:ext uri="{FF2B5EF4-FFF2-40B4-BE49-F238E27FC236}">
                <a16:creationId xmlns:a16="http://schemas.microsoft.com/office/drawing/2014/main" id="{E5DB9AF4-63B2-34E9-2D19-E02E8A7CC1D8}"/>
              </a:ext>
            </a:extLst>
          </p:cNvPr>
          <p:cNvSpPr txBox="1"/>
          <p:nvPr/>
        </p:nvSpPr>
        <p:spPr>
          <a:xfrm>
            <a:off x="514226" y="1672100"/>
            <a:ext cx="3479885" cy="3301736"/>
          </a:xfrm>
          <a:prstGeom prst="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Front-end Compiler</a:t>
            </a:r>
          </a:p>
        </p:txBody>
      </p:sp>
      <p:sp>
        <p:nvSpPr>
          <p:cNvPr id="2" name="제목 1">
            <a:extLst>
              <a:ext uri="{FF2B5EF4-FFF2-40B4-BE49-F238E27FC236}">
                <a16:creationId xmlns:a16="http://schemas.microsoft.com/office/drawing/2014/main" id="{E24C48BA-C3AB-068C-CB1C-9C1055386B4D}"/>
              </a:ext>
            </a:extLst>
          </p:cNvPr>
          <p:cNvSpPr>
            <a:spLocks noGrp="1"/>
          </p:cNvSpPr>
          <p:nvPr>
            <p:ph type="title"/>
          </p:nvPr>
        </p:nvSpPr>
        <p:spPr/>
        <p:txBody>
          <a:bodyPr>
            <a:normAutofit/>
          </a:bodyPr>
          <a:lstStyle/>
          <a:p>
            <a:r>
              <a:rPr kumimoji="1" lang="en-US" altLang="ko-Kore-KR" sz="3200" dirty="0"/>
              <a:t>Overview of VOLT</a:t>
            </a:r>
            <a:endParaRPr kumimoji="1" lang="ko-Kore-KR" altLang="en-US" sz="3200" dirty="0"/>
          </a:p>
        </p:txBody>
      </p:sp>
      <p:sp>
        <p:nvSpPr>
          <p:cNvPr id="4" name="슬라이드 번호 개체 틀 3">
            <a:extLst>
              <a:ext uri="{FF2B5EF4-FFF2-40B4-BE49-F238E27FC236}">
                <a16:creationId xmlns:a16="http://schemas.microsoft.com/office/drawing/2014/main" id="{685C5A01-6F04-AD9E-C427-244B4A889C74}"/>
              </a:ext>
            </a:extLst>
          </p:cNvPr>
          <p:cNvSpPr>
            <a:spLocks noGrp="1"/>
          </p:cNvSpPr>
          <p:nvPr>
            <p:ph type="sldNum" sz="quarter" idx="4"/>
          </p:nvPr>
        </p:nvSpPr>
        <p:spPr/>
        <p:txBody>
          <a:bodyPr/>
          <a:lstStyle/>
          <a:p>
            <a:fld id="{C5E74F64-7780-9C4F-983D-3F814FF801CD}" type="slidenum">
              <a:rPr lang="en-US" smtClean="0"/>
              <a:t>5</a:t>
            </a:fld>
            <a:endParaRPr lang="en-US" dirty="0"/>
          </a:p>
        </p:txBody>
      </p:sp>
      <p:sp>
        <p:nvSpPr>
          <p:cNvPr id="67" name="TextBox 66">
            <a:extLst>
              <a:ext uri="{FF2B5EF4-FFF2-40B4-BE49-F238E27FC236}">
                <a16:creationId xmlns:a16="http://schemas.microsoft.com/office/drawing/2014/main" id="{D493B103-CB8F-4A2A-0986-0988BB3F6C8B}"/>
              </a:ext>
            </a:extLst>
          </p:cNvPr>
          <p:cNvSpPr txBox="1"/>
          <p:nvPr/>
        </p:nvSpPr>
        <p:spPr>
          <a:xfrm>
            <a:off x="514226" y="1168629"/>
            <a:ext cx="3479885" cy="362653"/>
          </a:xfrm>
          <a:prstGeom prst="snip1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GPU Kernel</a:t>
            </a:r>
          </a:p>
        </p:txBody>
      </p:sp>
      <p:pic>
        <p:nvPicPr>
          <p:cNvPr id="68" name="Google Shape;104;p18" descr="OpenCL - Wikipedia">
            <a:extLst>
              <a:ext uri="{FF2B5EF4-FFF2-40B4-BE49-F238E27FC236}">
                <a16:creationId xmlns:a16="http://schemas.microsoft.com/office/drawing/2014/main" id="{2113E738-EA07-D6A5-28B1-472D42C95228}"/>
              </a:ext>
            </a:extLst>
          </p:cNvPr>
          <p:cNvPicPr preferRelativeResize="0"/>
          <p:nvPr/>
        </p:nvPicPr>
        <p:blipFill rotWithShape="1">
          <a:blip r:embed="rId3">
            <a:alphaModFix/>
          </a:blip>
          <a:srcRect/>
          <a:stretch/>
        </p:blipFill>
        <p:spPr>
          <a:xfrm>
            <a:off x="2515467" y="1243143"/>
            <a:ext cx="570676" cy="232643"/>
          </a:xfrm>
          <a:prstGeom prst="rect">
            <a:avLst/>
          </a:prstGeom>
          <a:noFill/>
          <a:ln w="12700">
            <a:noFill/>
          </a:ln>
        </p:spPr>
      </p:pic>
      <p:pic>
        <p:nvPicPr>
          <p:cNvPr id="69" name="Google Shape;112;p18" descr="CUDA - Wikipedia">
            <a:extLst>
              <a:ext uri="{FF2B5EF4-FFF2-40B4-BE49-F238E27FC236}">
                <a16:creationId xmlns:a16="http://schemas.microsoft.com/office/drawing/2014/main" id="{90337768-9C6F-C1CB-691C-DED6C2C7299C}"/>
              </a:ext>
            </a:extLst>
          </p:cNvPr>
          <p:cNvPicPr preferRelativeResize="0"/>
          <p:nvPr/>
        </p:nvPicPr>
        <p:blipFill rotWithShape="1">
          <a:blip r:embed="rId4">
            <a:alphaModFix/>
          </a:blip>
          <a:srcRect/>
          <a:stretch/>
        </p:blipFill>
        <p:spPr>
          <a:xfrm>
            <a:off x="3198862" y="1201126"/>
            <a:ext cx="545252" cy="301499"/>
          </a:xfrm>
          <a:prstGeom prst="rect">
            <a:avLst/>
          </a:prstGeom>
          <a:noFill/>
          <a:ln w="12700">
            <a:noFill/>
          </a:ln>
        </p:spPr>
      </p:pic>
      <p:sp>
        <p:nvSpPr>
          <p:cNvPr id="74" name="TextBox 73">
            <a:extLst>
              <a:ext uri="{FF2B5EF4-FFF2-40B4-BE49-F238E27FC236}">
                <a16:creationId xmlns:a16="http://schemas.microsoft.com/office/drawing/2014/main" id="{02453665-4A98-5E46-E78B-C316E5ED0CC5}"/>
              </a:ext>
            </a:extLst>
          </p:cNvPr>
          <p:cNvSpPr txBox="1"/>
          <p:nvPr/>
        </p:nvSpPr>
        <p:spPr>
          <a:xfrm>
            <a:off x="4149977" y="4563716"/>
            <a:ext cx="4379322" cy="410119"/>
          </a:xfrm>
          <a:prstGeom prst="snip1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Vortex Binary</a:t>
            </a:r>
          </a:p>
        </p:txBody>
      </p:sp>
      <p:pic>
        <p:nvPicPr>
          <p:cNvPr id="75" name="Google Shape;116;p18" descr="Owner avatar">
            <a:extLst>
              <a:ext uri="{FF2B5EF4-FFF2-40B4-BE49-F238E27FC236}">
                <a16:creationId xmlns:a16="http://schemas.microsoft.com/office/drawing/2014/main" id="{E9FBBB88-C107-362E-A8C6-51178DEFA3CD}"/>
              </a:ext>
            </a:extLst>
          </p:cNvPr>
          <p:cNvPicPr preferRelativeResize="0"/>
          <p:nvPr/>
        </p:nvPicPr>
        <p:blipFill rotWithShape="1">
          <a:blip r:embed="rId5">
            <a:alphaModFix/>
          </a:blip>
          <a:srcRect/>
          <a:stretch/>
        </p:blipFill>
        <p:spPr>
          <a:xfrm>
            <a:off x="7997291" y="4563717"/>
            <a:ext cx="347465" cy="317283"/>
          </a:xfrm>
          <a:prstGeom prst="rect">
            <a:avLst/>
          </a:prstGeom>
          <a:noFill/>
          <a:ln>
            <a:noFill/>
          </a:ln>
        </p:spPr>
      </p:pic>
      <p:sp>
        <p:nvSpPr>
          <p:cNvPr id="80" name="TextBox 79">
            <a:extLst>
              <a:ext uri="{FF2B5EF4-FFF2-40B4-BE49-F238E27FC236}">
                <a16:creationId xmlns:a16="http://schemas.microsoft.com/office/drawing/2014/main" id="{F3E1D138-7067-A4C0-E228-6E041A830BE1}"/>
              </a:ext>
            </a:extLst>
          </p:cNvPr>
          <p:cNvSpPr txBox="1"/>
          <p:nvPr/>
        </p:nvSpPr>
        <p:spPr>
          <a:xfrm>
            <a:off x="635579" y="2439339"/>
            <a:ext cx="3226453" cy="1452890"/>
          </a:xfrm>
          <a:prstGeom prst="rect">
            <a:avLst/>
          </a:prstGeom>
          <a:solidFill>
            <a:schemeClr val="bg1"/>
          </a:solidFill>
          <a:ln w="1270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Semantic-aware Code Optimization</a:t>
            </a:r>
          </a:p>
        </p:txBody>
      </p:sp>
      <p:sp>
        <p:nvSpPr>
          <p:cNvPr id="81" name="TextBox 80">
            <a:extLst>
              <a:ext uri="{FF2B5EF4-FFF2-40B4-BE49-F238E27FC236}">
                <a16:creationId xmlns:a16="http://schemas.microsoft.com/office/drawing/2014/main" id="{567A2143-BEA3-7B24-DFF3-CC525B309D55}"/>
              </a:ext>
            </a:extLst>
          </p:cNvPr>
          <p:cNvSpPr txBox="1"/>
          <p:nvPr/>
        </p:nvSpPr>
        <p:spPr>
          <a:xfrm>
            <a:off x="3064698" y="3176013"/>
            <a:ext cx="667889" cy="612362"/>
          </a:xfrm>
          <a:prstGeom prst="rect">
            <a:avLst/>
          </a:prstGeom>
          <a:solidFill>
            <a:schemeClr val="accent1">
              <a:lumMod val="20000"/>
              <a:lumOff val="80000"/>
            </a:schemeClr>
          </a:solidFill>
          <a:ln w="19050">
            <a:solidFill>
              <a:schemeClr val="tx1"/>
            </a:solidFill>
          </a:ln>
        </p:spPr>
        <p:txBody>
          <a:bodyPr wrap="square" lIns="0" tIns="0" rIns="0" bIns="0" anchor="ctr">
            <a:noAutofit/>
          </a:bodyPr>
          <a:lstStyle/>
          <a:p>
            <a:pPr marL="0" marR="0" lvl="0" indent="0" algn="ctr" rtl="0">
              <a:spcBef>
                <a:spcPts val="0"/>
              </a:spcBef>
              <a:spcAft>
                <a:spcPts val="0"/>
              </a:spcAft>
              <a:buNone/>
            </a:pPr>
            <a:r>
              <a:rPr lang="en-US" altLang="ko-Kore-KR" sz="1500" dirty="0">
                <a:solidFill>
                  <a:schemeClr val="dk1"/>
                </a:solidFill>
                <a:latin typeface="Calibri" panose="020F0502020204030204" pitchFamily="34" charset="0"/>
                <a:ea typeface="Tahoma"/>
                <a:cs typeface="Calibri" panose="020F0502020204030204" pitchFamily="34" charset="0"/>
                <a:sym typeface="Tahoma"/>
              </a:rPr>
              <a:t>Built-in library</a:t>
            </a:r>
            <a:endParaRPr lang="en-US" altLang="ko-Kore-KR" sz="1500" dirty="0">
              <a:solidFill>
                <a:srgbClr val="C00000"/>
              </a:solidFill>
              <a:latin typeface="Calibri" panose="020F0502020204030204" pitchFamily="34" charset="0"/>
              <a:ea typeface="Tahoma"/>
              <a:cs typeface="Calibri" panose="020F0502020204030204" pitchFamily="34" charset="0"/>
              <a:sym typeface="Tahoma"/>
            </a:endParaRPr>
          </a:p>
        </p:txBody>
      </p:sp>
      <p:pic>
        <p:nvPicPr>
          <p:cNvPr id="83" name="Google Shape;103;p18" descr="PoCL 3.0 Released - The Khronos Group Inc">
            <a:extLst>
              <a:ext uri="{FF2B5EF4-FFF2-40B4-BE49-F238E27FC236}">
                <a16:creationId xmlns:a16="http://schemas.microsoft.com/office/drawing/2014/main" id="{9D4F4C10-FAE0-76DE-A3FC-5EF8200D966E}"/>
              </a:ext>
            </a:extLst>
          </p:cNvPr>
          <p:cNvPicPr preferRelativeResize="0"/>
          <p:nvPr/>
        </p:nvPicPr>
        <p:blipFill rotWithShape="1">
          <a:blip r:embed="rId6">
            <a:alphaModFix/>
          </a:blip>
          <a:srcRect/>
          <a:stretch/>
        </p:blipFill>
        <p:spPr>
          <a:xfrm>
            <a:off x="2578433" y="1750671"/>
            <a:ext cx="397230" cy="272056"/>
          </a:xfrm>
          <a:prstGeom prst="rect">
            <a:avLst/>
          </a:prstGeom>
          <a:noFill/>
          <a:ln w="12700">
            <a:noFill/>
          </a:ln>
        </p:spPr>
      </p:pic>
      <p:pic>
        <p:nvPicPr>
          <p:cNvPr id="84" name="Google Shape;113;p18" descr="GitHub Logos and Usage · GitHub">
            <a:extLst>
              <a:ext uri="{FF2B5EF4-FFF2-40B4-BE49-F238E27FC236}">
                <a16:creationId xmlns:a16="http://schemas.microsoft.com/office/drawing/2014/main" id="{8FDFA459-A674-8E91-A75E-B2848CF27FBA}"/>
              </a:ext>
            </a:extLst>
          </p:cNvPr>
          <p:cNvPicPr preferRelativeResize="0"/>
          <p:nvPr/>
        </p:nvPicPr>
        <p:blipFill rotWithShape="1">
          <a:blip r:embed="rId7">
            <a:alphaModFix/>
          </a:blip>
          <a:srcRect/>
          <a:stretch/>
        </p:blipFill>
        <p:spPr>
          <a:xfrm>
            <a:off x="3591419" y="1755914"/>
            <a:ext cx="286019" cy="261182"/>
          </a:xfrm>
          <a:prstGeom prst="rect">
            <a:avLst/>
          </a:prstGeom>
          <a:noFill/>
          <a:ln w="12700">
            <a:noFill/>
          </a:ln>
        </p:spPr>
      </p:pic>
      <p:sp>
        <p:nvSpPr>
          <p:cNvPr id="85" name="Google Shape;106;p18">
            <a:extLst>
              <a:ext uri="{FF2B5EF4-FFF2-40B4-BE49-F238E27FC236}">
                <a16:creationId xmlns:a16="http://schemas.microsoft.com/office/drawing/2014/main" id="{9061D503-8DD5-0020-FBE6-A7B049F92327}"/>
              </a:ext>
            </a:extLst>
          </p:cNvPr>
          <p:cNvSpPr txBox="1"/>
          <p:nvPr/>
        </p:nvSpPr>
        <p:spPr>
          <a:xfrm>
            <a:off x="2899357" y="1755914"/>
            <a:ext cx="856065" cy="261570"/>
          </a:xfrm>
          <a:prstGeom prst="rect">
            <a:avLst/>
          </a:prstGeom>
          <a:noFill/>
          <a:ln w="12700">
            <a:noFill/>
          </a:ln>
        </p:spPr>
        <p:txBody>
          <a:bodyPr spcFirstLastPara="1" wrap="square" lIns="91425" tIns="45700" rIns="91425" bIns="45700" anchor="t" anchorCtr="0">
            <a:spAutoFit/>
          </a:bodyPr>
          <a:lstStyle/>
          <a:p>
            <a:pPr algn="ctr" defTabSz="685800">
              <a:buClrTx/>
            </a:pPr>
            <a:r>
              <a:rPr lang="en-US" altLang="ko" sz="1100" b="1" kern="1200" dirty="0" err="1">
                <a:latin typeface="Roboto"/>
                <a:ea typeface="Roboto"/>
                <a:cs typeface="Roboto"/>
                <a:sym typeface="Roboto"/>
              </a:rPr>
              <a:t>CuPBoP</a:t>
            </a:r>
            <a:endParaRPr sz="1100" b="1" kern="1200" dirty="0">
              <a:latin typeface="Roboto"/>
              <a:ea typeface="Roboto"/>
              <a:cs typeface="Roboto"/>
              <a:sym typeface="Roboto"/>
            </a:endParaRPr>
          </a:p>
        </p:txBody>
      </p:sp>
      <p:sp>
        <p:nvSpPr>
          <p:cNvPr id="88" name="Google Shape;359;p13">
            <a:extLst>
              <a:ext uri="{FF2B5EF4-FFF2-40B4-BE49-F238E27FC236}">
                <a16:creationId xmlns:a16="http://schemas.microsoft.com/office/drawing/2014/main" id="{ED8F83D2-A8B0-228A-9E15-E6D5FEC94D63}"/>
              </a:ext>
            </a:extLst>
          </p:cNvPr>
          <p:cNvSpPr/>
          <p:nvPr/>
        </p:nvSpPr>
        <p:spPr>
          <a:xfrm>
            <a:off x="747579" y="3508177"/>
            <a:ext cx="2205118" cy="280199"/>
          </a:xfrm>
          <a:prstGeom prst="rect">
            <a:avLst/>
          </a:prstGeom>
          <a:solidFill>
            <a:schemeClr val="bg1"/>
          </a:solidFill>
          <a:ln w="1270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sz="1600" dirty="0">
                <a:solidFill>
                  <a:schemeClr val="dk1"/>
                </a:solidFill>
                <a:latin typeface="Calibri" panose="020F0502020204030204" pitchFamily="34" charset="0"/>
                <a:ea typeface="Tahoma"/>
                <a:cs typeface="Calibri" panose="020F0502020204030204" pitchFamily="34" charset="0"/>
                <a:sym typeface="Tahoma"/>
              </a:rPr>
              <a:t>Built-in Library Linking</a:t>
            </a:r>
            <a:endParaRPr sz="1600" dirty="0">
              <a:latin typeface="Calibri" panose="020F0502020204030204" pitchFamily="34" charset="0"/>
              <a:cs typeface="Calibri" panose="020F0502020204030204" pitchFamily="34" charset="0"/>
            </a:endParaRPr>
          </a:p>
        </p:txBody>
      </p:sp>
      <p:sp>
        <p:nvSpPr>
          <p:cNvPr id="89" name="Google Shape;359;p13">
            <a:extLst>
              <a:ext uri="{FF2B5EF4-FFF2-40B4-BE49-F238E27FC236}">
                <a16:creationId xmlns:a16="http://schemas.microsoft.com/office/drawing/2014/main" id="{DC50C774-1BFA-F03B-6620-3607C60C4D57}"/>
              </a:ext>
            </a:extLst>
          </p:cNvPr>
          <p:cNvSpPr/>
          <p:nvPr/>
        </p:nvSpPr>
        <p:spPr>
          <a:xfrm>
            <a:off x="747579" y="2823940"/>
            <a:ext cx="2986759"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sz="1600" dirty="0">
                <a:solidFill>
                  <a:schemeClr val="dk1"/>
                </a:solidFill>
                <a:latin typeface="Calibri" panose="020F0502020204030204" pitchFamily="34" charset="0"/>
                <a:ea typeface="Tahoma"/>
                <a:cs typeface="Calibri" panose="020F0502020204030204" pitchFamily="34" charset="0"/>
                <a:sym typeface="Tahoma"/>
              </a:rPr>
              <a:t>Memory Structure</a:t>
            </a:r>
            <a:r>
              <a:rPr lang="en-US" altLang="ko-KR" sz="1600" dirty="0">
                <a:solidFill>
                  <a:schemeClr val="dk1"/>
                </a:solidFill>
                <a:latin typeface="Calibri" panose="020F0502020204030204" pitchFamily="34" charset="0"/>
                <a:ea typeface="Tahoma"/>
                <a:cs typeface="Calibri" panose="020F0502020204030204" pitchFamily="34" charset="0"/>
                <a:sym typeface="Tahoma"/>
              </a:rPr>
              <a:t> Handling</a:t>
            </a:r>
            <a:endParaRPr lang="en-US" sz="1600" dirty="0">
              <a:solidFill>
                <a:srgbClr val="C00000"/>
              </a:solidFill>
              <a:latin typeface="Calibri" panose="020F0502020204030204" pitchFamily="34" charset="0"/>
              <a:cs typeface="Calibri" panose="020F0502020204030204" pitchFamily="34" charset="0"/>
            </a:endParaRPr>
          </a:p>
        </p:txBody>
      </p:sp>
      <p:sp>
        <p:nvSpPr>
          <p:cNvPr id="90" name="Google Shape;359;p13">
            <a:extLst>
              <a:ext uri="{FF2B5EF4-FFF2-40B4-BE49-F238E27FC236}">
                <a16:creationId xmlns:a16="http://schemas.microsoft.com/office/drawing/2014/main" id="{0A422C50-08B6-FC1C-2B0A-064E36295AB5}"/>
              </a:ext>
            </a:extLst>
          </p:cNvPr>
          <p:cNvSpPr/>
          <p:nvPr/>
        </p:nvSpPr>
        <p:spPr>
          <a:xfrm>
            <a:off x="747579" y="3166059"/>
            <a:ext cx="2205118" cy="280199"/>
          </a:xfrm>
          <a:prstGeom prst="rect">
            <a:avLst/>
          </a:prstGeom>
          <a:solidFill>
            <a:schemeClr val="bg1"/>
          </a:solidFill>
          <a:ln w="1270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sz="1600" dirty="0">
                <a:solidFill>
                  <a:schemeClr val="dk1"/>
                </a:solidFill>
                <a:latin typeface="Calibri" panose="020F0502020204030204" pitchFamily="34" charset="0"/>
                <a:ea typeface="Tahoma"/>
                <a:cs typeface="Calibri" panose="020F0502020204030204" pitchFamily="34" charset="0"/>
                <a:sym typeface="Tahoma"/>
              </a:rPr>
              <a:t>Function Call Analysis </a:t>
            </a:r>
            <a:endParaRPr sz="1600" dirty="0">
              <a:latin typeface="Calibri" panose="020F0502020204030204" pitchFamily="34" charset="0"/>
              <a:cs typeface="Calibri" panose="020F0502020204030204" pitchFamily="34" charset="0"/>
            </a:endParaRPr>
          </a:p>
        </p:txBody>
      </p:sp>
      <p:sp>
        <p:nvSpPr>
          <p:cNvPr id="94" name="TextBox 93">
            <a:extLst>
              <a:ext uri="{FF2B5EF4-FFF2-40B4-BE49-F238E27FC236}">
                <a16:creationId xmlns:a16="http://schemas.microsoft.com/office/drawing/2014/main" id="{12AAF94D-365C-8901-6084-B199F04EB164}"/>
              </a:ext>
            </a:extLst>
          </p:cNvPr>
          <p:cNvSpPr txBox="1"/>
          <p:nvPr/>
        </p:nvSpPr>
        <p:spPr>
          <a:xfrm>
            <a:off x="4156891" y="3378743"/>
            <a:ext cx="4379326" cy="1047013"/>
          </a:xfrm>
          <a:prstGeom prst="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Back-end Compiler</a:t>
            </a:r>
          </a:p>
        </p:txBody>
      </p:sp>
      <p:sp>
        <p:nvSpPr>
          <p:cNvPr id="95" name="Google Shape;359;p13">
            <a:extLst>
              <a:ext uri="{FF2B5EF4-FFF2-40B4-BE49-F238E27FC236}">
                <a16:creationId xmlns:a16="http://schemas.microsoft.com/office/drawing/2014/main" id="{29FE0595-418F-BB64-7728-6AF6AA2752F2}"/>
              </a:ext>
            </a:extLst>
          </p:cNvPr>
          <p:cNvSpPr/>
          <p:nvPr/>
        </p:nvSpPr>
        <p:spPr>
          <a:xfrm>
            <a:off x="4255495" y="3807681"/>
            <a:ext cx="2133243" cy="525242"/>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Target Code Generation and Optimization</a:t>
            </a:r>
            <a:endParaRPr lang="en-US" altLang="ko-Kore-KR" sz="1600" dirty="0">
              <a:latin typeface="Calibri" panose="020F0502020204030204" pitchFamily="34" charset="0"/>
              <a:cs typeface="Calibri" panose="020F0502020204030204" pitchFamily="34" charset="0"/>
            </a:endParaRPr>
          </a:p>
        </p:txBody>
      </p:sp>
      <p:sp>
        <p:nvSpPr>
          <p:cNvPr id="96" name="Google Shape;359;p13">
            <a:extLst>
              <a:ext uri="{FF2B5EF4-FFF2-40B4-BE49-F238E27FC236}">
                <a16:creationId xmlns:a16="http://schemas.microsoft.com/office/drawing/2014/main" id="{8BA5EEAE-8013-60EC-07A4-C26F9FFCF86E}"/>
              </a:ext>
            </a:extLst>
          </p:cNvPr>
          <p:cNvSpPr/>
          <p:nvPr/>
        </p:nvSpPr>
        <p:spPr>
          <a:xfrm>
            <a:off x="6551517" y="3807681"/>
            <a:ext cx="1804247" cy="525242"/>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Vortex ISA Table</a:t>
            </a:r>
            <a:endParaRPr lang="en-US" altLang="ko-Kore-KR" sz="1600" dirty="0">
              <a:solidFill>
                <a:srgbClr val="C00000"/>
              </a:solidFill>
              <a:latin typeface="Calibri" panose="020F0502020204030204" pitchFamily="34" charset="0"/>
              <a:ea typeface="Tahoma"/>
              <a:cs typeface="Calibri" panose="020F0502020204030204" pitchFamily="34" charset="0"/>
              <a:sym typeface="Tahoma"/>
            </a:endParaRPr>
          </a:p>
        </p:txBody>
      </p:sp>
      <p:pic>
        <p:nvPicPr>
          <p:cNvPr id="97" name="Google Shape;114;p18" descr="The LLVM Compiler Infrastructure Project">
            <a:extLst>
              <a:ext uri="{FF2B5EF4-FFF2-40B4-BE49-F238E27FC236}">
                <a16:creationId xmlns:a16="http://schemas.microsoft.com/office/drawing/2014/main" id="{B9DFDCE8-BFA4-75C5-F661-EEB5EC237218}"/>
              </a:ext>
            </a:extLst>
          </p:cNvPr>
          <p:cNvPicPr preferRelativeResize="0"/>
          <p:nvPr/>
        </p:nvPicPr>
        <p:blipFill rotWithShape="1">
          <a:blip r:embed="rId8">
            <a:alphaModFix/>
          </a:blip>
          <a:srcRect/>
          <a:stretch/>
        </p:blipFill>
        <p:spPr>
          <a:xfrm>
            <a:off x="7505329" y="3446376"/>
            <a:ext cx="413010" cy="267144"/>
          </a:xfrm>
          <a:prstGeom prst="rect">
            <a:avLst/>
          </a:prstGeom>
          <a:noFill/>
          <a:ln>
            <a:noFill/>
          </a:ln>
        </p:spPr>
      </p:pic>
      <p:pic>
        <p:nvPicPr>
          <p:cNvPr id="98" name="Picture 2" descr="Risc V Logo 5fa1b8aab3304">
            <a:extLst>
              <a:ext uri="{FF2B5EF4-FFF2-40B4-BE49-F238E27FC236}">
                <a16:creationId xmlns:a16="http://schemas.microsoft.com/office/drawing/2014/main" id="{42D7B9F1-F4F2-82B3-7DCB-71279FE8CE7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706" t="14735" r="14552" b="21787"/>
          <a:stretch/>
        </p:blipFill>
        <p:spPr bwMode="auto">
          <a:xfrm>
            <a:off x="7973436" y="3434025"/>
            <a:ext cx="348219" cy="291845"/>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63E6E3F0-CFED-7373-FB71-F480E511C107}"/>
              </a:ext>
            </a:extLst>
          </p:cNvPr>
          <p:cNvSpPr txBox="1"/>
          <p:nvPr/>
        </p:nvSpPr>
        <p:spPr>
          <a:xfrm>
            <a:off x="4158089" y="1168629"/>
            <a:ext cx="4329771" cy="2067125"/>
          </a:xfrm>
          <a:prstGeom prst="rect">
            <a:avLst/>
          </a:prstGeom>
          <a:solidFill>
            <a:schemeClr val="bg1"/>
          </a:solidFill>
          <a:ln w="19050">
            <a:solidFill>
              <a:schemeClr val="tx1"/>
            </a:solidFill>
          </a:ln>
        </p:spPr>
        <p:txBody>
          <a:bodyPr wrap="square">
            <a:noAutofit/>
          </a:bodyPr>
          <a:lstStyle/>
          <a:p>
            <a:pPr marL="0" marR="0" lvl="0" indent="0" rtl="0">
              <a:spcBef>
                <a:spcPts val="0"/>
              </a:spcBef>
              <a:spcAft>
                <a:spcPts val="0"/>
              </a:spcAft>
              <a:buNone/>
            </a:pPr>
            <a:r>
              <a:rPr lang="en-US" altLang="ko-Kore-KR" sz="1700" b="1" dirty="0">
                <a:latin typeface="Calibri" panose="020F0502020204030204" pitchFamily="34" charset="0"/>
                <a:ea typeface="Tahoma"/>
                <a:cs typeface="Calibri" panose="020F0502020204030204" pitchFamily="34" charset="0"/>
                <a:sym typeface="Tahoma"/>
              </a:rPr>
              <a:t>Middle-end Compiler</a:t>
            </a:r>
          </a:p>
        </p:txBody>
      </p:sp>
      <p:sp>
        <p:nvSpPr>
          <p:cNvPr id="101" name="TextBox 100">
            <a:extLst>
              <a:ext uri="{FF2B5EF4-FFF2-40B4-BE49-F238E27FC236}">
                <a16:creationId xmlns:a16="http://schemas.microsoft.com/office/drawing/2014/main" id="{52B8263F-DCA8-E0FB-ABD1-7DEBF2A8EE23}"/>
              </a:ext>
            </a:extLst>
          </p:cNvPr>
          <p:cNvSpPr txBox="1"/>
          <p:nvPr/>
        </p:nvSpPr>
        <p:spPr>
          <a:xfrm>
            <a:off x="4249739" y="1956520"/>
            <a:ext cx="4111407" cy="1141275"/>
          </a:xfrm>
          <a:prstGeom prst="rect">
            <a:avLst/>
          </a:prstGeom>
          <a:solidFill>
            <a:schemeClr val="accent1">
              <a:lumMod val="20000"/>
              <a:lumOff val="80000"/>
            </a:schemeClr>
          </a:solidFill>
          <a:ln w="1905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Divergence Management</a:t>
            </a:r>
            <a:r>
              <a:rPr lang="en-US" altLang="ko-Kore-KR" sz="1500" dirty="0">
                <a:solidFill>
                  <a:srgbClr val="C00000"/>
                </a:solidFill>
                <a:latin typeface="Calibri" panose="020F0502020204030204" pitchFamily="34" charset="0"/>
                <a:ea typeface="Tahoma"/>
                <a:cs typeface="Calibri" panose="020F0502020204030204" pitchFamily="34" charset="0"/>
                <a:sym typeface="Tahoma"/>
              </a:rPr>
              <a:t> </a:t>
            </a:r>
            <a:endParaRPr lang="en-US" altLang="ko-Kore-KR" sz="1500" b="1" dirty="0">
              <a:solidFill>
                <a:srgbClr val="C00000"/>
              </a:solidFill>
              <a:latin typeface="Calibri" panose="020F0502020204030204" pitchFamily="34" charset="0"/>
              <a:ea typeface="Tahoma"/>
              <a:cs typeface="Calibri" panose="020F0502020204030204" pitchFamily="34" charset="0"/>
              <a:sym typeface="Tahoma"/>
            </a:endParaRPr>
          </a:p>
        </p:txBody>
      </p:sp>
      <p:sp>
        <p:nvSpPr>
          <p:cNvPr id="102" name="Google Shape;359;p13">
            <a:extLst>
              <a:ext uri="{FF2B5EF4-FFF2-40B4-BE49-F238E27FC236}">
                <a16:creationId xmlns:a16="http://schemas.microsoft.com/office/drawing/2014/main" id="{4D7CD235-C04B-3277-6A42-E7573B916C3A}"/>
              </a:ext>
            </a:extLst>
          </p:cNvPr>
          <p:cNvSpPr/>
          <p:nvPr/>
        </p:nvSpPr>
        <p:spPr>
          <a:xfrm>
            <a:off x="6245352" y="2356605"/>
            <a:ext cx="2007927"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err="1">
                <a:solidFill>
                  <a:schemeClr val="dk1"/>
                </a:solidFill>
                <a:latin typeface="Calibri" panose="020F0502020204030204" pitchFamily="34" charset="0"/>
                <a:ea typeface="Tahoma"/>
                <a:cs typeface="Calibri" panose="020F0502020204030204" pitchFamily="34" charset="0"/>
                <a:sym typeface="Tahoma"/>
              </a:rPr>
              <a:t>Opt</a:t>
            </a:r>
            <a:r>
              <a:rPr lang="en-US" altLang="ko-Kore-KR" sz="1600" dirty="0">
                <a:solidFill>
                  <a:schemeClr val="dk1"/>
                </a:solidFill>
                <a:latin typeface="Calibri" panose="020F0502020204030204" pitchFamily="34" charset="0"/>
                <a:ea typeface="Tahoma"/>
                <a:cs typeface="Calibri" panose="020F0502020204030204" pitchFamily="34" charset="0"/>
                <a:sym typeface="Tahoma"/>
              </a:rPr>
              <a:t> and Transformation</a:t>
            </a:r>
            <a:endParaRPr lang="en-US" altLang="ko-Kore-KR" sz="1600" dirty="0">
              <a:latin typeface="Calibri" panose="020F0502020204030204" pitchFamily="34" charset="0"/>
              <a:cs typeface="Calibri" panose="020F0502020204030204" pitchFamily="34" charset="0"/>
            </a:endParaRPr>
          </a:p>
        </p:txBody>
      </p:sp>
      <p:sp>
        <p:nvSpPr>
          <p:cNvPr id="103" name="Google Shape;359;p13">
            <a:extLst>
              <a:ext uri="{FF2B5EF4-FFF2-40B4-BE49-F238E27FC236}">
                <a16:creationId xmlns:a16="http://schemas.microsoft.com/office/drawing/2014/main" id="{3291010F-D6EA-5355-3B4E-39E7CB2571CB}"/>
              </a:ext>
            </a:extLst>
          </p:cNvPr>
          <p:cNvSpPr/>
          <p:nvPr/>
        </p:nvSpPr>
        <p:spPr>
          <a:xfrm>
            <a:off x="4349073" y="2366890"/>
            <a:ext cx="1804629"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Uniformity Analysis</a:t>
            </a:r>
            <a:endParaRPr lang="en-US" altLang="ko-Kore-KR" sz="1600" dirty="0">
              <a:latin typeface="Calibri" panose="020F0502020204030204" pitchFamily="34" charset="0"/>
              <a:cs typeface="Calibri" panose="020F0502020204030204" pitchFamily="34" charset="0"/>
            </a:endParaRPr>
          </a:p>
        </p:txBody>
      </p:sp>
      <p:sp>
        <p:nvSpPr>
          <p:cNvPr id="104" name="Google Shape;359;p13">
            <a:extLst>
              <a:ext uri="{FF2B5EF4-FFF2-40B4-BE49-F238E27FC236}">
                <a16:creationId xmlns:a16="http://schemas.microsoft.com/office/drawing/2014/main" id="{91634A49-FD38-2196-769B-CBC14A49B54D}"/>
              </a:ext>
            </a:extLst>
          </p:cNvPr>
          <p:cNvSpPr/>
          <p:nvPr/>
        </p:nvSpPr>
        <p:spPr>
          <a:xfrm>
            <a:off x="4349073" y="2721468"/>
            <a:ext cx="3909827" cy="280199"/>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Divergence Management Function Insertion</a:t>
            </a:r>
            <a:endParaRPr lang="en-US" altLang="ko-Kore-KR" sz="1600" dirty="0">
              <a:latin typeface="Calibri" panose="020F0502020204030204" pitchFamily="34" charset="0"/>
              <a:cs typeface="Calibri" panose="020F0502020204030204" pitchFamily="34" charset="0"/>
            </a:endParaRPr>
          </a:p>
        </p:txBody>
      </p:sp>
      <p:sp>
        <p:nvSpPr>
          <p:cNvPr id="105" name="TextBox 104">
            <a:extLst>
              <a:ext uri="{FF2B5EF4-FFF2-40B4-BE49-F238E27FC236}">
                <a16:creationId xmlns:a16="http://schemas.microsoft.com/office/drawing/2014/main" id="{FF11454E-E3DA-FE43-72BA-323E4568B9A3}"/>
              </a:ext>
            </a:extLst>
          </p:cNvPr>
          <p:cNvSpPr txBox="1"/>
          <p:nvPr/>
        </p:nvSpPr>
        <p:spPr>
          <a:xfrm>
            <a:off x="4249740" y="1614995"/>
            <a:ext cx="4095016" cy="267145"/>
          </a:xfrm>
          <a:prstGeom prst="rect">
            <a:avLst/>
          </a:prstGeom>
          <a:solidFill>
            <a:schemeClr val="bg1"/>
          </a:solidFill>
          <a:ln w="12700">
            <a:solidFill>
              <a:schemeClr val="tx1"/>
            </a:solidFill>
          </a:ln>
        </p:spPr>
        <p:txBody>
          <a:bodyPr wrap="square" lIns="0" tIns="0" rIns="0" bIns="0" anchor="ctr">
            <a:noAutofit/>
          </a:bodyPr>
          <a:lstStyle/>
          <a:p>
            <a:pPr marL="0" marR="0" lvl="0" indent="0" algn="ctr" rtl="0">
              <a:spcBef>
                <a:spcPts val="0"/>
              </a:spcBef>
              <a:spcAft>
                <a:spcPts val="0"/>
              </a:spcAft>
              <a:buNone/>
            </a:pPr>
            <a:r>
              <a:rPr lang="en-US" altLang="ko-Kore-KR" sz="1500" dirty="0">
                <a:solidFill>
                  <a:schemeClr val="dk1"/>
                </a:solidFill>
                <a:latin typeface="Calibri" panose="020F0502020204030204" pitchFamily="34" charset="0"/>
                <a:ea typeface="Tahoma"/>
                <a:cs typeface="Calibri" panose="020F0502020204030204" pitchFamily="34" charset="0"/>
                <a:sym typeface="Tahoma"/>
              </a:rPr>
              <a:t>General Code Optimizations</a:t>
            </a:r>
          </a:p>
        </p:txBody>
      </p:sp>
      <p:pic>
        <p:nvPicPr>
          <p:cNvPr id="106" name="Google Shape;114;p18" descr="The LLVM Compiler Infrastructure Project">
            <a:extLst>
              <a:ext uri="{FF2B5EF4-FFF2-40B4-BE49-F238E27FC236}">
                <a16:creationId xmlns:a16="http://schemas.microsoft.com/office/drawing/2014/main" id="{3CB94B77-6889-F2E0-0928-5345ABDC18D1}"/>
              </a:ext>
            </a:extLst>
          </p:cNvPr>
          <p:cNvPicPr preferRelativeResize="0"/>
          <p:nvPr/>
        </p:nvPicPr>
        <p:blipFill rotWithShape="1">
          <a:blip r:embed="rId8">
            <a:alphaModFix/>
          </a:blip>
          <a:srcRect/>
          <a:stretch/>
        </p:blipFill>
        <p:spPr>
          <a:xfrm>
            <a:off x="7905428" y="1243695"/>
            <a:ext cx="413010" cy="267144"/>
          </a:xfrm>
          <a:prstGeom prst="rect">
            <a:avLst/>
          </a:prstGeom>
          <a:noFill/>
          <a:ln>
            <a:noFill/>
          </a:ln>
        </p:spPr>
      </p:pic>
      <p:sp>
        <p:nvSpPr>
          <p:cNvPr id="107" name="Google Shape;359;p13">
            <a:extLst>
              <a:ext uri="{FF2B5EF4-FFF2-40B4-BE49-F238E27FC236}">
                <a16:creationId xmlns:a16="http://schemas.microsoft.com/office/drawing/2014/main" id="{CA50E1FC-1510-4DFB-E01B-60F1868AA9E3}"/>
              </a:ext>
            </a:extLst>
          </p:cNvPr>
          <p:cNvSpPr/>
          <p:nvPr/>
        </p:nvSpPr>
        <p:spPr>
          <a:xfrm>
            <a:off x="6462010" y="2023839"/>
            <a:ext cx="1796890" cy="268670"/>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600" dirty="0">
                <a:solidFill>
                  <a:schemeClr val="dk1"/>
                </a:solidFill>
                <a:latin typeface="Calibri" panose="020F0502020204030204" pitchFamily="34" charset="0"/>
                <a:ea typeface="Tahoma"/>
                <a:cs typeface="Calibri" panose="020F0502020204030204" pitchFamily="34" charset="0"/>
                <a:sym typeface="Tahoma"/>
              </a:rPr>
              <a:t>Divergence Tracker</a:t>
            </a:r>
            <a:endParaRPr lang="en-US" altLang="ko-Kore-KR" sz="1600" dirty="0">
              <a:latin typeface="Calibri" panose="020F0502020204030204" pitchFamily="34" charset="0"/>
              <a:cs typeface="Calibri" panose="020F0502020204030204" pitchFamily="34" charset="0"/>
            </a:endParaRPr>
          </a:p>
        </p:txBody>
      </p:sp>
      <p:sp>
        <p:nvSpPr>
          <p:cNvPr id="108" name="TextBox 107">
            <a:extLst>
              <a:ext uri="{FF2B5EF4-FFF2-40B4-BE49-F238E27FC236}">
                <a16:creationId xmlns:a16="http://schemas.microsoft.com/office/drawing/2014/main" id="{1D95B763-7CEC-BBB6-DD8F-4BABED1D35F8}"/>
              </a:ext>
            </a:extLst>
          </p:cNvPr>
          <p:cNvSpPr txBox="1"/>
          <p:nvPr/>
        </p:nvSpPr>
        <p:spPr>
          <a:xfrm>
            <a:off x="605667" y="3997877"/>
            <a:ext cx="3256365" cy="871779"/>
          </a:xfrm>
          <a:prstGeom prst="rect">
            <a:avLst/>
          </a:prstGeom>
          <a:solidFill>
            <a:schemeClr val="bg1"/>
          </a:solidFill>
          <a:ln w="1270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Thread Scheduling Code Generation</a:t>
            </a:r>
          </a:p>
        </p:txBody>
      </p:sp>
      <p:sp>
        <p:nvSpPr>
          <p:cNvPr id="109" name="Google Shape;359;p13">
            <a:extLst>
              <a:ext uri="{FF2B5EF4-FFF2-40B4-BE49-F238E27FC236}">
                <a16:creationId xmlns:a16="http://schemas.microsoft.com/office/drawing/2014/main" id="{BDF47F8B-297B-3319-1C57-302228B8AB92}"/>
              </a:ext>
            </a:extLst>
          </p:cNvPr>
          <p:cNvSpPr/>
          <p:nvPr/>
        </p:nvSpPr>
        <p:spPr>
          <a:xfrm>
            <a:off x="747579" y="4340392"/>
            <a:ext cx="2985007" cy="465248"/>
          </a:xfrm>
          <a:prstGeom prst="rect">
            <a:avLst/>
          </a:prstGeom>
          <a:solidFill>
            <a:schemeClr val="accent1">
              <a:lumMod val="20000"/>
              <a:lumOff val="80000"/>
            </a:schemeClr>
          </a:solidFill>
          <a:ln w="19050" cap="flat" cmpd="sng">
            <a:solidFill>
              <a:schemeClr val="tx1"/>
            </a:solidFill>
            <a:prstDash val="solid"/>
            <a:round/>
            <a:headEnd type="none" w="sm" len="sm"/>
            <a:tailEnd type="none" w="sm" len="sm"/>
          </a:ln>
        </p:spPr>
        <p:txBody>
          <a:bodyPr spcFirstLastPara="1" wrap="square" lIns="0" tIns="45700" rIns="0" bIns="45700" anchor="ctr" anchorCtr="0">
            <a:noAutofit/>
          </a:bodyPr>
          <a:lstStyle/>
          <a:p>
            <a:pPr algn="ctr"/>
            <a:r>
              <a:rPr lang="en-US" altLang="ko-Kore-KR" sz="1500" dirty="0">
                <a:solidFill>
                  <a:schemeClr val="dk1"/>
                </a:solidFill>
                <a:latin typeface="Calibri" panose="020F0502020204030204" pitchFamily="34" charset="0"/>
                <a:ea typeface="Tahoma"/>
                <a:cs typeface="Calibri" panose="020F0502020204030204" pitchFamily="34" charset="0"/>
                <a:sym typeface="Tahoma"/>
              </a:rPr>
              <a:t>Thread Scheduling &amp; Spawn Code Insertion</a:t>
            </a:r>
          </a:p>
        </p:txBody>
      </p:sp>
      <p:sp>
        <p:nvSpPr>
          <p:cNvPr id="117" name="TextBox 116">
            <a:extLst>
              <a:ext uri="{FF2B5EF4-FFF2-40B4-BE49-F238E27FC236}">
                <a16:creationId xmlns:a16="http://schemas.microsoft.com/office/drawing/2014/main" id="{89BCAA98-81D1-D1CB-F294-F84F0AD91B2E}"/>
              </a:ext>
            </a:extLst>
          </p:cNvPr>
          <p:cNvSpPr txBox="1"/>
          <p:nvPr/>
        </p:nvSpPr>
        <p:spPr>
          <a:xfrm>
            <a:off x="5979747" y="706575"/>
            <a:ext cx="2508113" cy="430887"/>
          </a:xfrm>
          <a:prstGeom prst="rect">
            <a:avLst/>
          </a:prstGeom>
          <a:noFill/>
        </p:spPr>
        <p:txBody>
          <a:bodyPr wrap="square" rtlCol="0">
            <a:spAutoFit/>
          </a:bodyPr>
          <a:lstStyle/>
          <a:p>
            <a:pPr marL="171450" indent="-171450">
              <a:buFont typeface="Wingdings" pitchFamily="2" charset="2"/>
              <a:buChar char="ü"/>
            </a:pPr>
            <a:r>
              <a:rPr kumimoji="1" lang="en-US" altLang="ko-Kore-KR" sz="1100" dirty="0">
                <a:latin typeface="Daytona" panose="020B0604030500040204" pitchFamily="34" charset="0"/>
              </a:rPr>
              <a:t>Blue boxes introduced or extended for Open GPU support</a:t>
            </a:r>
            <a:endParaRPr kumimoji="1" lang="ko-Kore-KR" altLang="en-US" sz="1100" dirty="0">
              <a:latin typeface="Daytona" panose="020B0604030500040204" pitchFamily="34" charset="0"/>
            </a:endParaRPr>
          </a:p>
        </p:txBody>
      </p:sp>
      <p:sp>
        <p:nvSpPr>
          <p:cNvPr id="118" name="TextBox 117">
            <a:extLst>
              <a:ext uri="{FF2B5EF4-FFF2-40B4-BE49-F238E27FC236}">
                <a16:creationId xmlns:a16="http://schemas.microsoft.com/office/drawing/2014/main" id="{8127BD20-6C5A-7F4B-5202-A87365A03E3F}"/>
              </a:ext>
            </a:extLst>
          </p:cNvPr>
          <p:cNvSpPr txBox="1"/>
          <p:nvPr/>
        </p:nvSpPr>
        <p:spPr>
          <a:xfrm>
            <a:off x="635579" y="2084265"/>
            <a:ext cx="3211496" cy="283200"/>
          </a:xfrm>
          <a:prstGeom prst="rect">
            <a:avLst/>
          </a:prstGeom>
          <a:solidFill>
            <a:schemeClr val="bg1"/>
          </a:solidFill>
          <a:ln w="12700">
            <a:solidFill>
              <a:schemeClr val="tx1"/>
            </a:solidFill>
          </a:ln>
        </p:spPr>
        <p:txBody>
          <a:bodyPr wrap="square">
            <a:noAutofit/>
          </a:bodyPr>
          <a:lstStyle/>
          <a:p>
            <a:pPr marL="0" marR="0" lvl="0" indent="0" rtl="0">
              <a:spcBef>
                <a:spcPts val="0"/>
              </a:spcBef>
              <a:spcAft>
                <a:spcPts val="0"/>
              </a:spcAft>
              <a:buNone/>
            </a:pPr>
            <a:r>
              <a:rPr lang="en-US" altLang="ko-Kore-KR" sz="1500" b="1" dirty="0">
                <a:solidFill>
                  <a:schemeClr val="dk1"/>
                </a:solidFill>
                <a:latin typeface="Calibri" panose="020F0502020204030204" pitchFamily="34" charset="0"/>
                <a:ea typeface="Tahoma"/>
                <a:cs typeface="Calibri" panose="020F0502020204030204" pitchFamily="34" charset="0"/>
                <a:sym typeface="Tahoma"/>
              </a:rPr>
              <a:t>IR Generator </a:t>
            </a:r>
          </a:p>
        </p:txBody>
      </p:sp>
    </p:spTree>
    <p:extLst>
      <p:ext uri="{BB962C8B-B14F-4D97-AF65-F5344CB8AC3E}">
        <p14:creationId xmlns:p14="http://schemas.microsoft.com/office/powerpoint/2010/main" val="97820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B912F1-D3B1-0D63-56A1-38C2E4ECF44A}"/>
              </a:ext>
            </a:extLst>
          </p:cNvPr>
          <p:cNvSpPr>
            <a:spLocks noGrp="1"/>
          </p:cNvSpPr>
          <p:nvPr>
            <p:ph type="title"/>
          </p:nvPr>
        </p:nvSpPr>
        <p:spPr/>
        <p:txBody>
          <a:bodyPr>
            <a:normAutofit/>
          </a:bodyPr>
          <a:lstStyle/>
          <a:p>
            <a:r>
              <a:rPr lang="en-KR" altLang="ko-Kore-KR" sz="3200"/>
              <a:t>PoCL: Portable OpenCL</a:t>
            </a:r>
            <a:r>
              <a:rPr lang="en-US" altLang="ko-Kore-KR" sz="3200" dirty="0"/>
              <a:t> Compiler</a:t>
            </a:r>
            <a:endParaRPr kumimoji="1" lang="ko-Kore-KR" altLang="en-US" sz="3200" dirty="0"/>
          </a:p>
        </p:txBody>
      </p:sp>
      <p:sp>
        <p:nvSpPr>
          <p:cNvPr id="3" name="내용 개체 틀 2">
            <a:extLst>
              <a:ext uri="{FF2B5EF4-FFF2-40B4-BE49-F238E27FC236}">
                <a16:creationId xmlns:a16="http://schemas.microsoft.com/office/drawing/2014/main" id="{D891A511-2163-F151-0FBF-82A883ECEA9E}"/>
              </a:ext>
            </a:extLst>
          </p:cNvPr>
          <p:cNvSpPr>
            <a:spLocks noGrp="1"/>
          </p:cNvSpPr>
          <p:nvPr>
            <p:ph idx="1"/>
          </p:nvPr>
        </p:nvSpPr>
        <p:spPr>
          <a:xfrm>
            <a:off x="628649" y="1200004"/>
            <a:ext cx="5017532" cy="3669652"/>
          </a:xfrm>
        </p:spPr>
        <p:txBody>
          <a:bodyPr>
            <a:normAutofit/>
          </a:bodyPr>
          <a:lstStyle/>
          <a:p>
            <a:pPr marL="57150" indent="0">
              <a:buNone/>
            </a:pPr>
            <a:r>
              <a:rPr lang="en-KR" altLang="ko-Kore-KR" sz="1800"/>
              <a:t>Key Insight</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Use target-specific execution model</a:t>
            </a:r>
          </a:p>
          <a:p>
            <a:pPr marL="754380" lvl="2" indent="-205740">
              <a:buClr>
                <a:schemeClr val="accent4"/>
              </a:buClr>
              <a:buSzPct val="76000"/>
              <a:buFont typeface="Wingdings" panose="05000000000000000000" pitchFamily="2" charset="2"/>
              <a:buChar char="Ø"/>
            </a:pPr>
            <a:r>
              <a:rPr lang="en-US" altLang="ko-Kore-KR" sz="1600" dirty="0">
                <a:solidFill>
                  <a:schemeClr val="tx2">
                    <a:lumMod val="50000"/>
                  </a:schemeClr>
                </a:solidFill>
                <a:ea typeface="Tahoma"/>
              </a:rPr>
              <a:t>SIMT -&gt; GPUs</a:t>
            </a:r>
          </a:p>
          <a:p>
            <a:pPr marL="754380" lvl="2" indent="-205740">
              <a:buClr>
                <a:schemeClr val="accent4"/>
              </a:buClr>
              <a:buSzPct val="76000"/>
              <a:buFont typeface="Wingdings" panose="05000000000000000000" pitchFamily="2" charset="2"/>
              <a:buChar char="Ø"/>
            </a:pPr>
            <a:r>
              <a:rPr lang="en-US" altLang="ko-Kore-KR" sz="1600" dirty="0">
                <a:solidFill>
                  <a:schemeClr val="tx2">
                    <a:lumMod val="50000"/>
                  </a:schemeClr>
                </a:solidFill>
                <a:ea typeface="Tahoma"/>
              </a:rPr>
              <a:t>MIMD, SIMD -&gt; CPUs</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Target-specific compiler transformations</a:t>
            </a:r>
          </a:p>
          <a:p>
            <a:pPr marL="754380" lvl="2" indent="-205740">
              <a:buClr>
                <a:schemeClr val="accent4"/>
              </a:buClr>
              <a:buSzPct val="76000"/>
              <a:buFont typeface="Wingdings" panose="05000000000000000000" pitchFamily="2" charset="2"/>
              <a:buChar char="Ø"/>
            </a:pPr>
            <a:r>
              <a:rPr lang="en-US" altLang="ko-Kore-KR" sz="1600" dirty="0">
                <a:solidFill>
                  <a:schemeClr val="tx2">
                    <a:lumMod val="50000"/>
                  </a:schemeClr>
                </a:solidFill>
                <a:ea typeface="Tahoma"/>
              </a:rPr>
              <a:t>Using LLVM</a:t>
            </a:r>
          </a:p>
          <a:p>
            <a:pPr marL="754380" lvl="2" indent="-205740">
              <a:buClr>
                <a:schemeClr val="accent4"/>
              </a:buClr>
              <a:buSzPct val="76000"/>
              <a:buFont typeface="Wingdings" panose="05000000000000000000" pitchFamily="2" charset="2"/>
              <a:buChar char="Ø"/>
            </a:pPr>
            <a:endParaRPr lang="en-US" altLang="ko-Kore-KR" sz="1600" dirty="0">
              <a:solidFill>
                <a:schemeClr val="tx2">
                  <a:lumMod val="50000"/>
                </a:schemeClr>
              </a:solidFill>
              <a:ea typeface="Tahoma"/>
            </a:endParaRPr>
          </a:p>
          <a:p>
            <a:pPr marL="57150" indent="0">
              <a:buNone/>
            </a:pPr>
            <a:r>
              <a:rPr lang="en-KR" altLang="ko-Kore-KR" sz="1800"/>
              <a:t>Key Features</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A single interface with multiple target devices</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Support x86, PTX, HASIL export</a:t>
            </a:r>
          </a:p>
          <a:p>
            <a:pPr marL="411480" lvl="1" indent="-205740">
              <a:buClr>
                <a:schemeClr val="accent4"/>
              </a:buClr>
              <a:buSzPct val="76000"/>
              <a:buFont typeface="Wingdings" panose="05000000000000000000" pitchFamily="2" charset="2"/>
              <a:buChar char="Ø"/>
            </a:pPr>
            <a:r>
              <a:rPr lang="en-US" altLang="ko-Kore-KR" dirty="0">
                <a:solidFill>
                  <a:schemeClr val="tx2">
                    <a:lumMod val="50000"/>
                  </a:schemeClr>
                </a:solidFill>
                <a:ea typeface="Tahoma"/>
              </a:rPr>
              <a:t>Support Custom accelerator support via TCE</a:t>
            </a:r>
            <a:endParaRPr lang="en-KR" altLang="ko-Kore-KR"/>
          </a:p>
          <a:p>
            <a:endParaRPr kumimoji="1" lang="ko-Kore-KR" altLang="en-US" sz="1600" dirty="0"/>
          </a:p>
        </p:txBody>
      </p:sp>
      <p:sp>
        <p:nvSpPr>
          <p:cNvPr id="4" name="슬라이드 번호 개체 틀 3">
            <a:extLst>
              <a:ext uri="{FF2B5EF4-FFF2-40B4-BE49-F238E27FC236}">
                <a16:creationId xmlns:a16="http://schemas.microsoft.com/office/drawing/2014/main" id="{2C03580F-D750-5296-917B-A8DABEFE8945}"/>
              </a:ext>
            </a:extLst>
          </p:cNvPr>
          <p:cNvSpPr>
            <a:spLocks noGrp="1"/>
          </p:cNvSpPr>
          <p:nvPr>
            <p:ph type="sldNum" sz="quarter" idx="4"/>
          </p:nvPr>
        </p:nvSpPr>
        <p:spPr/>
        <p:txBody>
          <a:bodyPr/>
          <a:lstStyle/>
          <a:p>
            <a:fld id="{C5E74F64-7780-9C4F-983D-3F814FF801CD}" type="slidenum">
              <a:rPr lang="en-US" smtClean="0"/>
              <a:t>6</a:t>
            </a:fld>
            <a:endParaRPr lang="en-US" dirty="0"/>
          </a:p>
        </p:txBody>
      </p:sp>
      <p:sp>
        <p:nvSpPr>
          <p:cNvPr id="5" name="Rounded Rectangle 6">
            <a:extLst>
              <a:ext uri="{FF2B5EF4-FFF2-40B4-BE49-F238E27FC236}">
                <a16:creationId xmlns:a16="http://schemas.microsoft.com/office/drawing/2014/main" id="{75FB18A8-BCEF-94D4-B5D7-040B5225A9DE}"/>
              </a:ext>
            </a:extLst>
          </p:cNvPr>
          <p:cNvSpPr/>
          <p:nvPr/>
        </p:nvSpPr>
        <p:spPr>
          <a:xfrm>
            <a:off x="5435750" y="1828629"/>
            <a:ext cx="3159295" cy="1849127"/>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latin typeface="Calibri" panose="020F0502020204030204" pitchFamily="34" charset="0"/>
              <a:cs typeface="Calibri" panose="020F0502020204030204" pitchFamily="34" charset="0"/>
            </a:endParaRPr>
          </a:p>
        </p:txBody>
      </p:sp>
      <p:sp>
        <p:nvSpPr>
          <p:cNvPr id="6" name="Rectangle 7">
            <a:extLst>
              <a:ext uri="{FF2B5EF4-FFF2-40B4-BE49-F238E27FC236}">
                <a16:creationId xmlns:a16="http://schemas.microsoft.com/office/drawing/2014/main" id="{6F329680-6498-DA5B-393B-2F85BAD682E4}"/>
              </a:ext>
            </a:extLst>
          </p:cNvPr>
          <p:cNvSpPr/>
          <p:nvPr/>
        </p:nvSpPr>
        <p:spPr>
          <a:xfrm>
            <a:off x="5435750" y="1337013"/>
            <a:ext cx="1666090" cy="327478"/>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latin typeface="Calibri" panose="020F0502020204030204" pitchFamily="34" charset="0"/>
                <a:cs typeface="Calibri" panose="020F0502020204030204" pitchFamily="34" charset="0"/>
              </a:rPr>
              <a:t>OpenCL Program</a:t>
            </a:r>
          </a:p>
        </p:txBody>
      </p:sp>
      <p:cxnSp>
        <p:nvCxnSpPr>
          <p:cNvPr id="7" name="Straight Arrow Connector 14">
            <a:extLst>
              <a:ext uri="{FF2B5EF4-FFF2-40B4-BE49-F238E27FC236}">
                <a16:creationId xmlns:a16="http://schemas.microsoft.com/office/drawing/2014/main" id="{CFE09344-1577-E106-EFE2-761063E29D1B}"/>
              </a:ext>
            </a:extLst>
          </p:cNvPr>
          <p:cNvCxnSpPr>
            <a:cxnSpLocks/>
            <a:stCxn id="6" idx="2"/>
          </p:cNvCxnSpPr>
          <p:nvPr/>
        </p:nvCxnSpPr>
        <p:spPr>
          <a:xfrm flipH="1">
            <a:off x="6182031" y="1664491"/>
            <a:ext cx="0" cy="3992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26">
            <a:extLst>
              <a:ext uri="{FF2B5EF4-FFF2-40B4-BE49-F238E27FC236}">
                <a16:creationId xmlns:a16="http://schemas.microsoft.com/office/drawing/2014/main" id="{E79B23F9-CE6E-52EB-DFDE-DA0DD73B6674}"/>
              </a:ext>
            </a:extLst>
          </p:cNvPr>
          <p:cNvCxnSpPr>
            <a:cxnSpLocks/>
          </p:cNvCxnSpPr>
          <p:nvPr/>
        </p:nvCxnSpPr>
        <p:spPr>
          <a:xfrm flipH="1">
            <a:off x="6809129" y="2352080"/>
            <a:ext cx="476368" cy="38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33">
            <a:extLst>
              <a:ext uri="{FF2B5EF4-FFF2-40B4-BE49-F238E27FC236}">
                <a16:creationId xmlns:a16="http://schemas.microsoft.com/office/drawing/2014/main" id="{1C53905F-0322-FDAF-525D-C8C670F2F1A2}"/>
              </a:ext>
            </a:extLst>
          </p:cNvPr>
          <p:cNvSpPr/>
          <p:nvPr/>
        </p:nvSpPr>
        <p:spPr>
          <a:xfrm>
            <a:off x="5554933" y="2804565"/>
            <a:ext cx="1254196" cy="675433"/>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latin typeface="Calibri" panose="020F0502020204030204" pitchFamily="34" charset="0"/>
                <a:cs typeface="Calibri" panose="020F0502020204030204" pitchFamily="34" charset="0"/>
              </a:rPr>
              <a:t>PoCL</a:t>
            </a:r>
            <a:br>
              <a:rPr lang="en-KR">
                <a:solidFill>
                  <a:schemeClr val="tx1"/>
                </a:solidFill>
                <a:latin typeface="Calibri" panose="020F0502020204030204" pitchFamily="34" charset="0"/>
                <a:cs typeface="Calibri" panose="020F0502020204030204" pitchFamily="34" charset="0"/>
              </a:rPr>
            </a:br>
            <a:r>
              <a:rPr lang="en-KR">
                <a:solidFill>
                  <a:schemeClr val="tx1"/>
                </a:solidFill>
                <a:latin typeface="Calibri" panose="020F0502020204030204" pitchFamily="34" charset="0"/>
                <a:cs typeface="Calibri" panose="020F0502020204030204" pitchFamily="34" charset="0"/>
              </a:rPr>
              <a:t>Devices</a:t>
            </a:r>
          </a:p>
          <a:p>
            <a:pPr algn="ctr"/>
            <a:r>
              <a:rPr lang="en-KR">
                <a:solidFill>
                  <a:schemeClr val="tx1"/>
                </a:solidFill>
                <a:latin typeface="Calibri" panose="020F0502020204030204" pitchFamily="34" charset="0"/>
                <a:cs typeface="Calibri" panose="020F0502020204030204" pitchFamily="34" charset="0"/>
              </a:rPr>
              <a:t>(CUDA,TCE …)</a:t>
            </a:r>
          </a:p>
        </p:txBody>
      </p:sp>
      <p:cxnSp>
        <p:nvCxnSpPr>
          <p:cNvPr id="13" name="Straight Arrow Connector 34">
            <a:extLst>
              <a:ext uri="{FF2B5EF4-FFF2-40B4-BE49-F238E27FC236}">
                <a16:creationId xmlns:a16="http://schemas.microsoft.com/office/drawing/2014/main" id="{FEAA0756-22A2-D147-F0E5-D55ADF3304EC}"/>
              </a:ext>
            </a:extLst>
          </p:cNvPr>
          <p:cNvCxnSpPr>
            <a:cxnSpLocks/>
          </p:cNvCxnSpPr>
          <p:nvPr/>
        </p:nvCxnSpPr>
        <p:spPr>
          <a:xfrm flipH="1" flipV="1">
            <a:off x="6809129" y="2648084"/>
            <a:ext cx="489519" cy="215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36">
            <a:extLst>
              <a:ext uri="{FF2B5EF4-FFF2-40B4-BE49-F238E27FC236}">
                <a16:creationId xmlns:a16="http://schemas.microsoft.com/office/drawing/2014/main" id="{89DB2395-CDB9-9EE1-1363-607D2807B8B3}"/>
              </a:ext>
            </a:extLst>
          </p:cNvPr>
          <p:cNvCxnSpPr>
            <a:cxnSpLocks/>
          </p:cNvCxnSpPr>
          <p:nvPr/>
        </p:nvCxnSpPr>
        <p:spPr>
          <a:xfrm>
            <a:off x="6773464" y="2571750"/>
            <a:ext cx="512032" cy="215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39">
            <a:extLst>
              <a:ext uri="{FF2B5EF4-FFF2-40B4-BE49-F238E27FC236}">
                <a16:creationId xmlns:a16="http://schemas.microsoft.com/office/drawing/2014/main" id="{7BC3B1B7-2225-31C8-CE90-B52BE9AC5279}"/>
              </a:ext>
            </a:extLst>
          </p:cNvPr>
          <p:cNvCxnSpPr>
            <a:cxnSpLocks/>
            <a:endCxn id="12" idx="0"/>
          </p:cNvCxnSpPr>
          <p:nvPr/>
        </p:nvCxnSpPr>
        <p:spPr>
          <a:xfrm>
            <a:off x="6182031" y="2648084"/>
            <a:ext cx="0" cy="15648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4">
            <a:extLst>
              <a:ext uri="{FF2B5EF4-FFF2-40B4-BE49-F238E27FC236}">
                <a16:creationId xmlns:a16="http://schemas.microsoft.com/office/drawing/2014/main" id="{A426CB27-C4D2-CC27-1163-5982DF7B393E}"/>
              </a:ext>
            </a:extLst>
          </p:cNvPr>
          <p:cNvSpPr txBox="1">
            <a:spLocks/>
          </p:cNvSpPr>
          <p:nvPr/>
        </p:nvSpPr>
        <p:spPr>
          <a:xfrm>
            <a:off x="5435750" y="3775679"/>
            <a:ext cx="3159295" cy="55142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err="1">
                <a:latin typeface="Daytona" panose="020B0604030500040204" pitchFamily="34" charset="0"/>
                <a:cs typeface="Calibri" panose="020F0502020204030204" pitchFamily="34" charset="0"/>
              </a:rPr>
              <a:t>PoCL</a:t>
            </a:r>
            <a:r>
              <a:rPr lang="en-US" sz="1800" b="1" dirty="0">
                <a:latin typeface="Daytona" panose="020B0604030500040204" pitchFamily="34" charset="0"/>
                <a:cs typeface="Calibri" panose="020F0502020204030204" pitchFamily="34" charset="0"/>
              </a:rPr>
              <a:t> Software Stack</a:t>
            </a:r>
          </a:p>
        </p:txBody>
      </p:sp>
      <p:sp>
        <p:nvSpPr>
          <p:cNvPr id="25" name="Rectangle 22">
            <a:extLst>
              <a:ext uri="{FF2B5EF4-FFF2-40B4-BE49-F238E27FC236}">
                <a16:creationId xmlns:a16="http://schemas.microsoft.com/office/drawing/2014/main" id="{094FF437-E0B2-6B84-10C4-ED47BB4EA1EE}"/>
              </a:ext>
            </a:extLst>
          </p:cNvPr>
          <p:cNvSpPr/>
          <p:nvPr/>
        </p:nvSpPr>
        <p:spPr>
          <a:xfrm>
            <a:off x="7285497" y="2804565"/>
            <a:ext cx="1126983" cy="675432"/>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LLVM</a:t>
            </a:r>
            <a:endParaRPr lang="en-KR">
              <a:solidFill>
                <a:schemeClr val="tx1"/>
              </a:solidFill>
              <a:latin typeface="Calibri" panose="020F0502020204030204" pitchFamily="34" charset="0"/>
              <a:cs typeface="Calibri" panose="020F0502020204030204" pitchFamily="34" charset="0"/>
            </a:endParaRPr>
          </a:p>
        </p:txBody>
      </p:sp>
      <p:sp>
        <p:nvSpPr>
          <p:cNvPr id="26" name="Can 24">
            <a:extLst>
              <a:ext uri="{FF2B5EF4-FFF2-40B4-BE49-F238E27FC236}">
                <a16:creationId xmlns:a16="http://schemas.microsoft.com/office/drawing/2014/main" id="{D553DEAB-B702-28C4-6B76-DFFD17E60CC1}"/>
              </a:ext>
            </a:extLst>
          </p:cNvPr>
          <p:cNvSpPr/>
          <p:nvPr/>
        </p:nvSpPr>
        <p:spPr>
          <a:xfrm>
            <a:off x="7285497" y="2063732"/>
            <a:ext cx="1126983" cy="642910"/>
          </a:xfrm>
          <a:prstGeom prst="can">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dirty="0">
                <a:solidFill>
                  <a:schemeClr val="tx1"/>
                </a:solidFill>
                <a:latin typeface="Calibri" panose="020F0502020204030204" pitchFamily="34" charset="0"/>
                <a:cs typeface="Calibri" panose="020F0502020204030204" pitchFamily="34" charset="0"/>
              </a:rPr>
              <a:t>PoCL Built-in lib</a:t>
            </a:r>
          </a:p>
        </p:txBody>
      </p:sp>
      <p:sp>
        <p:nvSpPr>
          <p:cNvPr id="27" name="Rectangle 21">
            <a:extLst>
              <a:ext uri="{FF2B5EF4-FFF2-40B4-BE49-F238E27FC236}">
                <a16:creationId xmlns:a16="http://schemas.microsoft.com/office/drawing/2014/main" id="{597C18C5-46FD-63DC-A68C-12F434E755B7}"/>
              </a:ext>
            </a:extLst>
          </p:cNvPr>
          <p:cNvSpPr/>
          <p:nvPr/>
        </p:nvSpPr>
        <p:spPr>
          <a:xfrm>
            <a:off x="5554933" y="2063732"/>
            <a:ext cx="1254196" cy="584352"/>
          </a:xfrm>
          <a:prstGeom prst="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a:solidFill>
                  <a:schemeClr val="tx1"/>
                </a:solidFill>
                <a:latin typeface="Calibri" panose="020F0502020204030204" pitchFamily="34" charset="0"/>
                <a:cs typeface="Calibri" panose="020F0502020204030204" pitchFamily="34" charset="0"/>
              </a:rPr>
              <a:t>PoCL</a:t>
            </a:r>
          </a:p>
        </p:txBody>
      </p:sp>
    </p:spTree>
    <p:extLst>
      <p:ext uri="{BB962C8B-B14F-4D97-AF65-F5344CB8AC3E}">
        <p14:creationId xmlns:p14="http://schemas.microsoft.com/office/powerpoint/2010/main" val="681732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600898-E9D2-BDCC-A95F-4F9C579096B6}"/>
              </a:ext>
            </a:extLst>
          </p:cNvPr>
          <p:cNvSpPr>
            <a:spLocks noGrp="1"/>
          </p:cNvSpPr>
          <p:nvPr>
            <p:ph type="title"/>
          </p:nvPr>
        </p:nvSpPr>
        <p:spPr/>
        <p:txBody>
          <a:bodyPr/>
          <a:lstStyle/>
          <a:p>
            <a:r>
              <a:rPr lang="en-KR" altLang="ko-Kore-KR"/>
              <a:t>Vortex OpenCL System Architecture</a:t>
            </a:r>
            <a:endParaRPr kumimoji="1" lang="ko-Kore-KR" altLang="en-US" dirty="0"/>
          </a:p>
        </p:txBody>
      </p:sp>
      <p:sp>
        <p:nvSpPr>
          <p:cNvPr id="3" name="내용 개체 틀 2">
            <a:extLst>
              <a:ext uri="{FF2B5EF4-FFF2-40B4-BE49-F238E27FC236}">
                <a16:creationId xmlns:a16="http://schemas.microsoft.com/office/drawing/2014/main" id="{3FA965D8-E1FB-CA87-6017-C0CA74C650E5}"/>
              </a:ext>
            </a:extLst>
          </p:cNvPr>
          <p:cNvSpPr>
            <a:spLocks noGrp="1"/>
          </p:cNvSpPr>
          <p:nvPr>
            <p:ph idx="1"/>
          </p:nvPr>
        </p:nvSpPr>
        <p:spPr/>
        <p:txBody>
          <a:bodyPr>
            <a:normAutofit/>
          </a:bodyPr>
          <a:lstStyle/>
          <a:p>
            <a:r>
              <a:rPr lang="en-KR" altLang="ko-Kore-KR" sz="1800"/>
              <a:t>Compilation</a:t>
            </a:r>
          </a:p>
          <a:p>
            <a:pPr marL="560070" lvl="1" indent="-285750">
              <a:spcBef>
                <a:spcPts val="500"/>
              </a:spcBef>
              <a:buClr>
                <a:schemeClr val="accent4"/>
              </a:buClr>
              <a:buSzPct val="76000"/>
            </a:pPr>
            <a:r>
              <a:rPr lang="en-US" altLang="ko-Kore-KR" dirty="0">
                <a:solidFill>
                  <a:schemeClr val="tx2">
                    <a:lumMod val="50000"/>
                  </a:schemeClr>
                </a:solidFill>
                <a:latin typeface="Tahoma"/>
                <a:ea typeface="Tahoma"/>
                <a:cs typeface="Tahoma"/>
              </a:rPr>
              <a:t>Vortex Kernel Library</a:t>
            </a:r>
          </a:p>
          <a:p>
            <a:pPr marL="560070" lvl="1" indent="-285750">
              <a:spcBef>
                <a:spcPts val="500"/>
              </a:spcBef>
              <a:buClr>
                <a:schemeClr val="accent4"/>
              </a:buClr>
              <a:buSzPct val="76000"/>
            </a:pPr>
            <a:r>
              <a:rPr lang="en-US" altLang="ko-Kore-KR" dirty="0" err="1">
                <a:solidFill>
                  <a:schemeClr val="tx2">
                    <a:lumMod val="50000"/>
                  </a:schemeClr>
                </a:solidFill>
                <a:latin typeface="Tahoma"/>
                <a:ea typeface="Tahoma"/>
                <a:cs typeface="Tahoma"/>
              </a:rPr>
              <a:t>PoCL</a:t>
            </a:r>
            <a:r>
              <a:rPr lang="en-US" altLang="ko-Kore-KR" dirty="0">
                <a:solidFill>
                  <a:schemeClr val="tx2">
                    <a:lumMod val="50000"/>
                  </a:schemeClr>
                </a:solidFill>
                <a:latin typeface="Tahoma"/>
                <a:ea typeface="Tahoma"/>
                <a:cs typeface="Tahoma"/>
              </a:rPr>
              <a:t> Compiler</a:t>
            </a:r>
          </a:p>
          <a:p>
            <a:pPr marL="560070" lvl="1" indent="-285750">
              <a:spcBef>
                <a:spcPts val="500"/>
              </a:spcBef>
              <a:buClr>
                <a:schemeClr val="accent4"/>
              </a:buClr>
              <a:buSzPct val="76000"/>
            </a:pPr>
            <a:endParaRPr lang="en-US" altLang="ko-Kore-KR" dirty="0">
              <a:solidFill>
                <a:schemeClr val="tx2">
                  <a:lumMod val="50000"/>
                </a:schemeClr>
              </a:solidFill>
              <a:latin typeface="Tahoma"/>
              <a:ea typeface="Tahoma"/>
              <a:cs typeface="Tahoma"/>
            </a:endParaRPr>
          </a:p>
          <a:p>
            <a:r>
              <a:rPr lang="en-KR" altLang="ko-Kore-KR" sz="1800"/>
              <a:t>Execution</a:t>
            </a:r>
            <a:endParaRPr lang="en-US" altLang="ko-Kore-KR" sz="1600" dirty="0">
              <a:solidFill>
                <a:schemeClr val="tx2">
                  <a:lumMod val="50000"/>
                </a:schemeClr>
              </a:solidFill>
              <a:latin typeface="Tahoma"/>
              <a:ea typeface="Tahoma"/>
              <a:cs typeface="Tahoma"/>
            </a:endParaRPr>
          </a:p>
          <a:p>
            <a:pPr marL="560070" lvl="1" indent="-285750">
              <a:spcBef>
                <a:spcPts val="500"/>
              </a:spcBef>
              <a:buClr>
                <a:schemeClr val="accent4"/>
              </a:buClr>
              <a:buSzPct val="76000"/>
            </a:pPr>
            <a:r>
              <a:rPr lang="en-US" altLang="ko-Kore-KR" dirty="0">
                <a:solidFill>
                  <a:schemeClr val="tx2">
                    <a:lumMod val="50000"/>
                  </a:schemeClr>
                </a:solidFill>
                <a:latin typeface="Tahoma"/>
                <a:ea typeface="Tahoma"/>
                <a:cs typeface="Tahoma"/>
              </a:rPr>
              <a:t>Vortex Runtime</a:t>
            </a:r>
          </a:p>
          <a:p>
            <a:pPr marL="560070" lvl="1" indent="-285750">
              <a:spcBef>
                <a:spcPts val="500"/>
              </a:spcBef>
              <a:buClr>
                <a:schemeClr val="accent4"/>
              </a:buClr>
              <a:buSzPct val="76000"/>
            </a:pPr>
            <a:r>
              <a:rPr lang="en-US" altLang="ko-Kore-KR" dirty="0" err="1">
                <a:solidFill>
                  <a:schemeClr val="tx2">
                    <a:lumMod val="50000"/>
                  </a:schemeClr>
                </a:solidFill>
                <a:latin typeface="Tahoma"/>
                <a:ea typeface="Tahoma"/>
                <a:cs typeface="Tahoma"/>
              </a:rPr>
              <a:t>PoCL</a:t>
            </a:r>
            <a:r>
              <a:rPr lang="en-US" altLang="ko-Kore-KR" dirty="0">
                <a:solidFill>
                  <a:schemeClr val="tx2">
                    <a:lumMod val="50000"/>
                  </a:schemeClr>
                </a:solidFill>
                <a:latin typeface="Tahoma"/>
                <a:ea typeface="Tahoma"/>
                <a:cs typeface="Tahoma"/>
              </a:rPr>
              <a:t> Runtime</a:t>
            </a:r>
          </a:p>
          <a:p>
            <a:endParaRPr kumimoji="1" lang="ko-Kore-KR" altLang="en-US" sz="1600" dirty="0"/>
          </a:p>
        </p:txBody>
      </p:sp>
      <p:sp>
        <p:nvSpPr>
          <p:cNvPr id="4" name="슬라이드 번호 개체 틀 3">
            <a:extLst>
              <a:ext uri="{FF2B5EF4-FFF2-40B4-BE49-F238E27FC236}">
                <a16:creationId xmlns:a16="http://schemas.microsoft.com/office/drawing/2014/main" id="{23B5B0AC-2468-74D8-02BB-BFA48D421B5E}"/>
              </a:ext>
            </a:extLst>
          </p:cNvPr>
          <p:cNvSpPr>
            <a:spLocks noGrp="1"/>
          </p:cNvSpPr>
          <p:nvPr>
            <p:ph type="sldNum" sz="quarter" idx="4"/>
          </p:nvPr>
        </p:nvSpPr>
        <p:spPr/>
        <p:txBody>
          <a:bodyPr/>
          <a:lstStyle/>
          <a:p>
            <a:fld id="{C5E74F64-7780-9C4F-983D-3F814FF801CD}" type="slidenum">
              <a:rPr lang="en-US" smtClean="0"/>
              <a:t>7</a:t>
            </a:fld>
            <a:endParaRPr lang="en-US" dirty="0"/>
          </a:p>
        </p:txBody>
      </p:sp>
      <p:pic>
        <p:nvPicPr>
          <p:cNvPr id="5" name="Picture 5" descr="A screenshot of a cell phone&#10;&#10;Description automatically generated">
            <a:extLst>
              <a:ext uri="{FF2B5EF4-FFF2-40B4-BE49-F238E27FC236}">
                <a16:creationId xmlns:a16="http://schemas.microsoft.com/office/drawing/2014/main" id="{70D194BE-90B1-15AC-6847-F2FA3E08236D}"/>
              </a:ext>
            </a:extLst>
          </p:cNvPr>
          <p:cNvPicPr>
            <a:picLocks noChangeAspect="1"/>
          </p:cNvPicPr>
          <p:nvPr/>
        </p:nvPicPr>
        <p:blipFill>
          <a:blip r:embed="rId3"/>
          <a:stretch>
            <a:fillRect/>
          </a:stretch>
        </p:blipFill>
        <p:spPr>
          <a:xfrm>
            <a:off x="3613518" y="1200004"/>
            <a:ext cx="4901832" cy="2084130"/>
          </a:xfrm>
          <a:prstGeom prst="rect">
            <a:avLst/>
          </a:prstGeom>
        </p:spPr>
      </p:pic>
    </p:spTree>
    <p:extLst>
      <p:ext uri="{BB962C8B-B14F-4D97-AF65-F5344CB8AC3E}">
        <p14:creationId xmlns:p14="http://schemas.microsoft.com/office/powerpoint/2010/main" val="594161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5A7506-6221-26BA-49EE-1CF600DE7D43}"/>
              </a:ext>
            </a:extLst>
          </p:cNvPr>
          <p:cNvSpPr>
            <a:spLocks noGrp="1"/>
          </p:cNvSpPr>
          <p:nvPr>
            <p:ph type="title"/>
          </p:nvPr>
        </p:nvSpPr>
        <p:spPr>
          <a:xfrm>
            <a:off x="628650" y="273844"/>
            <a:ext cx="8249010" cy="789239"/>
          </a:xfrm>
        </p:spPr>
        <p:txBody>
          <a:bodyPr>
            <a:noAutofit/>
          </a:bodyPr>
          <a:lstStyle/>
          <a:p>
            <a:r>
              <a:rPr lang="en-US" altLang="ko-Kore-KR" sz="3200" dirty="0" err="1"/>
              <a:t>PoCL</a:t>
            </a:r>
            <a:r>
              <a:rPr lang="en-US" altLang="ko-Kore-KR" sz="3200" dirty="0"/>
              <a:t>: Mapping from OpenCL to Vortex</a:t>
            </a:r>
            <a:endParaRPr kumimoji="1" lang="ko-Kore-KR" altLang="en-US" sz="3200" dirty="0"/>
          </a:p>
        </p:txBody>
      </p:sp>
      <p:sp>
        <p:nvSpPr>
          <p:cNvPr id="3" name="내용 개체 틀 2">
            <a:extLst>
              <a:ext uri="{FF2B5EF4-FFF2-40B4-BE49-F238E27FC236}">
                <a16:creationId xmlns:a16="http://schemas.microsoft.com/office/drawing/2014/main" id="{78960C5B-9940-CDD6-A28B-79E2BDC5C939}"/>
              </a:ext>
            </a:extLst>
          </p:cNvPr>
          <p:cNvSpPr>
            <a:spLocks noGrp="1"/>
          </p:cNvSpPr>
          <p:nvPr>
            <p:ph idx="1"/>
          </p:nvPr>
        </p:nvSpPr>
        <p:spPr>
          <a:xfrm>
            <a:off x="628650" y="1200004"/>
            <a:ext cx="3943350" cy="3432718"/>
          </a:xfrm>
        </p:spPr>
        <p:txBody>
          <a:bodyPr/>
          <a:lstStyle/>
          <a:p>
            <a:r>
              <a:rPr lang="en-KR" altLang="ko-Kore-KR" sz="1800"/>
              <a:t>OpenCL processing model</a:t>
            </a:r>
          </a:p>
          <a:p>
            <a:pPr lvl="1"/>
            <a:r>
              <a:rPr lang="en-US" altLang="ko-Kore-KR" sz="1500" dirty="0"/>
              <a:t>Work-Item</a:t>
            </a:r>
          </a:p>
          <a:p>
            <a:pPr lvl="1"/>
            <a:r>
              <a:rPr lang="en-US" altLang="ko-Kore-KR" sz="1500" dirty="0"/>
              <a:t>Work-Group</a:t>
            </a:r>
          </a:p>
          <a:p>
            <a:pPr lvl="1"/>
            <a:r>
              <a:rPr lang="en-US" altLang="ko-Kore-KR" sz="1500" dirty="0"/>
              <a:t>Kernel instance</a:t>
            </a:r>
          </a:p>
          <a:p>
            <a:endParaRPr lang="en-US" altLang="ko-Kore-KR" dirty="0"/>
          </a:p>
          <a:p>
            <a:r>
              <a:rPr lang="en-US" altLang="ko-Kore-KR" sz="1800" dirty="0"/>
              <a:t>Total Hardware Threads</a:t>
            </a:r>
            <a:r>
              <a:rPr lang="en-KR" altLang="ko-Kore-KR" sz="1800"/>
              <a:t> </a:t>
            </a:r>
          </a:p>
          <a:p>
            <a:pPr lvl="1"/>
            <a:r>
              <a:rPr lang="en-US" altLang="ko-Kore-KR" sz="1500" dirty="0"/>
              <a:t>Cores x Wavefronts x Threads</a:t>
            </a:r>
            <a:endParaRPr lang="en-KR" altLang="ko-Kore-KR"/>
          </a:p>
          <a:p>
            <a:endParaRPr kumimoji="1" lang="ko-Kore-KR" altLang="en-US" dirty="0"/>
          </a:p>
        </p:txBody>
      </p:sp>
      <p:sp>
        <p:nvSpPr>
          <p:cNvPr id="4" name="슬라이드 번호 개체 틀 3">
            <a:extLst>
              <a:ext uri="{FF2B5EF4-FFF2-40B4-BE49-F238E27FC236}">
                <a16:creationId xmlns:a16="http://schemas.microsoft.com/office/drawing/2014/main" id="{84055EA3-5800-B978-D9C8-DAD3705F3C34}"/>
              </a:ext>
            </a:extLst>
          </p:cNvPr>
          <p:cNvSpPr>
            <a:spLocks noGrp="1"/>
          </p:cNvSpPr>
          <p:nvPr>
            <p:ph type="sldNum" sz="quarter" idx="4"/>
          </p:nvPr>
        </p:nvSpPr>
        <p:spPr/>
        <p:txBody>
          <a:bodyPr/>
          <a:lstStyle/>
          <a:p>
            <a:fld id="{C5E74F64-7780-9C4F-983D-3F814FF801CD}" type="slidenum">
              <a:rPr lang="en-US" smtClean="0"/>
              <a:t>8</a:t>
            </a:fld>
            <a:endParaRPr lang="en-US" dirty="0"/>
          </a:p>
        </p:txBody>
      </p:sp>
      <p:grpSp>
        <p:nvGrpSpPr>
          <p:cNvPr id="5" name="Group 62">
            <a:extLst>
              <a:ext uri="{FF2B5EF4-FFF2-40B4-BE49-F238E27FC236}">
                <a16:creationId xmlns:a16="http://schemas.microsoft.com/office/drawing/2014/main" id="{34B6F2B2-3949-1E7D-6F05-A7E5F8F1BB77}"/>
              </a:ext>
            </a:extLst>
          </p:cNvPr>
          <p:cNvGrpSpPr/>
          <p:nvPr/>
        </p:nvGrpSpPr>
        <p:grpSpPr>
          <a:xfrm>
            <a:off x="3840561" y="1200004"/>
            <a:ext cx="2388789" cy="3751566"/>
            <a:chOff x="5431316" y="1215483"/>
            <a:chExt cx="3448279" cy="5415483"/>
          </a:xfrm>
        </p:grpSpPr>
        <p:sp>
          <p:nvSpPr>
            <p:cNvPr id="6" name="Freeform 24">
              <a:extLst>
                <a:ext uri="{FF2B5EF4-FFF2-40B4-BE49-F238E27FC236}">
                  <a16:creationId xmlns:a16="http://schemas.microsoft.com/office/drawing/2014/main" id="{22381647-7E61-14DC-E78A-0BE0572CAA14}"/>
                </a:ext>
              </a:extLst>
            </p:cNvPr>
            <p:cNvSpPr/>
            <p:nvPr/>
          </p:nvSpPr>
          <p:spPr>
            <a:xfrm>
              <a:off x="7104739" y="1437465"/>
              <a:ext cx="139871" cy="732268"/>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7" name="Content Placeholder 4">
              <a:extLst>
                <a:ext uri="{FF2B5EF4-FFF2-40B4-BE49-F238E27FC236}">
                  <a16:creationId xmlns:a16="http://schemas.microsoft.com/office/drawing/2014/main" id="{49B366A0-1B85-86FE-1940-6A7831CCA037}"/>
                </a:ext>
              </a:extLst>
            </p:cNvPr>
            <p:cNvSpPr txBox="1">
              <a:spLocks/>
            </p:cNvSpPr>
            <p:nvPr/>
          </p:nvSpPr>
          <p:spPr>
            <a:xfrm>
              <a:off x="6416274" y="2212155"/>
              <a:ext cx="1516800" cy="7352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a:t>Work-Item</a:t>
              </a:r>
            </a:p>
          </p:txBody>
        </p:sp>
        <p:sp>
          <p:nvSpPr>
            <p:cNvPr id="8" name="Content Placeholder 4">
              <a:extLst>
                <a:ext uri="{FF2B5EF4-FFF2-40B4-BE49-F238E27FC236}">
                  <a16:creationId xmlns:a16="http://schemas.microsoft.com/office/drawing/2014/main" id="{119B9C1C-D0C5-5A09-8C10-B9CB52EA896C}"/>
                </a:ext>
              </a:extLst>
            </p:cNvPr>
            <p:cNvSpPr txBox="1">
              <a:spLocks/>
            </p:cNvSpPr>
            <p:nvPr/>
          </p:nvSpPr>
          <p:spPr>
            <a:xfrm>
              <a:off x="5431316" y="3964348"/>
              <a:ext cx="3448279" cy="7352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dirty="0"/>
                <a:t>Work-Group</a:t>
              </a:r>
            </a:p>
          </p:txBody>
        </p:sp>
        <p:grpSp>
          <p:nvGrpSpPr>
            <p:cNvPr id="9" name="Group 33">
              <a:extLst>
                <a:ext uri="{FF2B5EF4-FFF2-40B4-BE49-F238E27FC236}">
                  <a16:creationId xmlns:a16="http://schemas.microsoft.com/office/drawing/2014/main" id="{131674E1-B73B-AB56-596B-60B32FB3DF0C}"/>
                </a:ext>
              </a:extLst>
            </p:cNvPr>
            <p:cNvGrpSpPr/>
            <p:nvPr/>
          </p:nvGrpSpPr>
          <p:grpSpPr>
            <a:xfrm>
              <a:off x="6623831" y="2901676"/>
              <a:ext cx="1101687" cy="1020250"/>
              <a:chOff x="6477918" y="2894294"/>
              <a:chExt cx="1101687" cy="1069412"/>
            </a:xfrm>
          </p:grpSpPr>
          <p:sp>
            <p:nvSpPr>
              <p:cNvPr id="29" name="Rounded Rectangle 28">
                <a:extLst>
                  <a:ext uri="{FF2B5EF4-FFF2-40B4-BE49-F238E27FC236}">
                    <a16:creationId xmlns:a16="http://schemas.microsoft.com/office/drawing/2014/main" id="{53A57ED7-F05E-6D48-24BB-F843F4581C1A}"/>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p>
            </p:txBody>
          </p:sp>
          <p:sp>
            <p:nvSpPr>
              <p:cNvPr id="30" name="Freeform 26">
                <a:extLst>
                  <a:ext uri="{FF2B5EF4-FFF2-40B4-BE49-F238E27FC236}">
                    <a16:creationId xmlns:a16="http://schemas.microsoft.com/office/drawing/2014/main" id="{48ED874E-22E0-CB15-B123-6D5209F208A5}"/>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1" name="Freeform 29">
                <a:extLst>
                  <a:ext uri="{FF2B5EF4-FFF2-40B4-BE49-F238E27FC236}">
                    <a16:creationId xmlns:a16="http://schemas.microsoft.com/office/drawing/2014/main" id="{4FA14702-03A9-CF48-E2EB-2458B6008CA6}"/>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2" name="Freeform 30">
                <a:extLst>
                  <a:ext uri="{FF2B5EF4-FFF2-40B4-BE49-F238E27FC236}">
                    <a16:creationId xmlns:a16="http://schemas.microsoft.com/office/drawing/2014/main" id="{C2EFDDF9-9E11-4BC2-9612-EEB1910674BD}"/>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3" name="Freeform 31">
                <a:extLst>
                  <a:ext uri="{FF2B5EF4-FFF2-40B4-BE49-F238E27FC236}">
                    <a16:creationId xmlns:a16="http://schemas.microsoft.com/office/drawing/2014/main" id="{9FB79557-D3A2-1D83-E5BD-FB2B842E5ECC}"/>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34" name="Freeform 32">
                <a:extLst>
                  <a:ext uri="{FF2B5EF4-FFF2-40B4-BE49-F238E27FC236}">
                    <a16:creationId xmlns:a16="http://schemas.microsoft.com/office/drawing/2014/main" id="{0F1C1743-7506-D568-4B24-38C64C2C772B}"/>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sp>
          <p:nvSpPr>
            <p:cNvPr id="10" name="Content Placeholder 4">
              <a:extLst>
                <a:ext uri="{FF2B5EF4-FFF2-40B4-BE49-F238E27FC236}">
                  <a16:creationId xmlns:a16="http://schemas.microsoft.com/office/drawing/2014/main" id="{A98D1DCB-3F66-A6A1-D88C-C68F1DB8E7AA}"/>
                </a:ext>
              </a:extLst>
            </p:cNvPr>
            <p:cNvSpPr txBox="1">
              <a:spLocks/>
            </p:cNvSpPr>
            <p:nvPr/>
          </p:nvSpPr>
          <p:spPr>
            <a:xfrm>
              <a:off x="5637149" y="5895731"/>
              <a:ext cx="3075050" cy="7352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rgbClr val="003057"/>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rgbClr val="003057"/>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rgbClr val="003057"/>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rgbClr val="003057"/>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500" b="1"/>
                <a:t>Kernel Instance</a:t>
              </a:r>
            </a:p>
          </p:txBody>
        </p:sp>
        <p:grpSp>
          <p:nvGrpSpPr>
            <p:cNvPr id="11" name="Group 58">
              <a:extLst>
                <a:ext uri="{FF2B5EF4-FFF2-40B4-BE49-F238E27FC236}">
                  <a16:creationId xmlns:a16="http://schemas.microsoft.com/office/drawing/2014/main" id="{646900A5-0768-6E7A-1395-6D0744F6E824}"/>
                </a:ext>
              </a:extLst>
            </p:cNvPr>
            <p:cNvGrpSpPr/>
            <p:nvPr/>
          </p:nvGrpSpPr>
          <p:grpSpPr>
            <a:xfrm>
              <a:off x="5637149" y="4653869"/>
              <a:ext cx="3075051" cy="1199439"/>
              <a:chOff x="5637149" y="4626962"/>
              <a:chExt cx="3075051" cy="1199439"/>
            </a:xfrm>
          </p:grpSpPr>
          <p:sp>
            <p:nvSpPr>
              <p:cNvPr id="13" name="Rounded Rectangle 56">
                <a:extLst>
                  <a:ext uri="{FF2B5EF4-FFF2-40B4-BE49-F238E27FC236}">
                    <a16:creationId xmlns:a16="http://schemas.microsoft.com/office/drawing/2014/main" id="{14CC55AA-30E9-57C5-81DC-F5F0E9F4BE86}"/>
                  </a:ext>
                </a:extLst>
              </p:cNvPr>
              <p:cNvSpPr/>
              <p:nvPr/>
            </p:nvSpPr>
            <p:spPr>
              <a:xfrm>
                <a:off x="5637149" y="4626962"/>
                <a:ext cx="3075051" cy="1199439"/>
              </a:xfrm>
              <a:prstGeom prst="roundRect">
                <a:avLst/>
              </a:prstGeom>
              <a:solidFill>
                <a:schemeClr val="accent6">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solidFill>
                    <a:schemeClr val="tx1"/>
                  </a:solidFill>
                </a:endParaRPr>
              </a:p>
            </p:txBody>
          </p:sp>
          <p:grpSp>
            <p:nvGrpSpPr>
              <p:cNvPr id="14" name="Group 35">
                <a:extLst>
                  <a:ext uri="{FF2B5EF4-FFF2-40B4-BE49-F238E27FC236}">
                    <a16:creationId xmlns:a16="http://schemas.microsoft.com/office/drawing/2014/main" id="{20D5297F-2195-98A7-38D6-9173C11AC290}"/>
                  </a:ext>
                </a:extLst>
              </p:cNvPr>
              <p:cNvGrpSpPr/>
              <p:nvPr/>
            </p:nvGrpSpPr>
            <p:grpSpPr>
              <a:xfrm>
                <a:off x="5727889" y="4729033"/>
                <a:ext cx="1101687" cy="1020250"/>
                <a:chOff x="6477918" y="2894294"/>
                <a:chExt cx="1101687" cy="1069412"/>
              </a:xfrm>
            </p:grpSpPr>
            <p:sp>
              <p:nvSpPr>
                <p:cNvPr id="23" name="Rounded Rectangle 36">
                  <a:extLst>
                    <a:ext uri="{FF2B5EF4-FFF2-40B4-BE49-F238E27FC236}">
                      <a16:creationId xmlns:a16="http://schemas.microsoft.com/office/drawing/2014/main" id="{2CF0D47C-0A71-0F40-024D-4AC0640FBBE6}"/>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p>
              </p:txBody>
            </p:sp>
            <p:sp>
              <p:nvSpPr>
                <p:cNvPr id="24" name="Freeform 37">
                  <a:extLst>
                    <a:ext uri="{FF2B5EF4-FFF2-40B4-BE49-F238E27FC236}">
                      <a16:creationId xmlns:a16="http://schemas.microsoft.com/office/drawing/2014/main" id="{931FA39B-01D4-A602-FBD3-2DD5AB6D649B}"/>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5" name="Freeform 38">
                  <a:extLst>
                    <a:ext uri="{FF2B5EF4-FFF2-40B4-BE49-F238E27FC236}">
                      <a16:creationId xmlns:a16="http://schemas.microsoft.com/office/drawing/2014/main" id="{26661A54-D472-24F9-F975-87E425016812}"/>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6" name="Freeform 39">
                  <a:extLst>
                    <a:ext uri="{FF2B5EF4-FFF2-40B4-BE49-F238E27FC236}">
                      <a16:creationId xmlns:a16="http://schemas.microsoft.com/office/drawing/2014/main" id="{CB0CDD3E-B0F4-FF2C-9370-F0F045B1175C}"/>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7" name="Freeform 40">
                  <a:extLst>
                    <a:ext uri="{FF2B5EF4-FFF2-40B4-BE49-F238E27FC236}">
                      <a16:creationId xmlns:a16="http://schemas.microsoft.com/office/drawing/2014/main" id="{10B9DC78-BBC9-7BBC-FC2F-F1D33A5313DA}"/>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8" name="Freeform 41">
                  <a:extLst>
                    <a:ext uri="{FF2B5EF4-FFF2-40B4-BE49-F238E27FC236}">
                      <a16:creationId xmlns:a16="http://schemas.microsoft.com/office/drawing/2014/main" id="{DB17B136-0AC7-A6B0-665C-1763F238034C}"/>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grpSp>
            <p:nvGrpSpPr>
              <p:cNvPr id="15" name="Group 42">
                <a:extLst>
                  <a:ext uri="{FF2B5EF4-FFF2-40B4-BE49-F238E27FC236}">
                    <a16:creationId xmlns:a16="http://schemas.microsoft.com/office/drawing/2014/main" id="{8D18DABA-C04F-A774-72E7-C1E1724701A3}"/>
                  </a:ext>
                </a:extLst>
              </p:cNvPr>
              <p:cNvGrpSpPr/>
              <p:nvPr/>
            </p:nvGrpSpPr>
            <p:grpSpPr>
              <a:xfrm>
                <a:off x="7459758" y="4729033"/>
                <a:ext cx="1101687" cy="1020250"/>
                <a:chOff x="6477918" y="2894294"/>
                <a:chExt cx="1101687" cy="1069412"/>
              </a:xfrm>
            </p:grpSpPr>
            <p:sp>
              <p:nvSpPr>
                <p:cNvPr id="17" name="Rounded Rectangle 43">
                  <a:extLst>
                    <a:ext uri="{FF2B5EF4-FFF2-40B4-BE49-F238E27FC236}">
                      <a16:creationId xmlns:a16="http://schemas.microsoft.com/office/drawing/2014/main" id="{A4373002-4244-0471-8361-E5A640765CC0}"/>
                    </a:ext>
                  </a:extLst>
                </p:cNvPr>
                <p:cNvSpPr/>
                <p:nvPr/>
              </p:nvSpPr>
              <p:spPr>
                <a:xfrm>
                  <a:off x="6477918" y="2894294"/>
                  <a:ext cx="1101687" cy="1069412"/>
                </a:xfrm>
                <a:prstGeom prst="roundRect">
                  <a:avLst>
                    <a:gd name="adj" fmla="val 11700"/>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KR" sz="975"/>
                </a:p>
              </p:txBody>
            </p:sp>
            <p:sp>
              <p:nvSpPr>
                <p:cNvPr id="18" name="Freeform 44">
                  <a:extLst>
                    <a:ext uri="{FF2B5EF4-FFF2-40B4-BE49-F238E27FC236}">
                      <a16:creationId xmlns:a16="http://schemas.microsoft.com/office/drawing/2014/main" id="{4620488F-CAC6-0966-4E07-22E6FBBE4262}"/>
                    </a:ext>
                  </a:extLst>
                </p:cNvPr>
                <p:cNvSpPr/>
                <p:nvPr/>
              </p:nvSpPr>
              <p:spPr>
                <a:xfrm>
                  <a:off x="66409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19" name="Freeform 45">
                  <a:extLst>
                    <a:ext uri="{FF2B5EF4-FFF2-40B4-BE49-F238E27FC236}">
                      <a16:creationId xmlns:a16="http://schemas.microsoft.com/office/drawing/2014/main" id="{2F1163C4-1878-9F56-92CF-BD9728920E93}"/>
                    </a:ext>
                  </a:extLst>
                </p:cNvPr>
                <p:cNvSpPr/>
                <p:nvPr/>
              </p:nvSpPr>
              <p:spPr>
                <a:xfrm>
                  <a:off x="67933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0" name="Freeform 46">
                  <a:extLst>
                    <a:ext uri="{FF2B5EF4-FFF2-40B4-BE49-F238E27FC236}">
                      <a16:creationId xmlns:a16="http://schemas.microsoft.com/office/drawing/2014/main" id="{C96254DE-E6BF-DB1A-3CC7-98ECD8224D60}"/>
                    </a:ext>
                  </a:extLst>
                </p:cNvPr>
                <p:cNvSpPr/>
                <p:nvPr/>
              </p:nvSpPr>
              <p:spPr>
                <a:xfrm>
                  <a:off x="69457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1" name="Freeform 47">
                  <a:extLst>
                    <a:ext uri="{FF2B5EF4-FFF2-40B4-BE49-F238E27FC236}">
                      <a16:creationId xmlns:a16="http://schemas.microsoft.com/office/drawing/2014/main" id="{A131487E-6461-B58D-F61F-03F307F7D83E}"/>
                    </a:ext>
                  </a:extLst>
                </p:cNvPr>
                <p:cNvSpPr/>
                <p:nvPr/>
              </p:nvSpPr>
              <p:spPr>
                <a:xfrm>
                  <a:off x="70981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sp>
              <p:nvSpPr>
                <p:cNvPr id="22" name="Freeform 48">
                  <a:extLst>
                    <a:ext uri="{FF2B5EF4-FFF2-40B4-BE49-F238E27FC236}">
                      <a16:creationId xmlns:a16="http://schemas.microsoft.com/office/drawing/2014/main" id="{888F50B9-5BDB-A1D3-8CF6-3252D8C38EDE}"/>
                    </a:ext>
                  </a:extLst>
                </p:cNvPr>
                <p:cNvSpPr/>
                <p:nvPr/>
              </p:nvSpPr>
              <p:spPr>
                <a:xfrm>
                  <a:off x="7250522" y="3045223"/>
                  <a:ext cx="139871" cy="767553"/>
                </a:xfrm>
                <a:custGeom>
                  <a:avLst/>
                  <a:gdLst>
                    <a:gd name="connsiteX0" fmla="*/ 1839822 w 1861867"/>
                    <a:gd name="connsiteY0" fmla="*/ 0 h 5949108"/>
                    <a:gd name="connsiteX1" fmla="*/ 5 w 1861867"/>
                    <a:gd name="connsiteY1" fmla="*/ 561860 h 5949108"/>
                    <a:gd name="connsiteX2" fmla="*/ 1839822 w 1861867"/>
                    <a:gd name="connsiteY2" fmla="*/ 1079653 h 5949108"/>
                    <a:gd name="connsiteX3" fmla="*/ 11022 w 1861867"/>
                    <a:gd name="connsiteY3" fmla="*/ 1641513 h 5949108"/>
                    <a:gd name="connsiteX4" fmla="*/ 1839822 w 1861867"/>
                    <a:gd name="connsiteY4" fmla="*/ 2192356 h 5949108"/>
                    <a:gd name="connsiteX5" fmla="*/ 5 w 1861867"/>
                    <a:gd name="connsiteY5" fmla="*/ 2721166 h 5949108"/>
                    <a:gd name="connsiteX6" fmla="*/ 1861855 w 1861867"/>
                    <a:gd name="connsiteY6" fmla="*/ 3272010 h 5949108"/>
                    <a:gd name="connsiteX7" fmla="*/ 22038 w 1861867"/>
                    <a:gd name="connsiteY7" fmla="*/ 3833870 h 5949108"/>
                    <a:gd name="connsiteX8" fmla="*/ 1861855 w 1861867"/>
                    <a:gd name="connsiteY8" fmla="*/ 4362679 h 5949108"/>
                    <a:gd name="connsiteX9" fmla="*/ 11022 w 1861867"/>
                    <a:gd name="connsiteY9" fmla="*/ 4924540 h 5949108"/>
                    <a:gd name="connsiteX10" fmla="*/ 1861855 w 1861867"/>
                    <a:gd name="connsiteY10" fmla="*/ 5453349 h 5949108"/>
                    <a:gd name="connsiteX11" fmla="*/ 44072 w 1861867"/>
                    <a:gd name="connsiteY11" fmla="*/ 5949108 h 594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1867" h="5949108">
                      <a:moveTo>
                        <a:pt x="1839822" y="0"/>
                      </a:moveTo>
                      <a:cubicBezTo>
                        <a:pt x="919913" y="190959"/>
                        <a:pt x="5" y="381918"/>
                        <a:pt x="5" y="561860"/>
                      </a:cubicBezTo>
                      <a:cubicBezTo>
                        <a:pt x="5" y="741802"/>
                        <a:pt x="1837986" y="899711"/>
                        <a:pt x="1839822" y="1079653"/>
                      </a:cubicBezTo>
                      <a:cubicBezTo>
                        <a:pt x="1841658" y="1259595"/>
                        <a:pt x="11022" y="1456063"/>
                        <a:pt x="11022" y="1641513"/>
                      </a:cubicBezTo>
                      <a:cubicBezTo>
                        <a:pt x="11022" y="1826963"/>
                        <a:pt x="1841658" y="2012414"/>
                        <a:pt x="1839822" y="2192356"/>
                      </a:cubicBezTo>
                      <a:cubicBezTo>
                        <a:pt x="1837986" y="2372298"/>
                        <a:pt x="-3667" y="2541224"/>
                        <a:pt x="5" y="2721166"/>
                      </a:cubicBezTo>
                      <a:cubicBezTo>
                        <a:pt x="3677" y="2901108"/>
                        <a:pt x="1858183" y="3086559"/>
                        <a:pt x="1861855" y="3272010"/>
                      </a:cubicBezTo>
                      <a:cubicBezTo>
                        <a:pt x="1865527" y="3457461"/>
                        <a:pt x="22038" y="3652092"/>
                        <a:pt x="22038" y="3833870"/>
                      </a:cubicBezTo>
                      <a:cubicBezTo>
                        <a:pt x="22038" y="4015648"/>
                        <a:pt x="1863691" y="4180901"/>
                        <a:pt x="1861855" y="4362679"/>
                      </a:cubicBezTo>
                      <a:cubicBezTo>
                        <a:pt x="1860019" y="4544457"/>
                        <a:pt x="11022" y="4742762"/>
                        <a:pt x="11022" y="4924540"/>
                      </a:cubicBezTo>
                      <a:cubicBezTo>
                        <a:pt x="11022" y="5106318"/>
                        <a:pt x="1856347" y="5282588"/>
                        <a:pt x="1861855" y="5453349"/>
                      </a:cubicBezTo>
                      <a:cubicBezTo>
                        <a:pt x="1867363" y="5624110"/>
                        <a:pt x="45908" y="5813233"/>
                        <a:pt x="44072" y="5949108"/>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sp>
            <p:nvSpPr>
              <p:cNvPr id="16" name="Rectangle 57">
                <a:extLst>
                  <a:ext uri="{FF2B5EF4-FFF2-40B4-BE49-F238E27FC236}">
                    <a16:creationId xmlns:a16="http://schemas.microsoft.com/office/drawing/2014/main" id="{215D3C1A-488C-1D6C-B350-C1B5C6450F30}"/>
                  </a:ext>
                </a:extLst>
              </p:cNvPr>
              <p:cNvSpPr/>
              <p:nvPr/>
            </p:nvSpPr>
            <p:spPr>
              <a:xfrm>
                <a:off x="6920316" y="5032867"/>
                <a:ext cx="444671" cy="280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R" sz="1050">
                    <a:solidFill>
                      <a:schemeClr val="tx1"/>
                    </a:solidFill>
                  </a:rPr>
                  <a:t>…</a:t>
                </a:r>
              </a:p>
            </p:txBody>
          </p:sp>
        </p:grpSp>
        <p:sp>
          <p:nvSpPr>
            <p:cNvPr id="12" name="Rectangle 59">
              <a:extLst>
                <a:ext uri="{FF2B5EF4-FFF2-40B4-BE49-F238E27FC236}">
                  <a16:creationId xmlns:a16="http://schemas.microsoft.com/office/drawing/2014/main" id="{37B7D48C-D8D6-08BE-6D2C-50CD16EBA6A3}"/>
                </a:ext>
              </a:extLst>
            </p:cNvPr>
            <p:cNvSpPr/>
            <p:nvPr/>
          </p:nvSpPr>
          <p:spPr>
            <a:xfrm>
              <a:off x="5431316" y="1215483"/>
              <a:ext cx="3448279" cy="513187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grpSp>
      <p:sp>
        <p:nvSpPr>
          <p:cNvPr id="35" name="Right Arrow 60">
            <a:extLst>
              <a:ext uri="{FF2B5EF4-FFF2-40B4-BE49-F238E27FC236}">
                <a16:creationId xmlns:a16="http://schemas.microsoft.com/office/drawing/2014/main" id="{A34867DF-998C-ED2F-06CF-2F5F9112D34F}"/>
              </a:ext>
            </a:extLst>
          </p:cNvPr>
          <p:cNvSpPr/>
          <p:nvPr/>
        </p:nvSpPr>
        <p:spPr>
          <a:xfrm>
            <a:off x="5871178" y="2542429"/>
            <a:ext cx="757646" cy="432708"/>
          </a:xfrm>
          <a:prstGeom prst="rightArrow">
            <a:avLst/>
          </a:prstGeom>
          <a:solidFill>
            <a:srgbClr val="00305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sz="1050"/>
          </a:p>
        </p:txBody>
      </p:sp>
      <p:pic>
        <p:nvPicPr>
          <p:cNvPr id="36" name="Picture 61" descr="A screenshot of a cell phone&#10;&#10;Description automatically generated">
            <a:extLst>
              <a:ext uri="{FF2B5EF4-FFF2-40B4-BE49-F238E27FC236}">
                <a16:creationId xmlns:a16="http://schemas.microsoft.com/office/drawing/2014/main" id="{DDE159AA-C618-19D4-0B55-4CFE48553ED1}"/>
              </a:ext>
            </a:extLst>
          </p:cNvPr>
          <p:cNvPicPr>
            <a:picLocks noChangeAspect="1"/>
          </p:cNvPicPr>
          <p:nvPr/>
        </p:nvPicPr>
        <p:blipFill rotWithShape="1">
          <a:blip r:embed="rId3"/>
          <a:srcRect l="-1" r="43766"/>
          <a:stretch/>
        </p:blipFill>
        <p:spPr>
          <a:xfrm>
            <a:off x="6670662" y="2006043"/>
            <a:ext cx="1991214" cy="1505479"/>
          </a:xfrm>
          <a:prstGeom prst="rect">
            <a:avLst/>
          </a:prstGeom>
        </p:spPr>
      </p:pic>
    </p:spTree>
    <p:extLst>
      <p:ext uri="{BB962C8B-B14F-4D97-AF65-F5344CB8AC3E}">
        <p14:creationId xmlns:p14="http://schemas.microsoft.com/office/powerpoint/2010/main" val="28479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5CB247-B66E-37A2-5FFC-815F793A994A}"/>
              </a:ext>
            </a:extLst>
          </p:cNvPr>
          <p:cNvSpPr>
            <a:spLocks noGrp="1"/>
          </p:cNvSpPr>
          <p:nvPr>
            <p:ph type="title"/>
          </p:nvPr>
        </p:nvSpPr>
        <p:spPr/>
        <p:txBody>
          <a:bodyPr>
            <a:normAutofit/>
          </a:bodyPr>
          <a:lstStyle/>
          <a:p>
            <a:r>
              <a:rPr lang="en-US" altLang="ko-Kore-KR" sz="3200" dirty="0" err="1"/>
              <a:t>PoCL</a:t>
            </a:r>
            <a:r>
              <a:rPr lang="en-US" altLang="ko-Kore-KR" sz="3200" dirty="0"/>
              <a:t>: Compilation Flow Example </a:t>
            </a:r>
            <a:endParaRPr kumimoji="1" lang="ko-Kore-KR" altLang="en-US" sz="3200" dirty="0"/>
          </a:p>
        </p:txBody>
      </p:sp>
      <p:sp>
        <p:nvSpPr>
          <p:cNvPr id="4" name="슬라이드 번호 개체 틀 3">
            <a:extLst>
              <a:ext uri="{FF2B5EF4-FFF2-40B4-BE49-F238E27FC236}">
                <a16:creationId xmlns:a16="http://schemas.microsoft.com/office/drawing/2014/main" id="{4BADE822-6445-CB2F-4980-D0E3A92C1889}"/>
              </a:ext>
            </a:extLst>
          </p:cNvPr>
          <p:cNvSpPr>
            <a:spLocks noGrp="1"/>
          </p:cNvSpPr>
          <p:nvPr>
            <p:ph type="sldNum" sz="quarter" idx="4"/>
          </p:nvPr>
        </p:nvSpPr>
        <p:spPr/>
        <p:txBody>
          <a:bodyPr/>
          <a:lstStyle/>
          <a:p>
            <a:fld id="{C5E74F64-7780-9C4F-983D-3F814FF801CD}" type="slidenum">
              <a:rPr lang="en-US" smtClean="0"/>
              <a:t>9</a:t>
            </a:fld>
            <a:endParaRPr lang="en-US" dirty="0"/>
          </a:p>
        </p:txBody>
      </p:sp>
      <p:pic>
        <p:nvPicPr>
          <p:cNvPr id="6" name="Picture 15" descr="A screenshot of a computer program&#10;&#10;Description automatically generated">
            <a:extLst>
              <a:ext uri="{FF2B5EF4-FFF2-40B4-BE49-F238E27FC236}">
                <a16:creationId xmlns:a16="http://schemas.microsoft.com/office/drawing/2014/main" id="{23736A6A-F8AA-D9C9-6DA9-32FE74FC38D1}"/>
              </a:ext>
            </a:extLst>
          </p:cNvPr>
          <p:cNvPicPr>
            <a:picLocks noChangeAspect="1"/>
          </p:cNvPicPr>
          <p:nvPr/>
        </p:nvPicPr>
        <p:blipFill>
          <a:blip r:embed="rId3"/>
          <a:stretch>
            <a:fillRect/>
          </a:stretch>
        </p:blipFill>
        <p:spPr>
          <a:xfrm>
            <a:off x="2954275" y="1486308"/>
            <a:ext cx="2664765" cy="3056843"/>
          </a:xfrm>
          <a:prstGeom prst="rect">
            <a:avLst/>
          </a:prstGeom>
          <a:effectLst>
            <a:outerShdw blurRad="50800" dist="38100" dir="2700000" algn="tl" rotWithShape="0">
              <a:prstClr val="black">
                <a:alpha val="40000"/>
              </a:prstClr>
            </a:outerShdw>
          </a:effectLst>
        </p:spPr>
      </p:pic>
      <p:sp>
        <p:nvSpPr>
          <p:cNvPr id="7" name="Rectangle 16">
            <a:extLst>
              <a:ext uri="{FF2B5EF4-FFF2-40B4-BE49-F238E27FC236}">
                <a16:creationId xmlns:a16="http://schemas.microsoft.com/office/drawing/2014/main" id="{10B2C172-76DC-A371-858A-F9F8D43602A3}"/>
              </a:ext>
            </a:extLst>
          </p:cNvPr>
          <p:cNvSpPr/>
          <p:nvPr/>
        </p:nvSpPr>
        <p:spPr>
          <a:xfrm>
            <a:off x="463389" y="2157266"/>
            <a:ext cx="2107091" cy="455798"/>
          </a:xfrm>
          <a:prstGeom prst="rect">
            <a:avLst/>
          </a:prstGeom>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Work-item coordinates Translation</a:t>
            </a:r>
          </a:p>
        </p:txBody>
      </p:sp>
      <p:sp>
        <p:nvSpPr>
          <p:cNvPr id="8" name="Rectangle 19">
            <a:extLst>
              <a:ext uri="{FF2B5EF4-FFF2-40B4-BE49-F238E27FC236}">
                <a16:creationId xmlns:a16="http://schemas.microsoft.com/office/drawing/2014/main" id="{1770C2EC-2B82-8C61-F0DD-50ED43033344}"/>
              </a:ext>
            </a:extLst>
          </p:cNvPr>
          <p:cNvSpPr/>
          <p:nvPr/>
        </p:nvSpPr>
        <p:spPr>
          <a:xfrm>
            <a:off x="463389" y="278683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Memory Structure Handling</a:t>
            </a:r>
          </a:p>
        </p:txBody>
      </p:sp>
      <p:sp>
        <p:nvSpPr>
          <p:cNvPr id="9" name="Rectangle 20">
            <a:extLst>
              <a:ext uri="{FF2B5EF4-FFF2-40B4-BE49-F238E27FC236}">
                <a16:creationId xmlns:a16="http://schemas.microsoft.com/office/drawing/2014/main" id="{74730790-9330-27E2-B347-11FBDC439B2C}"/>
              </a:ext>
            </a:extLst>
          </p:cNvPr>
          <p:cNvSpPr/>
          <p:nvPr/>
        </p:nvSpPr>
        <p:spPr>
          <a:xfrm>
            <a:off x="463389" y="341990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Built-in Library Linking</a:t>
            </a:r>
          </a:p>
          <a:p>
            <a:pPr algn="ctr"/>
            <a:r>
              <a:rPr lang="en-US" sz="1500" dirty="0"/>
              <a:t>(Barrier)</a:t>
            </a:r>
          </a:p>
        </p:txBody>
      </p:sp>
      <p:cxnSp>
        <p:nvCxnSpPr>
          <p:cNvPr id="10" name="Straight Arrow Connector 22">
            <a:extLst>
              <a:ext uri="{FF2B5EF4-FFF2-40B4-BE49-F238E27FC236}">
                <a16:creationId xmlns:a16="http://schemas.microsoft.com/office/drawing/2014/main" id="{4142A249-7492-F509-1F30-E3A0262D13D2}"/>
              </a:ext>
            </a:extLst>
          </p:cNvPr>
          <p:cNvCxnSpPr>
            <a:cxnSpLocks/>
            <a:stCxn id="7" idx="3"/>
          </p:cNvCxnSpPr>
          <p:nvPr/>
        </p:nvCxnSpPr>
        <p:spPr>
          <a:xfrm flipV="1">
            <a:off x="2570480" y="2041135"/>
            <a:ext cx="823224" cy="34403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23">
            <a:extLst>
              <a:ext uri="{FF2B5EF4-FFF2-40B4-BE49-F238E27FC236}">
                <a16:creationId xmlns:a16="http://schemas.microsoft.com/office/drawing/2014/main" id="{0B46CC93-3A13-8814-76A9-D24529989504}"/>
              </a:ext>
            </a:extLst>
          </p:cNvPr>
          <p:cNvCxnSpPr>
            <a:cxnSpLocks/>
            <a:stCxn id="8" idx="3"/>
          </p:cNvCxnSpPr>
          <p:nvPr/>
        </p:nvCxnSpPr>
        <p:spPr>
          <a:xfrm flipV="1">
            <a:off x="2570480" y="2517630"/>
            <a:ext cx="823224" cy="49710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26">
            <a:extLst>
              <a:ext uri="{FF2B5EF4-FFF2-40B4-BE49-F238E27FC236}">
                <a16:creationId xmlns:a16="http://schemas.microsoft.com/office/drawing/2014/main" id="{AE7A1662-64BD-BE5F-EA24-A8E5C9CC5C1C}"/>
              </a:ext>
            </a:extLst>
          </p:cNvPr>
          <p:cNvCxnSpPr>
            <a:cxnSpLocks/>
            <a:stCxn id="9" idx="3"/>
          </p:cNvCxnSpPr>
          <p:nvPr/>
        </p:nvCxnSpPr>
        <p:spPr>
          <a:xfrm flipV="1">
            <a:off x="2570480" y="3401725"/>
            <a:ext cx="939800" cy="24607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29">
            <a:extLst>
              <a:ext uri="{FF2B5EF4-FFF2-40B4-BE49-F238E27FC236}">
                <a16:creationId xmlns:a16="http://schemas.microsoft.com/office/drawing/2014/main" id="{7FFFBF8F-A184-7111-F6E5-AFC854634D79}"/>
              </a:ext>
            </a:extLst>
          </p:cNvPr>
          <p:cNvCxnSpPr>
            <a:cxnSpLocks/>
            <a:stCxn id="9" idx="3"/>
          </p:cNvCxnSpPr>
          <p:nvPr/>
        </p:nvCxnSpPr>
        <p:spPr>
          <a:xfrm>
            <a:off x="2570480" y="3647800"/>
            <a:ext cx="939800" cy="38699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D10E04E2-A624-CEB9-09D5-8C9754AF3C73}"/>
              </a:ext>
            </a:extLst>
          </p:cNvPr>
          <p:cNvSpPr txBox="1"/>
          <p:nvPr/>
        </p:nvSpPr>
        <p:spPr>
          <a:xfrm>
            <a:off x="2954275" y="1127383"/>
            <a:ext cx="2664765" cy="276999"/>
          </a:xfrm>
          <a:prstGeom prst="rect">
            <a:avLst/>
          </a:prstGeom>
          <a:noFill/>
        </p:spPr>
        <p:txBody>
          <a:bodyPr wrap="square" lIns="0" tIns="0" rIns="0" bIns="0" rtlCol="0">
            <a:spAutoFit/>
          </a:bodyPr>
          <a:lstStyle/>
          <a:p>
            <a:pPr algn="ctr"/>
            <a:r>
              <a:rPr lang="en-US" sz="1800" b="1" dirty="0"/>
              <a:t>OpenCL </a:t>
            </a:r>
            <a:r>
              <a:rPr lang="en-US" sz="1800" b="1" dirty="0" err="1"/>
              <a:t>Sgemm</a:t>
            </a:r>
            <a:r>
              <a:rPr lang="en-US" sz="1800" b="1" dirty="0"/>
              <a:t> Kernel</a:t>
            </a:r>
          </a:p>
        </p:txBody>
      </p:sp>
      <p:sp>
        <p:nvSpPr>
          <p:cNvPr id="15" name="Rectangle 34">
            <a:extLst>
              <a:ext uri="{FF2B5EF4-FFF2-40B4-BE49-F238E27FC236}">
                <a16:creationId xmlns:a16="http://schemas.microsoft.com/office/drawing/2014/main" id="{6199DBB0-067F-7AB0-E51A-2F41679789E9}"/>
              </a:ext>
            </a:extLst>
          </p:cNvPr>
          <p:cNvSpPr/>
          <p:nvPr/>
        </p:nvSpPr>
        <p:spPr>
          <a:xfrm>
            <a:off x="463389" y="1527700"/>
            <a:ext cx="2107091" cy="45579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Kernel Arguments Translation</a:t>
            </a:r>
          </a:p>
        </p:txBody>
      </p:sp>
      <p:sp>
        <p:nvSpPr>
          <p:cNvPr id="16" name="Rectangle 48">
            <a:extLst>
              <a:ext uri="{FF2B5EF4-FFF2-40B4-BE49-F238E27FC236}">
                <a16:creationId xmlns:a16="http://schemas.microsoft.com/office/drawing/2014/main" id="{F70541BF-B252-AF16-F0B0-6EF56165471C}"/>
              </a:ext>
            </a:extLst>
          </p:cNvPr>
          <p:cNvSpPr/>
          <p:nvPr/>
        </p:nvSpPr>
        <p:spPr>
          <a:xfrm>
            <a:off x="445992" y="4052971"/>
            <a:ext cx="2107091" cy="455798"/>
          </a:xfrm>
          <a:prstGeom prst="rect">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Thread Scheduling &amp; Spawn Code Insertion</a:t>
            </a:r>
          </a:p>
        </p:txBody>
      </p:sp>
      <p:cxnSp>
        <p:nvCxnSpPr>
          <p:cNvPr id="17" name="Straight Arrow Connector 53">
            <a:extLst>
              <a:ext uri="{FF2B5EF4-FFF2-40B4-BE49-F238E27FC236}">
                <a16:creationId xmlns:a16="http://schemas.microsoft.com/office/drawing/2014/main" id="{8FE57389-1968-4138-871C-6B2E707F3259}"/>
              </a:ext>
            </a:extLst>
          </p:cNvPr>
          <p:cNvCxnSpPr>
            <a:cxnSpLocks/>
            <a:stCxn id="15" idx="3"/>
          </p:cNvCxnSpPr>
          <p:nvPr/>
        </p:nvCxnSpPr>
        <p:spPr>
          <a:xfrm>
            <a:off x="2570480" y="1755599"/>
            <a:ext cx="1530465"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4" name="Picture 8" descr="A screen shot of a computer program&#10;&#10;Description automatically generated">
            <a:extLst>
              <a:ext uri="{FF2B5EF4-FFF2-40B4-BE49-F238E27FC236}">
                <a16:creationId xmlns:a16="http://schemas.microsoft.com/office/drawing/2014/main" id="{10073F41-45FA-1B68-0042-0DB43D19521E}"/>
              </a:ext>
            </a:extLst>
          </p:cNvPr>
          <p:cNvPicPr>
            <a:picLocks noChangeAspect="1"/>
          </p:cNvPicPr>
          <p:nvPr/>
        </p:nvPicPr>
        <p:blipFill>
          <a:blip r:embed="rId4"/>
          <a:stretch>
            <a:fillRect/>
          </a:stretch>
        </p:blipFill>
        <p:spPr>
          <a:xfrm>
            <a:off x="5946340" y="1469086"/>
            <a:ext cx="2946804" cy="3479200"/>
          </a:xfrm>
          <a:prstGeom prst="rect">
            <a:avLst/>
          </a:prstGeom>
        </p:spPr>
      </p:pic>
      <p:cxnSp>
        <p:nvCxnSpPr>
          <p:cNvPr id="25" name="Straight Arrow Connector 9">
            <a:extLst>
              <a:ext uri="{FF2B5EF4-FFF2-40B4-BE49-F238E27FC236}">
                <a16:creationId xmlns:a16="http://schemas.microsoft.com/office/drawing/2014/main" id="{F59003A9-4CF1-41F4-9C73-15046F6290AD}"/>
              </a:ext>
            </a:extLst>
          </p:cNvPr>
          <p:cNvCxnSpPr>
            <a:cxnSpLocks/>
          </p:cNvCxnSpPr>
          <p:nvPr/>
        </p:nvCxnSpPr>
        <p:spPr>
          <a:xfrm>
            <a:off x="5619040" y="1774662"/>
            <a:ext cx="32730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12">
            <a:extLst>
              <a:ext uri="{FF2B5EF4-FFF2-40B4-BE49-F238E27FC236}">
                <a16:creationId xmlns:a16="http://schemas.microsoft.com/office/drawing/2014/main" id="{8C9FE6CA-63D7-DB39-3E6B-336D6241AF58}"/>
              </a:ext>
            </a:extLst>
          </p:cNvPr>
          <p:cNvCxnSpPr>
            <a:cxnSpLocks/>
          </p:cNvCxnSpPr>
          <p:nvPr/>
        </p:nvCxnSpPr>
        <p:spPr>
          <a:xfrm>
            <a:off x="4779818" y="2041135"/>
            <a:ext cx="1166522" cy="74569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17">
            <a:extLst>
              <a:ext uri="{FF2B5EF4-FFF2-40B4-BE49-F238E27FC236}">
                <a16:creationId xmlns:a16="http://schemas.microsoft.com/office/drawing/2014/main" id="{112DDC2B-49EA-FC56-9EB9-D38C940FD473}"/>
              </a:ext>
            </a:extLst>
          </p:cNvPr>
          <p:cNvCxnSpPr>
            <a:cxnSpLocks/>
          </p:cNvCxnSpPr>
          <p:nvPr/>
        </p:nvCxnSpPr>
        <p:spPr>
          <a:xfrm flipV="1">
            <a:off x="5153891" y="2426483"/>
            <a:ext cx="792449" cy="9114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4">
            <a:extLst>
              <a:ext uri="{FF2B5EF4-FFF2-40B4-BE49-F238E27FC236}">
                <a16:creationId xmlns:a16="http://schemas.microsoft.com/office/drawing/2014/main" id="{1C93D55C-4739-1E0E-9006-A41880E7F889}"/>
              </a:ext>
            </a:extLst>
          </p:cNvPr>
          <p:cNvCxnSpPr>
            <a:cxnSpLocks/>
          </p:cNvCxnSpPr>
          <p:nvPr/>
        </p:nvCxnSpPr>
        <p:spPr>
          <a:xfrm>
            <a:off x="5029498" y="3395273"/>
            <a:ext cx="990734" cy="231971"/>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FE7BEE8A-8A4A-CAD6-C2ED-EBE4701B7689}"/>
              </a:ext>
            </a:extLst>
          </p:cNvPr>
          <p:cNvCxnSpPr>
            <a:cxnSpLocks/>
          </p:cNvCxnSpPr>
          <p:nvPr/>
        </p:nvCxnSpPr>
        <p:spPr>
          <a:xfrm>
            <a:off x="5020320" y="4052971"/>
            <a:ext cx="999912"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33">
            <a:extLst>
              <a:ext uri="{FF2B5EF4-FFF2-40B4-BE49-F238E27FC236}">
                <a16:creationId xmlns:a16="http://schemas.microsoft.com/office/drawing/2014/main" id="{EFD5EFC9-C527-9C29-A073-49A7CF47902B}"/>
              </a:ext>
            </a:extLst>
          </p:cNvPr>
          <p:cNvCxnSpPr>
            <a:cxnSpLocks/>
            <a:stCxn id="16" idx="3"/>
          </p:cNvCxnSpPr>
          <p:nvPr/>
        </p:nvCxnSpPr>
        <p:spPr>
          <a:xfrm>
            <a:off x="2553083" y="4280870"/>
            <a:ext cx="3393257" cy="47919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2ADB7D27-1112-1218-195D-6583262EB96A}"/>
              </a:ext>
            </a:extLst>
          </p:cNvPr>
          <p:cNvSpPr txBox="1"/>
          <p:nvPr/>
        </p:nvSpPr>
        <p:spPr>
          <a:xfrm>
            <a:off x="463389" y="1127383"/>
            <a:ext cx="2131454" cy="276999"/>
          </a:xfrm>
          <a:prstGeom prst="rect">
            <a:avLst/>
          </a:prstGeom>
          <a:noFill/>
        </p:spPr>
        <p:txBody>
          <a:bodyPr wrap="square" lIns="0" tIns="0" rIns="0" bIns="0" rtlCol="0">
            <a:spAutoFit/>
          </a:bodyPr>
          <a:lstStyle/>
          <a:p>
            <a:pPr algn="ctr"/>
            <a:r>
              <a:rPr lang="en-US" sz="1800" b="1" dirty="0" err="1"/>
              <a:t>PoCL</a:t>
            </a:r>
            <a:r>
              <a:rPr lang="en-US" sz="1800" b="1" dirty="0"/>
              <a:t> Passes</a:t>
            </a:r>
          </a:p>
        </p:txBody>
      </p:sp>
      <p:sp>
        <p:nvSpPr>
          <p:cNvPr id="40" name="TextBox 39">
            <a:extLst>
              <a:ext uri="{FF2B5EF4-FFF2-40B4-BE49-F238E27FC236}">
                <a16:creationId xmlns:a16="http://schemas.microsoft.com/office/drawing/2014/main" id="{B94D68CB-74DB-AC18-F7F2-E8BEB82CEB05}"/>
              </a:ext>
            </a:extLst>
          </p:cNvPr>
          <p:cNvSpPr txBox="1"/>
          <p:nvPr/>
        </p:nvSpPr>
        <p:spPr>
          <a:xfrm>
            <a:off x="6383896" y="1127383"/>
            <a:ext cx="2131454" cy="276999"/>
          </a:xfrm>
          <a:prstGeom prst="rect">
            <a:avLst/>
          </a:prstGeom>
          <a:noFill/>
        </p:spPr>
        <p:txBody>
          <a:bodyPr wrap="square" lIns="0" tIns="0" rIns="0" bIns="0" rtlCol="0">
            <a:spAutoFit/>
          </a:bodyPr>
          <a:lstStyle/>
          <a:p>
            <a:pPr algn="ctr"/>
            <a:r>
              <a:rPr lang="en-US" sz="1800" b="1" dirty="0"/>
              <a:t>Converted Kernel</a:t>
            </a:r>
          </a:p>
        </p:txBody>
      </p:sp>
    </p:spTree>
    <p:extLst>
      <p:ext uri="{BB962C8B-B14F-4D97-AF65-F5344CB8AC3E}">
        <p14:creationId xmlns:p14="http://schemas.microsoft.com/office/powerpoint/2010/main" val="16554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16"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9931</TotalTime>
  <Words>3185</Words>
  <Application>Microsoft Macintosh PowerPoint</Application>
  <PresentationFormat>화면 슬라이드 쇼(16:9)</PresentationFormat>
  <Paragraphs>381</Paragraphs>
  <Slides>19</Slides>
  <Notes>17</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19</vt:i4>
      </vt:variant>
    </vt:vector>
  </HeadingPairs>
  <TitlesOfParts>
    <vt:vector size="29" baseType="lpstr">
      <vt:lpstr>Daytona</vt:lpstr>
      <vt:lpstr>Calibri</vt:lpstr>
      <vt:lpstr>Cambria Math</vt:lpstr>
      <vt:lpstr>Wingdings</vt:lpstr>
      <vt:lpstr>Tahoma</vt:lpstr>
      <vt:lpstr>Aptos</vt:lpstr>
      <vt:lpstr>Arial</vt:lpstr>
      <vt:lpstr>Consolas</vt:lpstr>
      <vt:lpstr>Roboto</vt:lpstr>
      <vt:lpstr>1_Office Theme</vt:lpstr>
      <vt:lpstr>Vortex Compiler and OpenCL </vt:lpstr>
      <vt:lpstr>What is the Open GPU Compilers’ Role?</vt:lpstr>
      <vt:lpstr>Design Goal of Open GPU Compiler</vt:lpstr>
      <vt:lpstr>Vortex-Optimized Lightweight Toolchain (VOLT)</vt:lpstr>
      <vt:lpstr>Overview of VOLT</vt:lpstr>
      <vt:lpstr>PoCL: Portable OpenCL Compiler</vt:lpstr>
      <vt:lpstr>Vortex OpenCL System Architecture</vt:lpstr>
      <vt:lpstr>PoCL: Mapping from OpenCL to Vortex</vt:lpstr>
      <vt:lpstr>PoCL: Compilation Flow Example </vt:lpstr>
      <vt:lpstr>PoCL: Thread Scheduling &amp; Spawn</vt:lpstr>
      <vt:lpstr>LLVM: Compiler Extension</vt:lpstr>
      <vt:lpstr>Thread Divergence in SIMT</vt:lpstr>
      <vt:lpstr>Thread Divergence in Vortex GPU</vt:lpstr>
      <vt:lpstr>LLVM: Vortex Divergence Management</vt:lpstr>
      <vt:lpstr>LLVM: Vortex Divergence Management</vt:lpstr>
      <vt:lpstr>LLVM: Vortex Divergence Management</vt:lpstr>
      <vt:lpstr>Supported OpenCL benchmarks</vt:lpstr>
      <vt:lpstr>How to Install PoCL Pipeline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Jeong, Shinnung</cp:lastModifiedBy>
  <cp:revision>230</cp:revision>
  <dcterms:modified xsi:type="dcterms:W3CDTF">2025-10-17T22:52:03Z</dcterms:modified>
</cp:coreProperties>
</file>