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5" r:id="rId2"/>
  </p:sldMasterIdLst>
  <p:notesMasterIdLst>
    <p:notesMasterId r:id="rId18"/>
  </p:notesMasterIdLst>
  <p:handoutMasterIdLst>
    <p:handoutMasterId r:id="rId19"/>
  </p:handoutMasterIdLst>
  <p:sldIdLst>
    <p:sldId id="407" r:id="rId3"/>
    <p:sldId id="424" r:id="rId4"/>
    <p:sldId id="287" r:id="rId5"/>
    <p:sldId id="289" r:id="rId6"/>
    <p:sldId id="290" r:id="rId7"/>
    <p:sldId id="345" r:id="rId8"/>
    <p:sldId id="292" r:id="rId9"/>
    <p:sldId id="331" r:id="rId10"/>
    <p:sldId id="298" r:id="rId11"/>
    <p:sldId id="425" r:id="rId12"/>
    <p:sldId id="588" r:id="rId13"/>
    <p:sldId id="629" r:id="rId14"/>
    <p:sldId id="627" r:id="rId15"/>
    <p:sldId id="632" r:id="rId16"/>
    <p:sldId id="63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1"/>
    <p:restoredTop sz="66259"/>
  </p:normalViewPr>
  <p:slideViewPr>
    <p:cSldViewPr snapToGrid="0" snapToObjects="1">
      <p:cViewPr varScale="1">
        <p:scale>
          <a:sx n="82" d="100"/>
          <a:sy n="82" d="100"/>
        </p:scale>
        <p:origin x="1808" y="17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746F-1A00-46A0-917A-C4A0DF6ECD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4CFA2-CD22-B144-B67C-1C6D7FE7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i="0" kern="1200" dirty="0">
              <a:solidFill>
                <a:schemeClr val="accent1">
                  <a:lumMod val="75000"/>
                </a:schemeClr>
              </a:solidFill>
              <a:effectLst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CynuGzyeDD" TargetMode="External"/><Relationship Id="rId2" Type="http://schemas.openxmlformats.org/officeDocument/2006/relationships/hyperlink" Target="https://github.com/vortexgpgpu/vortex_tutorials/blob/main/REMOTE_ACCESS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GPGPU Background</a:t>
            </a:r>
            <a:endParaRPr lang="en-US" b="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B25E-5B43-6A4B-A915-E81D62C3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Split/Join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312E-F849-E04F-9012-3F33E694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919" y="1294726"/>
            <a:ext cx="5290239" cy="4112453"/>
          </a:xfrm>
        </p:spPr>
        <p:txBody>
          <a:bodyPr/>
          <a:lstStyle/>
          <a:p>
            <a:r>
              <a:rPr lang="en-US" dirty="0"/>
              <a:t>Compiler inserts split/join</a:t>
            </a:r>
          </a:p>
          <a:p>
            <a:r>
              <a:rPr lang="en-US" dirty="0"/>
              <a:t>Split: </a:t>
            </a:r>
          </a:p>
          <a:p>
            <a:pPr lvl="1"/>
            <a:r>
              <a:rPr lang="en-US" dirty="0"/>
              <a:t>Put </a:t>
            </a:r>
            <a:r>
              <a:rPr lang="en-US" dirty="0" err="1"/>
              <a:t>tmask</a:t>
            </a:r>
            <a:r>
              <a:rPr lang="en-US" dirty="0"/>
              <a:t> in the  </a:t>
            </a:r>
            <a:r>
              <a:rPr lang="en-US" dirty="0" err="1"/>
              <a:t>ipdom</a:t>
            </a:r>
            <a:r>
              <a:rPr lang="en-US" dirty="0"/>
              <a:t> stack (do work c part} </a:t>
            </a:r>
          </a:p>
          <a:p>
            <a:pPr lvl="1"/>
            <a:r>
              <a:rPr lang="en-US" dirty="0"/>
              <a:t>Put next PC in the stack (not-taken path. // do work c part ) </a:t>
            </a:r>
          </a:p>
          <a:p>
            <a:r>
              <a:rPr lang="en-US" dirty="0"/>
              <a:t>Join </a:t>
            </a:r>
          </a:p>
          <a:p>
            <a:pPr lvl="1"/>
            <a:r>
              <a:rPr lang="en-US" dirty="0"/>
              <a:t>Pop from a stack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4310C-D2B7-5D48-8458-CB16D2F8F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1E122-492D-CC4F-9444-717823C14FB2}"/>
              </a:ext>
            </a:extLst>
          </p:cNvPr>
          <p:cNvSpPr txBox="1"/>
          <p:nvPr/>
        </p:nvSpPr>
        <p:spPr>
          <a:xfrm>
            <a:off x="582082" y="1441731"/>
            <a:ext cx="17477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&gt;2) </a:t>
            </a:r>
          </a:p>
          <a:p>
            <a:r>
              <a:rPr lang="en-US" dirty="0"/>
              <a:t>// split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	do work B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// join </a:t>
            </a:r>
          </a:p>
          <a:p>
            <a:r>
              <a:rPr lang="en-US" dirty="0"/>
              <a:t>	do work C</a:t>
            </a:r>
          </a:p>
          <a:p>
            <a:r>
              <a:rPr lang="en-US" dirty="0"/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1111078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22" y="293279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GPU Pipeline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 (1)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EDCD894C-BF04-57BA-E903-73D632D88E9C}"/>
              </a:ext>
            </a:extLst>
          </p:cNvPr>
          <p:cNvGraphicFramePr>
            <a:graphicFrameLocks noGrp="1"/>
          </p:cNvGraphicFramePr>
          <p:nvPr/>
        </p:nvGraphicFramePr>
        <p:xfrm>
          <a:off x="162896" y="2208264"/>
          <a:ext cx="169069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326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626364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value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#1  (b:1,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#2  (b:1,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#3  (b:2,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#4  (b:2,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1FF563-2D2C-D2AF-C95C-470793C1B8B9}"/>
              </a:ext>
            </a:extLst>
          </p:cNvPr>
          <p:cNvSpPr/>
          <p:nvPr/>
        </p:nvSpPr>
        <p:spPr>
          <a:xfrm>
            <a:off x="3392748" y="1379790"/>
            <a:ext cx="839988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I-cache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806C4-710F-07A2-6D35-930241A13C45}"/>
              </a:ext>
            </a:extLst>
          </p:cNvPr>
          <p:cNvSpPr/>
          <p:nvPr/>
        </p:nvSpPr>
        <p:spPr>
          <a:xfrm>
            <a:off x="3392748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3D70-3CBC-1DA8-52C4-2F7189211B31}"/>
              </a:ext>
            </a:extLst>
          </p:cNvPr>
          <p:cNvSpPr/>
          <p:nvPr/>
        </p:nvSpPr>
        <p:spPr>
          <a:xfrm>
            <a:off x="4234320" y="162267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Decode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88393-F9D2-A790-A0CE-7AE04EA01F0A}"/>
              </a:ext>
            </a:extLst>
          </p:cNvPr>
          <p:cNvSpPr/>
          <p:nvPr/>
        </p:nvSpPr>
        <p:spPr>
          <a:xfrm>
            <a:off x="6868620" y="2079231"/>
            <a:ext cx="839987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1C13-9DB5-EAFF-EAD3-147C7E4C89F6}"/>
              </a:ext>
            </a:extLst>
          </p:cNvPr>
          <p:cNvSpPr/>
          <p:nvPr/>
        </p:nvSpPr>
        <p:spPr>
          <a:xfrm>
            <a:off x="5074307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RF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FC601-77A3-FDC7-C6FD-3715C16627D8}"/>
              </a:ext>
            </a:extLst>
          </p:cNvPr>
          <p:cNvSpPr/>
          <p:nvPr/>
        </p:nvSpPr>
        <p:spPr>
          <a:xfrm>
            <a:off x="6862945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B7A46-5CD1-BA71-2C3D-546114E08F9A}"/>
              </a:ext>
            </a:extLst>
          </p:cNvPr>
          <p:cNvSpPr/>
          <p:nvPr/>
        </p:nvSpPr>
        <p:spPr>
          <a:xfrm>
            <a:off x="7697257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Write-back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FC5-46BF-9688-6C85-6A59906AE0F4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071A6-8002-ED2E-2415-6F66B2A2A9B0}"/>
              </a:ext>
            </a:extLst>
          </p:cNvPr>
          <p:cNvSpPr/>
          <p:nvPr/>
        </p:nvSpPr>
        <p:spPr>
          <a:xfrm>
            <a:off x="7650286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B0B90-BCCC-6567-5438-593BA847B02E}"/>
              </a:ext>
            </a:extLst>
          </p:cNvPr>
          <p:cNvSpPr/>
          <p:nvPr/>
        </p:nvSpPr>
        <p:spPr>
          <a:xfrm>
            <a:off x="4177564" y="1520813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DE41-994A-6947-34FA-295BC3EDA42F}"/>
              </a:ext>
            </a:extLst>
          </p:cNvPr>
          <p:cNvSpPr/>
          <p:nvPr/>
        </p:nvSpPr>
        <p:spPr>
          <a:xfrm>
            <a:off x="6022958" y="1625323"/>
            <a:ext cx="787341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3F894-AE6B-3741-5616-9E7F8EA41316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448B-F926-7702-9EEF-22B1EFB13F60}"/>
              </a:ext>
            </a:extLst>
          </p:cNvPr>
          <p:cNvSpPr/>
          <p:nvPr/>
        </p:nvSpPr>
        <p:spPr>
          <a:xfrm>
            <a:off x="6868621" y="2318280"/>
            <a:ext cx="839987" cy="375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1FF-08C2-FE8A-49A1-84032AEFD3AB}"/>
              </a:ext>
            </a:extLst>
          </p:cNvPr>
          <p:cNvSpPr/>
          <p:nvPr/>
        </p:nvSpPr>
        <p:spPr>
          <a:xfrm>
            <a:off x="5051337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0267B-DDB6-E536-15F5-2EBE61AA8B4B}"/>
              </a:ext>
            </a:extLst>
          </p:cNvPr>
          <p:cNvSpPr/>
          <p:nvPr/>
        </p:nvSpPr>
        <p:spPr>
          <a:xfrm>
            <a:off x="5922234" y="1545584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63AB1B-19CB-FF59-7518-27D43E845A54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4641381"/>
          <a:ext cx="251703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515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r1, r1, 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 r2, r,2,1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0x8008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r1, </a:t>
                      </a:r>
                      <a:r>
                        <a:rPr lang="en-US" sz="1200" dirty="0" err="1"/>
                        <a:t>tid.x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r2, </a:t>
                      </a:r>
                      <a:r>
                        <a:rPr lang="en-US" sz="1200" dirty="0" err="1"/>
                        <a:t>ctaid.x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ld.shared</a:t>
                      </a:r>
                      <a:r>
                        <a:rPr lang="en-US" sz="1200" dirty="0"/>
                        <a:t> r1 [A]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0C54CD-1E17-0600-5649-0682ACC88206}"/>
              </a:ext>
            </a:extLst>
          </p:cNvPr>
          <p:cNvSpPr txBox="1"/>
          <p:nvPr/>
        </p:nvSpPr>
        <p:spPr>
          <a:xfrm>
            <a:off x="3572287" y="5426350"/>
            <a:ext cx="423545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 special register to store thread ID within a block  </a:t>
            </a:r>
          </a:p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block ID within a grid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129040-181B-06F8-B9E7-239079764428}"/>
              </a:ext>
            </a:extLst>
          </p:cNvPr>
          <p:cNvSpPr/>
          <p:nvPr/>
        </p:nvSpPr>
        <p:spPr>
          <a:xfrm rot="10800000">
            <a:off x="1838654" y="2320506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3E41B277-62A9-AB94-B87C-4E9E7D7D5CEF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3424823"/>
          <a:ext cx="173588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76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3364583102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2681070795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3414885126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204937937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R4 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DC07374F-7E53-F359-655F-A888094CE519}"/>
              </a:ext>
            </a:extLst>
          </p:cNvPr>
          <p:cNvGraphicFramePr>
            <a:graphicFrameLocks noGrp="1"/>
          </p:cNvGraphicFramePr>
          <p:nvPr/>
        </p:nvGraphicFramePr>
        <p:xfrm>
          <a:off x="2194088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C94CB8E2-974E-972B-A89C-0B5BFC950537}"/>
              </a:ext>
            </a:extLst>
          </p:cNvPr>
          <p:cNvGraphicFramePr>
            <a:graphicFrameLocks noGrp="1"/>
          </p:cNvGraphicFramePr>
          <p:nvPr/>
        </p:nvGraphicFramePr>
        <p:xfrm>
          <a:off x="3931794" y="3187297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106D3303-6ED5-CB0F-6172-BEB75DC34964}"/>
              </a:ext>
            </a:extLst>
          </p:cNvPr>
          <p:cNvGraphicFramePr>
            <a:graphicFrameLocks noGrp="1"/>
          </p:cNvGraphicFramePr>
          <p:nvPr/>
        </p:nvGraphicFramePr>
        <p:xfrm>
          <a:off x="5669499" y="3177240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D8EBB36B-3DF7-EE3A-C9A3-A1A3862B682D}"/>
              </a:ext>
            </a:extLst>
          </p:cNvPr>
          <p:cNvGraphicFramePr>
            <a:graphicFrameLocks noGrp="1"/>
          </p:cNvGraphicFramePr>
          <p:nvPr/>
        </p:nvGraphicFramePr>
        <p:xfrm>
          <a:off x="7407205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1699747A-A7F7-86DB-152A-A4B5514CCE08}"/>
              </a:ext>
            </a:extLst>
          </p:cNvPr>
          <p:cNvGrpSpPr/>
          <p:nvPr/>
        </p:nvGrpSpPr>
        <p:grpSpPr>
          <a:xfrm>
            <a:off x="3314778" y="3387801"/>
            <a:ext cx="5761770" cy="278607"/>
            <a:chOff x="6629556" y="5061101"/>
            <a:chExt cx="11523540" cy="557214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DD58185-D148-EDE4-C80E-051D445B3B5C}"/>
                </a:ext>
              </a:extLst>
            </p:cNvPr>
            <p:cNvSpPr/>
            <p:nvPr/>
          </p:nvSpPr>
          <p:spPr>
            <a:xfrm>
              <a:off x="6629556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1BF93447-E77C-7A84-6793-C02D8F418EF8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B4FF158-4AD3-B6BE-A465-46E3E2CC6D8B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C121DF61-D826-5427-2348-352FE6BC6D6E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pic>
          <p:nvPicPr>
            <p:cNvPr id="70" name="Graphic 69" descr="Badge Tick1 with solid fill">
              <a:extLst>
                <a:ext uri="{FF2B5EF4-FFF2-40B4-BE49-F238E27FC236}">
                  <a16:creationId xmlns:a16="http://schemas.microsoft.com/office/drawing/2014/main" id="{6EFA79E8-A5B8-F7D9-058E-57CDB616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9554" y="5061102"/>
              <a:ext cx="557213" cy="557213"/>
            </a:xfrm>
            <a:prstGeom prst="rect">
              <a:avLst/>
            </a:prstGeom>
          </p:spPr>
        </p:pic>
        <p:pic>
          <p:nvPicPr>
            <p:cNvPr id="71" name="Graphic 70" descr="Badge Tick1 with solid fill">
              <a:extLst>
                <a:ext uri="{FF2B5EF4-FFF2-40B4-BE49-F238E27FC236}">
                  <a16:creationId xmlns:a16="http://schemas.microsoft.com/office/drawing/2014/main" id="{D8068926-FCA0-7EB9-876A-821F2EAC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72" name="Graphic 71" descr="Badge Tick1 with solid fill">
              <a:extLst>
                <a:ext uri="{FF2B5EF4-FFF2-40B4-BE49-F238E27FC236}">
                  <a16:creationId xmlns:a16="http://schemas.microsoft.com/office/drawing/2014/main" id="{E2E24C19-A488-09FA-0AC2-4A4DCB640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73" name="Graphic 72" descr="Badge Tick1 with solid fill">
              <a:extLst>
                <a:ext uri="{FF2B5EF4-FFF2-40B4-BE49-F238E27FC236}">
                  <a16:creationId xmlns:a16="http://schemas.microsoft.com/office/drawing/2014/main" id="{1B3F42B3-3E45-1EF5-CCAD-400EA6605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E4BB59-104E-4201-0880-65D69951FBA6}"/>
              </a:ext>
            </a:extLst>
          </p:cNvPr>
          <p:cNvGrpSpPr/>
          <p:nvPr/>
        </p:nvGrpSpPr>
        <p:grpSpPr>
          <a:xfrm>
            <a:off x="2754129" y="3393743"/>
            <a:ext cx="5761770" cy="278607"/>
            <a:chOff x="6629556" y="5061101"/>
            <a:chExt cx="11523540" cy="557214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66C65160-2F43-E561-802C-E0774F054C3A}"/>
                </a:ext>
              </a:extLst>
            </p:cNvPr>
            <p:cNvSpPr/>
            <p:nvPr/>
          </p:nvSpPr>
          <p:spPr>
            <a:xfrm>
              <a:off x="6629556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11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F3CA5CC0-213A-CA42-76C6-A4611AB2DA77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DF675649-0B1B-CB3C-0EF5-EE0AFE413EBC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13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5B8FBAC9-8FB5-2AD2-4BDD-E82B2458F791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</a:p>
          </p:txBody>
        </p:sp>
        <p:pic>
          <p:nvPicPr>
            <p:cNvPr id="80" name="Graphic 79" descr="Badge Tick1 with solid fill">
              <a:extLst>
                <a:ext uri="{FF2B5EF4-FFF2-40B4-BE49-F238E27FC236}">
                  <a16:creationId xmlns:a16="http://schemas.microsoft.com/office/drawing/2014/main" id="{FB8AA8D0-ADE1-3183-C0D6-56868DFE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9554" y="5061102"/>
              <a:ext cx="557213" cy="557213"/>
            </a:xfrm>
            <a:prstGeom prst="rect">
              <a:avLst/>
            </a:prstGeom>
          </p:spPr>
        </p:pic>
        <p:pic>
          <p:nvPicPr>
            <p:cNvPr id="81" name="Graphic 80" descr="Badge Tick1 with solid fill">
              <a:extLst>
                <a:ext uri="{FF2B5EF4-FFF2-40B4-BE49-F238E27FC236}">
                  <a16:creationId xmlns:a16="http://schemas.microsoft.com/office/drawing/2014/main" id="{EBA2F286-42C4-173A-E4C4-52FC7DFC8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82" name="Graphic 81" descr="Badge Tick1 with solid fill">
              <a:extLst>
                <a:ext uri="{FF2B5EF4-FFF2-40B4-BE49-F238E27FC236}">
                  <a16:creationId xmlns:a16="http://schemas.microsoft.com/office/drawing/2014/main" id="{05310890-D75A-5956-7844-1E7C41D0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83" name="Graphic 82" descr="Badge Tick1 with solid fill">
              <a:extLst>
                <a:ext uri="{FF2B5EF4-FFF2-40B4-BE49-F238E27FC236}">
                  <a16:creationId xmlns:a16="http://schemas.microsoft.com/office/drawing/2014/main" id="{D26E6519-5DED-80E9-D9DA-E8596A82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F6564A-6CB7-ED0C-1E82-EA8717FE2BCA}"/>
              </a:ext>
            </a:extLst>
          </p:cNvPr>
          <p:cNvSpPr/>
          <p:nvPr/>
        </p:nvSpPr>
        <p:spPr>
          <a:xfrm>
            <a:off x="7945693" y="1236787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9E76D52-E3C7-53D4-EA79-28B05F14BE77}"/>
              </a:ext>
            </a:extLst>
          </p:cNvPr>
          <p:cNvSpPr/>
          <p:nvPr/>
        </p:nvSpPr>
        <p:spPr>
          <a:xfrm>
            <a:off x="7945693" y="1490842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13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91C18B1-535E-97A9-9A86-C30DD81D3BCB}"/>
              </a:ext>
            </a:extLst>
          </p:cNvPr>
          <p:cNvSpPr/>
          <p:nvPr/>
        </p:nvSpPr>
        <p:spPr>
          <a:xfrm>
            <a:off x="7945693" y="175133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14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5AFAF9-4B1A-311B-1F45-5B060DAF50F9}"/>
              </a:ext>
            </a:extLst>
          </p:cNvPr>
          <p:cNvSpPr/>
          <p:nvPr/>
        </p:nvSpPr>
        <p:spPr>
          <a:xfrm>
            <a:off x="7945693" y="200548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4CECF8-633B-FAC2-A845-BA59474ED708}"/>
              </a:ext>
            </a:extLst>
          </p:cNvPr>
          <p:cNvSpPr txBox="1"/>
          <p:nvPr/>
        </p:nvSpPr>
        <p:spPr>
          <a:xfrm>
            <a:off x="3400253" y="1619156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DBF2452-C1CC-68C7-3148-11237E73B061}"/>
              </a:ext>
            </a:extLst>
          </p:cNvPr>
          <p:cNvSpPr/>
          <p:nvPr/>
        </p:nvSpPr>
        <p:spPr>
          <a:xfrm rot="10800000">
            <a:off x="2631041" y="4567823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2BFEF-BD94-C62A-D8F4-457CD19C51D0}"/>
              </a:ext>
            </a:extLst>
          </p:cNvPr>
          <p:cNvSpPr txBox="1"/>
          <p:nvPr/>
        </p:nvSpPr>
        <p:spPr>
          <a:xfrm>
            <a:off x="1410090" y="4630365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F2D603-5D26-9055-9517-98E5DBAB161F}"/>
              </a:ext>
            </a:extLst>
          </p:cNvPr>
          <p:cNvSpPr txBox="1"/>
          <p:nvPr/>
        </p:nvSpPr>
        <p:spPr>
          <a:xfrm>
            <a:off x="4252883" y="1627043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9F5E54-83CE-B62B-0973-E32946C65369}"/>
              </a:ext>
            </a:extLst>
          </p:cNvPr>
          <p:cNvSpPr txBox="1"/>
          <p:nvPr/>
        </p:nvSpPr>
        <p:spPr>
          <a:xfrm>
            <a:off x="4173317" y="205617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D9505AA-BC3D-8D56-BDDD-773055295070}"/>
              </a:ext>
            </a:extLst>
          </p:cNvPr>
          <p:cNvGrpSpPr/>
          <p:nvPr/>
        </p:nvGrpSpPr>
        <p:grpSpPr>
          <a:xfrm>
            <a:off x="3572287" y="2374211"/>
            <a:ext cx="4466331" cy="750150"/>
            <a:chOff x="7144573" y="3033922"/>
            <a:chExt cx="8932662" cy="1500299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97D983F-28F9-C8E7-4AA9-3F2A1A4B9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4573" y="3069470"/>
              <a:ext cx="1974312" cy="114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959B502-3310-4F8B-EA21-B8567766F9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8885" y="3043492"/>
              <a:ext cx="810747" cy="123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A55804C-72D1-1177-6082-4FEB48ED234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5086"/>
              <a:ext cx="3809005" cy="145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6F71D12-9DC9-08A6-8216-EE49911C17E9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3922"/>
              <a:ext cx="6933235" cy="1500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A9A92869-869D-1E94-B713-855ED19113A8}"/>
              </a:ext>
            </a:extLst>
          </p:cNvPr>
          <p:cNvSpPr txBox="1"/>
          <p:nvPr/>
        </p:nvSpPr>
        <p:spPr>
          <a:xfrm>
            <a:off x="5139850" y="1627981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F993566-8F4F-6987-55B2-A714CE0CA85B}"/>
              </a:ext>
            </a:extLst>
          </p:cNvPr>
          <p:cNvSpPr txBox="1"/>
          <p:nvPr/>
        </p:nvSpPr>
        <p:spPr>
          <a:xfrm>
            <a:off x="5082307" y="2074077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63ADDB5-9B0C-2E3B-6F9F-73D08DB33D8B}"/>
              </a:ext>
            </a:extLst>
          </p:cNvPr>
          <p:cNvSpPr/>
          <p:nvPr/>
        </p:nvSpPr>
        <p:spPr>
          <a:xfrm rot="10800000">
            <a:off x="1903093" y="3559129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5D8CCD-9CAE-FD85-9DBA-F63E98406E69}"/>
              </a:ext>
            </a:extLst>
          </p:cNvPr>
          <p:cNvSpPr txBox="1"/>
          <p:nvPr/>
        </p:nvSpPr>
        <p:spPr>
          <a:xfrm>
            <a:off x="6024292" y="1616826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7E87C1F-B830-46C7-8C5C-EDE73D91DB83}"/>
              </a:ext>
            </a:extLst>
          </p:cNvPr>
          <p:cNvSpPr txBox="1"/>
          <p:nvPr/>
        </p:nvSpPr>
        <p:spPr>
          <a:xfrm>
            <a:off x="5966749" y="2062922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86085-BA9A-EEF5-93D9-7A7A293D7C59}"/>
              </a:ext>
            </a:extLst>
          </p:cNvPr>
          <p:cNvSpPr txBox="1"/>
          <p:nvPr/>
        </p:nvSpPr>
        <p:spPr>
          <a:xfrm>
            <a:off x="6895266" y="1624928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FCEA-B095-BBDE-705D-CC35F7B8EBC3}"/>
              </a:ext>
            </a:extLst>
          </p:cNvPr>
          <p:cNvSpPr txBox="1"/>
          <p:nvPr/>
        </p:nvSpPr>
        <p:spPr>
          <a:xfrm>
            <a:off x="6849409" y="1282131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A7EF98-D782-A092-D7FB-9CB8164661DC}"/>
              </a:ext>
            </a:extLst>
          </p:cNvPr>
          <p:cNvSpPr/>
          <p:nvPr/>
        </p:nvSpPr>
        <p:spPr>
          <a:xfrm>
            <a:off x="2117260" y="3405628"/>
            <a:ext cx="7026740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EE95B-8C3F-8F9E-0733-E04766812DC2}"/>
              </a:ext>
            </a:extLst>
          </p:cNvPr>
          <p:cNvSpPr txBox="1"/>
          <p:nvPr/>
        </p:nvSpPr>
        <p:spPr>
          <a:xfrm>
            <a:off x="7771890" y="1614569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9293F3-CC16-56E5-16F9-B23C61D93E7A}"/>
              </a:ext>
            </a:extLst>
          </p:cNvPr>
          <p:cNvSpPr txBox="1"/>
          <p:nvPr/>
        </p:nvSpPr>
        <p:spPr>
          <a:xfrm>
            <a:off x="7765404" y="2421526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967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893 -0.54243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81545 0.35741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81" y="1787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77448 0.32037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16019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73107 0.2794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62" y="13958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69757 0.24398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7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05" grpId="0" animBg="1"/>
      <p:bldP spid="105" grpId="1" animBg="1"/>
      <p:bldP spid="106" grpId="0" animBg="1"/>
      <p:bldP spid="26" grpId="0"/>
      <p:bldP spid="26" grpId="1"/>
      <p:bldP spid="26" grpId="2"/>
      <p:bldP spid="107" grpId="0" animBg="1"/>
      <p:bldP spid="107" grpId="1" animBg="1"/>
      <p:bldP spid="107" grpId="2" animBg="1"/>
      <p:bldP spid="108" grpId="0"/>
      <p:bldP spid="108" grpId="1"/>
      <p:bldP spid="126" grpId="0" animBg="1"/>
      <p:bldP spid="126" grpId="1" animBg="1"/>
      <p:bldP spid="129" grpId="0"/>
      <p:bldP spid="129" grpId="1"/>
      <p:bldP spid="130" grpId="0" animBg="1"/>
      <p:bldP spid="132" grpId="0" animBg="1"/>
      <p:bldP spid="132" grpId="1" animBg="1"/>
      <p:bldP spid="133" grpId="0"/>
      <p:bldP spid="133" grpId="1"/>
      <p:bldP spid="8" grpId="0" animBg="1"/>
      <p:bldP spid="8" grpId="1" animBg="1"/>
      <p:bldP spid="16" grpId="0"/>
      <p:bldP spid="16" grpId="1"/>
      <p:bldP spid="25" grpId="0" animBg="1"/>
      <p:bldP spid="27" grpId="0" animBg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22" y="279465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GPU Pipeline 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(2)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EDCD894C-BF04-57BA-E903-73D632D88E9C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2208264"/>
          <a:ext cx="190120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022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842184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value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#1  (b:1,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#2  (b:1,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#3  (b:2,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#4  (b:2,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1FF563-2D2C-D2AF-C95C-470793C1B8B9}"/>
              </a:ext>
            </a:extLst>
          </p:cNvPr>
          <p:cNvSpPr/>
          <p:nvPr/>
        </p:nvSpPr>
        <p:spPr>
          <a:xfrm>
            <a:off x="3392748" y="1379790"/>
            <a:ext cx="839988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I-cache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806C4-710F-07A2-6D35-930241A13C45}"/>
              </a:ext>
            </a:extLst>
          </p:cNvPr>
          <p:cNvSpPr/>
          <p:nvPr/>
        </p:nvSpPr>
        <p:spPr>
          <a:xfrm>
            <a:off x="3392748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3D70-3CBC-1DA8-52C4-2F7189211B31}"/>
              </a:ext>
            </a:extLst>
          </p:cNvPr>
          <p:cNvSpPr/>
          <p:nvPr/>
        </p:nvSpPr>
        <p:spPr>
          <a:xfrm>
            <a:off x="4234320" y="162267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88393-F9D2-A790-A0CE-7AE04EA01F0A}"/>
              </a:ext>
            </a:extLst>
          </p:cNvPr>
          <p:cNvSpPr/>
          <p:nvPr/>
        </p:nvSpPr>
        <p:spPr>
          <a:xfrm>
            <a:off x="6868620" y="2079231"/>
            <a:ext cx="839987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1C13-9DB5-EAFF-EAD3-147C7E4C89F6}"/>
              </a:ext>
            </a:extLst>
          </p:cNvPr>
          <p:cNvSpPr/>
          <p:nvPr/>
        </p:nvSpPr>
        <p:spPr>
          <a:xfrm>
            <a:off x="5074307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RF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FC601-77A3-FDC7-C6FD-3715C16627D8}"/>
              </a:ext>
            </a:extLst>
          </p:cNvPr>
          <p:cNvSpPr/>
          <p:nvPr/>
        </p:nvSpPr>
        <p:spPr>
          <a:xfrm>
            <a:off x="6862945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B7A46-5CD1-BA71-2C3D-546114E08F9A}"/>
              </a:ext>
            </a:extLst>
          </p:cNvPr>
          <p:cNvSpPr/>
          <p:nvPr/>
        </p:nvSpPr>
        <p:spPr>
          <a:xfrm>
            <a:off x="7697257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Write-back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FC5-46BF-9688-6C85-6A59906AE0F4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071A6-8002-ED2E-2415-6F66B2A2A9B0}"/>
              </a:ext>
            </a:extLst>
          </p:cNvPr>
          <p:cNvSpPr/>
          <p:nvPr/>
        </p:nvSpPr>
        <p:spPr>
          <a:xfrm>
            <a:off x="7650286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B0B90-BCCC-6567-5438-593BA847B02E}"/>
              </a:ext>
            </a:extLst>
          </p:cNvPr>
          <p:cNvSpPr/>
          <p:nvPr/>
        </p:nvSpPr>
        <p:spPr>
          <a:xfrm>
            <a:off x="4177564" y="1520813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DE41-994A-6947-34FA-295BC3EDA42F}"/>
              </a:ext>
            </a:extLst>
          </p:cNvPr>
          <p:cNvSpPr/>
          <p:nvPr/>
        </p:nvSpPr>
        <p:spPr>
          <a:xfrm>
            <a:off x="6022958" y="1625323"/>
            <a:ext cx="787341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3F894-AE6B-3741-5616-9E7F8EA41316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448B-F926-7702-9EEF-22B1EFB13F60}"/>
              </a:ext>
            </a:extLst>
          </p:cNvPr>
          <p:cNvSpPr/>
          <p:nvPr/>
        </p:nvSpPr>
        <p:spPr>
          <a:xfrm>
            <a:off x="6868621" y="2318280"/>
            <a:ext cx="839987" cy="375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1FF-08C2-FE8A-49A1-84032AEFD3AB}"/>
              </a:ext>
            </a:extLst>
          </p:cNvPr>
          <p:cNvSpPr/>
          <p:nvPr/>
        </p:nvSpPr>
        <p:spPr>
          <a:xfrm>
            <a:off x="5051337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0267B-DDB6-E536-15F5-2EBE61AA8B4B}"/>
              </a:ext>
            </a:extLst>
          </p:cNvPr>
          <p:cNvSpPr/>
          <p:nvPr/>
        </p:nvSpPr>
        <p:spPr>
          <a:xfrm>
            <a:off x="5922234" y="1545584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63AB1B-19CB-FF59-7518-27D43E845A54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4641381"/>
          <a:ext cx="251703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515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r1, r1, 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 r2, r,2,1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0x8008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r1, </a:t>
                      </a:r>
                      <a:r>
                        <a:rPr lang="en-US" sz="1200" dirty="0" err="1"/>
                        <a:t>tid.x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r2, </a:t>
                      </a:r>
                      <a:r>
                        <a:rPr lang="en-US" sz="1200" dirty="0" err="1"/>
                        <a:t>ctaid.x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ld.shared</a:t>
                      </a:r>
                      <a:r>
                        <a:rPr lang="en-US" sz="1200" dirty="0"/>
                        <a:t> r1 [A]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0C54CD-1E17-0600-5649-0682ACC88206}"/>
              </a:ext>
            </a:extLst>
          </p:cNvPr>
          <p:cNvSpPr txBox="1"/>
          <p:nvPr/>
        </p:nvSpPr>
        <p:spPr>
          <a:xfrm>
            <a:off x="3572287" y="5426350"/>
            <a:ext cx="423545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 special register to store thread ID within a block  </a:t>
            </a:r>
          </a:p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block ID within a grid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129040-181B-06F8-B9E7-239079764428}"/>
              </a:ext>
            </a:extLst>
          </p:cNvPr>
          <p:cNvSpPr/>
          <p:nvPr/>
        </p:nvSpPr>
        <p:spPr>
          <a:xfrm rot="10800000">
            <a:off x="1847265" y="2603660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3E41B277-62A9-AB94-B87C-4E9E7D7D5CEF}"/>
              </a:ext>
            </a:extLst>
          </p:cNvPr>
          <p:cNvGraphicFramePr>
            <a:graphicFrameLocks noGrp="1"/>
          </p:cNvGraphicFramePr>
          <p:nvPr/>
        </p:nvGraphicFramePr>
        <p:xfrm>
          <a:off x="137616" y="3398392"/>
          <a:ext cx="3102093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677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36458310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681070795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41488512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049379377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182460427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1895509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4066934841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7498392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Th6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R4 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C94CB8E2-974E-972B-A89C-0B5BFC950537}"/>
              </a:ext>
            </a:extLst>
          </p:cNvPr>
          <p:cNvGraphicFramePr>
            <a:graphicFrameLocks noGrp="1"/>
          </p:cNvGraphicFramePr>
          <p:nvPr/>
        </p:nvGraphicFramePr>
        <p:xfrm>
          <a:off x="3931794" y="3187297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106D3303-6ED5-CB0F-6172-BEB75DC34964}"/>
              </a:ext>
            </a:extLst>
          </p:cNvPr>
          <p:cNvGraphicFramePr>
            <a:graphicFrameLocks noGrp="1"/>
          </p:cNvGraphicFramePr>
          <p:nvPr/>
        </p:nvGraphicFramePr>
        <p:xfrm>
          <a:off x="5669499" y="3177240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D8EBB36B-3DF7-EE3A-C9A3-A1A3862B682D}"/>
              </a:ext>
            </a:extLst>
          </p:cNvPr>
          <p:cNvGraphicFramePr>
            <a:graphicFrameLocks noGrp="1"/>
          </p:cNvGraphicFramePr>
          <p:nvPr/>
        </p:nvGraphicFramePr>
        <p:xfrm>
          <a:off x="7407205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F6564A-6CB7-ED0C-1E82-EA8717FE2BCA}"/>
              </a:ext>
            </a:extLst>
          </p:cNvPr>
          <p:cNvSpPr/>
          <p:nvPr/>
        </p:nvSpPr>
        <p:spPr>
          <a:xfrm>
            <a:off x="7945693" y="1236787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9E76D52-E3C7-53D4-EA79-28B05F14BE77}"/>
              </a:ext>
            </a:extLst>
          </p:cNvPr>
          <p:cNvSpPr/>
          <p:nvPr/>
        </p:nvSpPr>
        <p:spPr>
          <a:xfrm>
            <a:off x="7945693" y="1490842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91C18B1-535E-97A9-9A86-C30DD81D3BCB}"/>
              </a:ext>
            </a:extLst>
          </p:cNvPr>
          <p:cNvSpPr/>
          <p:nvPr/>
        </p:nvSpPr>
        <p:spPr>
          <a:xfrm>
            <a:off x="7945693" y="175133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5AFAF9-4B1A-311B-1F45-5B060DAF50F9}"/>
              </a:ext>
            </a:extLst>
          </p:cNvPr>
          <p:cNvSpPr/>
          <p:nvPr/>
        </p:nvSpPr>
        <p:spPr>
          <a:xfrm>
            <a:off x="7945693" y="200548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C73DEA-62B9-BC39-051A-B3FA68991309}"/>
              </a:ext>
            </a:extLst>
          </p:cNvPr>
          <p:cNvGrpSpPr/>
          <p:nvPr/>
        </p:nvGrpSpPr>
        <p:grpSpPr>
          <a:xfrm>
            <a:off x="4476163" y="3615551"/>
            <a:ext cx="4016288" cy="278607"/>
            <a:chOff x="10120521" y="5061101"/>
            <a:chExt cx="8032575" cy="557214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851AF7A-BEB1-4C9C-D823-F2A13DA6E1F7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2658C207-ACD6-6001-5613-D22CFB02532E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0EEF07B9-C694-9465-CCCF-E1F50D4B4FA1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pic>
          <p:nvPicPr>
            <p:cNvPr id="94" name="Graphic 93" descr="Badge Tick1 with solid fill">
              <a:extLst>
                <a:ext uri="{FF2B5EF4-FFF2-40B4-BE49-F238E27FC236}">
                  <a16:creationId xmlns:a16="http://schemas.microsoft.com/office/drawing/2014/main" id="{94CE01F7-5FF8-3742-6BC3-F0264D47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95" name="Graphic 94" descr="Badge Tick1 with solid fill">
              <a:extLst>
                <a:ext uri="{FF2B5EF4-FFF2-40B4-BE49-F238E27FC236}">
                  <a16:creationId xmlns:a16="http://schemas.microsoft.com/office/drawing/2014/main" id="{07BDF65D-526A-6848-8102-F16BAA0D3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96" name="Graphic 95" descr="Badge Tick1 with solid fill">
              <a:extLst>
                <a:ext uri="{FF2B5EF4-FFF2-40B4-BE49-F238E27FC236}">
                  <a16:creationId xmlns:a16="http://schemas.microsoft.com/office/drawing/2014/main" id="{7D8DF334-DE33-48BB-1D73-0B839CEC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DBF2452-C1CC-68C7-3148-11237E73B061}"/>
              </a:ext>
            </a:extLst>
          </p:cNvPr>
          <p:cNvSpPr/>
          <p:nvPr/>
        </p:nvSpPr>
        <p:spPr>
          <a:xfrm rot="10800000">
            <a:off x="2689333" y="4810987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F2D603-5D26-9055-9517-98E5DBAB161F}"/>
              </a:ext>
            </a:extLst>
          </p:cNvPr>
          <p:cNvSpPr txBox="1"/>
          <p:nvPr/>
        </p:nvSpPr>
        <p:spPr>
          <a:xfrm>
            <a:off x="4252883" y="1627043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9F5E54-83CE-B62B-0973-E32946C65369}"/>
              </a:ext>
            </a:extLst>
          </p:cNvPr>
          <p:cNvSpPr txBox="1"/>
          <p:nvPr/>
        </p:nvSpPr>
        <p:spPr>
          <a:xfrm>
            <a:off x="4173317" y="205617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D9505AA-BC3D-8D56-BDDD-773055295070}"/>
              </a:ext>
            </a:extLst>
          </p:cNvPr>
          <p:cNvGrpSpPr/>
          <p:nvPr/>
        </p:nvGrpSpPr>
        <p:grpSpPr>
          <a:xfrm>
            <a:off x="3572287" y="2374211"/>
            <a:ext cx="4466331" cy="750150"/>
            <a:chOff x="7144573" y="3033922"/>
            <a:chExt cx="8932662" cy="1500299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97D983F-28F9-C8E7-4AA9-3F2A1A4B9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4573" y="3069470"/>
              <a:ext cx="1974312" cy="114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959B502-3310-4F8B-EA21-B8567766F9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8885" y="3043492"/>
              <a:ext cx="810747" cy="123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A55804C-72D1-1177-6082-4FEB48ED234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5086"/>
              <a:ext cx="3809005" cy="145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6F71D12-9DC9-08A6-8216-EE49911C17E9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3922"/>
              <a:ext cx="6933235" cy="1500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A9A92869-869D-1E94-B713-855ED19113A8}"/>
              </a:ext>
            </a:extLst>
          </p:cNvPr>
          <p:cNvSpPr txBox="1"/>
          <p:nvPr/>
        </p:nvSpPr>
        <p:spPr>
          <a:xfrm>
            <a:off x="5139850" y="1627981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63ADDB5-9B0C-2E3B-6F9F-73D08DB33D8B}"/>
              </a:ext>
            </a:extLst>
          </p:cNvPr>
          <p:cNvSpPr/>
          <p:nvPr/>
        </p:nvSpPr>
        <p:spPr>
          <a:xfrm rot="10800000">
            <a:off x="3256343" y="3789347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5D8CCD-9CAE-FD85-9DBA-F63E98406E69}"/>
              </a:ext>
            </a:extLst>
          </p:cNvPr>
          <p:cNvSpPr txBox="1"/>
          <p:nvPr/>
        </p:nvSpPr>
        <p:spPr>
          <a:xfrm>
            <a:off x="6024292" y="1616826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86085-BA9A-EEF5-93D9-7A7A293D7C59}"/>
              </a:ext>
            </a:extLst>
          </p:cNvPr>
          <p:cNvSpPr txBox="1"/>
          <p:nvPr/>
        </p:nvSpPr>
        <p:spPr>
          <a:xfrm>
            <a:off x="6895266" y="1624928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A7EF98-D782-A092-D7FB-9CB8164661DC}"/>
              </a:ext>
            </a:extLst>
          </p:cNvPr>
          <p:cNvSpPr/>
          <p:nvPr/>
        </p:nvSpPr>
        <p:spPr>
          <a:xfrm>
            <a:off x="3796203" y="3638342"/>
            <a:ext cx="5310252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EE95B-8C3F-8F9E-0733-E04766812DC2}"/>
              </a:ext>
            </a:extLst>
          </p:cNvPr>
          <p:cNvSpPr txBox="1"/>
          <p:nvPr/>
        </p:nvSpPr>
        <p:spPr>
          <a:xfrm>
            <a:off x="7747770" y="1646110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B7F1A0B-5208-FE8F-CD94-06DC1CA5D31D}"/>
              </a:ext>
            </a:extLst>
          </p:cNvPr>
          <p:cNvSpPr/>
          <p:nvPr/>
        </p:nvSpPr>
        <p:spPr>
          <a:xfrm>
            <a:off x="5060261" y="3656778"/>
            <a:ext cx="278607" cy="204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952F343-A211-9753-E202-BFC52533084D}"/>
              </a:ext>
            </a:extLst>
          </p:cNvPr>
          <p:cNvSpPr/>
          <p:nvPr/>
        </p:nvSpPr>
        <p:spPr>
          <a:xfrm>
            <a:off x="6790189" y="3656778"/>
            <a:ext cx="278607" cy="204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FDB30DF-0849-97DE-A111-12624990577C}"/>
              </a:ext>
            </a:extLst>
          </p:cNvPr>
          <p:cNvSpPr/>
          <p:nvPr/>
        </p:nvSpPr>
        <p:spPr>
          <a:xfrm>
            <a:off x="8537244" y="3656778"/>
            <a:ext cx="278607" cy="204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pic>
        <p:nvPicPr>
          <p:cNvPr id="36" name="Graphic 35" descr="Badge Tick1 with solid fill">
            <a:extLst>
              <a:ext uri="{FF2B5EF4-FFF2-40B4-BE49-F238E27FC236}">
                <a16:creationId xmlns:a16="http://schemas.microsoft.com/office/drawing/2014/main" id="{3588AE87-FDF7-7DDC-B457-D974D2C0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7798" y="3619757"/>
            <a:ext cx="278607" cy="278607"/>
          </a:xfrm>
          <a:prstGeom prst="rect">
            <a:avLst/>
          </a:prstGeom>
        </p:spPr>
      </p:pic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F7B77793-B95E-FFC4-DEE3-9FFEE6FE3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9" y="3619757"/>
            <a:ext cx="278607" cy="278607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AFC0E460-05C6-D915-5010-E526CCED6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942" y="3619756"/>
            <a:ext cx="278607" cy="27860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23F23F-45B0-E042-A569-0AF433D90A6F}"/>
              </a:ext>
            </a:extLst>
          </p:cNvPr>
          <p:cNvSpPr txBox="1"/>
          <p:nvPr/>
        </p:nvSpPr>
        <p:spPr>
          <a:xfrm>
            <a:off x="5153827" y="2074002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F99F50-1BEA-7322-B52F-1C8BCDAAB32A}"/>
              </a:ext>
            </a:extLst>
          </p:cNvPr>
          <p:cNvSpPr txBox="1"/>
          <p:nvPr/>
        </p:nvSpPr>
        <p:spPr>
          <a:xfrm>
            <a:off x="6010823" y="208399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3A9A0-67D1-3C31-05C0-891BEA9E998D}"/>
              </a:ext>
            </a:extLst>
          </p:cNvPr>
          <p:cNvSpPr txBox="1"/>
          <p:nvPr/>
        </p:nvSpPr>
        <p:spPr>
          <a:xfrm>
            <a:off x="6810298" y="1276266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E82D28-6DC9-798C-5D18-D7D8F6903403}"/>
              </a:ext>
            </a:extLst>
          </p:cNvPr>
          <p:cNvSpPr txBox="1"/>
          <p:nvPr/>
        </p:nvSpPr>
        <p:spPr>
          <a:xfrm>
            <a:off x="7714282" y="221306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9B9FB3-D977-4A36-704F-7DCDFC2A1313}"/>
              </a:ext>
            </a:extLst>
          </p:cNvPr>
          <p:cNvSpPr txBox="1"/>
          <p:nvPr/>
        </p:nvSpPr>
        <p:spPr>
          <a:xfrm>
            <a:off x="2860405" y="2929878"/>
            <a:ext cx="1441420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900" b="1" dirty="0">
                <a:latin typeface="Helvetica" pitchFamily="2" charset="0"/>
              </a:rPr>
              <a:t>One lane is not shown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239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66857 0.374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37" y="1870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62639 0.3486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19" y="1743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5901 0.3106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4" y="1553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55087 0.2736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52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06" grpId="0" animBg="1"/>
      <p:bldP spid="107" grpId="0" animBg="1"/>
      <p:bldP spid="107" grpId="1" animBg="1"/>
      <p:bldP spid="108" grpId="0"/>
      <p:bldP spid="108" grpId="1"/>
      <p:bldP spid="126" grpId="0" animBg="1"/>
      <p:bldP spid="126" grpId="1" animBg="1"/>
      <p:bldP spid="130" grpId="0" animBg="1"/>
      <p:bldP spid="132" grpId="0" animBg="1"/>
      <p:bldP spid="132" grpId="1" animBg="1"/>
      <p:bldP spid="8" grpId="0" animBg="1"/>
      <p:bldP spid="8" grpId="1" animBg="1"/>
      <p:bldP spid="25" grpId="0" animBg="1"/>
      <p:bldP spid="27" grpId="0" animBg="1"/>
      <p:bldP spid="32" grpId="0" animBg="1"/>
      <p:bldP spid="33" grpId="0" animBg="1"/>
      <p:bldP spid="34" grpId="0" animBg="1"/>
      <p:bldP spid="39" grpId="0"/>
      <p:bldP spid="39" grpId="1"/>
      <p:bldP spid="40" grpId="0"/>
      <p:bldP spid="40" grpId="1"/>
      <p:bldP spid="41" grpId="0"/>
      <p:bldP spid="41" grpId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723" y="220517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Mask Bits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What if we do not need to execute all 4 threads?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Mask bits tell which threads are active.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04E367-02B3-2E86-EE1D-004BA909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29457"/>
              </p:ext>
            </p:extLst>
          </p:nvPr>
        </p:nvGraphicFramePr>
        <p:xfrm>
          <a:off x="731044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7" name="Trapezoid 6">
            <a:extLst>
              <a:ext uri="{FF2B5EF4-FFF2-40B4-BE49-F238E27FC236}">
                <a16:creationId xmlns:a16="http://schemas.microsoft.com/office/drawing/2014/main" id="{C8D38700-D4F7-498E-B17A-B7693178094A}"/>
              </a:ext>
            </a:extLst>
          </p:cNvPr>
          <p:cNvSpPr/>
          <p:nvPr/>
        </p:nvSpPr>
        <p:spPr>
          <a:xfrm rot="10800000">
            <a:off x="1200151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413E91-52E3-69E9-442D-03F8A442BF29}"/>
              </a:ext>
            </a:extLst>
          </p:cNvPr>
          <p:cNvCxnSpPr>
            <a:cxnSpLocks/>
          </p:cNvCxnSpPr>
          <p:nvPr/>
        </p:nvCxnSpPr>
        <p:spPr>
          <a:xfrm>
            <a:off x="1457325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F54699-D9AB-4F6D-36A4-A75DF4557FCA}"/>
              </a:ext>
            </a:extLst>
          </p:cNvPr>
          <p:cNvCxnSpPr>
            <a:cxnSpLocks/>
          </p:cNvCxnSpPr>
          <p:nvPr/>
        </p:nvCxnSpPr>
        <p:spPr>
          <a:xfrm>
            <a:off x="1997869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F9124476-A51F-D8A3-6C83-897C31A30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32454"/>
              </p:ext>
            </p:extLst>
          </p:nvPr>
        </p:nvGraphicFramePr>
        <p:xfrm>
          <a:off x="2621600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14" name="Trapezoid 13">
            <a:extLst>
              <a:ext uri="{FF2B5EF4-FFF2-40B4-BE49-F238E27FC236}">
                <a16:creationId xmlns:a16="http://schemas.microsoft.com/office/drawing/2014/main" id="{ABFC396C-EA4E-6800-11B0-F7F5FFD557B7}"/>
              </a:ext>
            </a:extLst>
          </p:cNvPr>
          <p:cNvSpPr/>
          <p:nvPr/>
        </p:nvSpPr>
        <p:spPr>
          <a:xfrm rot="10800000">
            <a:off x="3090707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146F8D-A9BC-C1D4-1316-187BCF0F4399}"/>
              </a:ext>
            </a:extLst>
          </p:cNvPr>
          <p:cNvCxnSpPr>
            <a:cxnSpLocks/>
          </p:cNvCxnSpPr>
          <p:nvPr/>
        </p:nvCxnSpPr>
        <p:spPr>
          <a:xfrm>
            <a:off x="3347881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84A87C-B60D-0266-FED0-023178EEC27F}"/>
              </a:ext>
            </a:extLst>
          </p:cNvPr>
          <p:cNvCxnSpPr>
            <a:cxnSpLocks/>
          </p:cNvCxnSpPr>
          <p:nvPr/>
        </p:nvCxnSpPr>
        <p:spPr>
          <a:xfrm>
            <a:off x="3888425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C9FA21F9-37BC-D485-72DB-8EABBA1BC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4430"/>
              </p:ext>
            </p:extLst>
          </p:nvPr>
        </p:nvGraphicFramePr>
        <p:xfrm>
          <a:off x="4569463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18" name="Trapezoid 17">
            <a:extLst>
              <a:ext uri="{FF2B5EF4-FFF2-40B4-BE49-F238E27FC236}">
                <a16:creationId xmlns:a16="http://schemas.microsoft.com/office/drawing/2014/main" id="{5CC9FD43-09C0-C566-33A6-9B64A0F076C7}"/>
              </a:ext>
            </a:extLst>
          </p:cNvPr>
          <p:cNvSpPr/>
          <p:nvPr/>
        </p:nvSpPr>
        <p:spPr>
          <a:xfrm rot="10800000">
            <a:off x="5038570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CEFA61-256E-2459-4360-C4159DEAF171}"/>
              </a:ext>
            </a:extLst>
          </p:cNvPr>
          <p:cNvCxnSpPr>
            <a:cxnSpLocks/>
          </p:cNvCxnSpPr>
          <p:nvPr/>
        </p:nvCxnSpPr>
        <p:spPr>
          <a:xfrm>
            <a:off x="5295745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625667-52DD-008E-2ADA-E7F41CBC429C}"/>
              </a:ext>
            </a:extLst>
          </p:cNvPr>
          <p:cNvCxnSpPr>
            <a:cxnSpLocks/>
          </p:cNvCxnSpPr>
          <p:nvPr/>
        </p:nvCxnSpPr>
        <p:spPr>
          <a:xfrm>
            <a:off x="5836289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E7CF8590-DB8D-6561-D984-13CDDC71B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40251"/>
              </p:ext>
            </p:extLst>
          </p:nvPr>
        </p:nvGraphicFramePr>
        <p:xfrm>
          <a:off x="6440970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22" name="Trapezoid 21">
            <a:extLst>
              <a:ext uri="{FF2B5EF4-FFF2-40B4-BE49-F238E27FC236}">
                <a16:creationId xmlns:a16="http://schemas.microsoft.com/office/drawing/2014/main" id="{6E54D459-0F50-272E-8424-DC7F146672DD}"/>
              </a:ext>
            </a:extLst>
          </p:cNvPr>
          <p:cNvSpPr/>
          <p:nvPr/>
        </p:nvSpPr>
        <p:spPr>
          <a:xfrm rot="10800000">
            <a:off x="6910077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F1FA5D-B57F-502B-3A96-405FBCC35739}"/>
              </a:ext>
            </a:extLst>
          </p:cNvPr>
          <p:cNvCxnSpPr>
            <a:cxnSpLocks/>
          </p:cNvCxnSpPr>
          <p:nvPr/>
        </p:nvCxnSpPr>
        <p:spPr>
          <a:xfrm>
            <a:off x="7167251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16590D-2644-65F4-8787-13AA5DA0787E}"/>
              </a:ext>
            </a:extLst>
          </p:cNvPr>
          <p:cNvCxnSpPr>
            <a:cxnSpLocks/>
          </p:cNvCxnSpPr>
          <p:nvPr/>
        </p:nvCxnSpPr>
        <p:spPr>
          <a:xfrm>
            <a:off x="7707795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Badge Tick1 with solid fill">
            <a:extLst>
              <a:ext uri="{FF2B5EF4-FFF2-40B4-BE49-F238E27FC236}">
                <a16:creationId xmlns:a16="http://schemas.microsoft.com/office/drawing/2014/main" id="{6CDFE622-36BB-D1D8-DB53-AEB458EA3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7159" y="3677561"/>
            <a:ext cx="278607" cy="278607"/>
          </a:xfrm>
          <a:prstGeom prst="rect">
            <a:avLst/>
          </a:prstGeom>
        </p:spPr>
      </p:pic>
      <p:pic>
        <p:nvPicPr>
          <p:cNvPr id="29" name="Graphic 28" descr="Badge Tick1 with solid fill">
            <a:extLst>
              <a:ext uri="{FF2B5EF4-FFF2-40B4-BE49-F238E27FC236}">
                <a16:creationId xmlns:a16="http://schemas.microsoft.com/office/drawing/2014/main" id="{060F4A9A-F783-847C-3061-375D4FF5F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944" y="3677627"/>
            <a:ext cx="278607" cy="278607"/>
          </a:xfrm>
          <a:prstGeom prst="rect">
            <a:avLst/>
          </a:prstGeom>
        </p:spPr>
      </p:pic>
      <p:pic>
        <p:nvPicPr>
          <p:cNvPr id="30" name="Graphic 29" descr="Badge Tick1 with solid fill">
            <a:extLst>
              <a:ext uri="{FF2B5EF4-FFF2-40B4-BE49-F238E27FC236}">
                <a16:creationId xmlns:a16="http://schemas.microsoft.com/office/drawing/2014/main" id="{FB14CD78-0EFB-38E7-8D43-8B9C32277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82" y="3677627"/>
            <a:ext cx="278607" cy="278607"/>
          </a:xfrm>
          <a:prstGeom prst="rect">
            <a:avLst/>
          </a:prstGeom>
        </p:spPr>
      </p:pic>
      <p:pic>
        <p:nvPicPr>
          <p:cNvPr id="31" name="Graphic 30" descr="Badge Tick1 with solid fill">
            <a:extLst>
              <a:ext uri="{FF2B5EF4-FFF2-40B4-BE49-F238E27FC236}">
                <a16:creationId xmlns:a16="http://schemas.microsoft.com/office/drawing/2014/main" id="{E999C151-D26D-0CB9-E6DC-614169397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6314" y="3677626"/>
            <a:ext cx="278607" cy="278607"/>
          </a:xfrm>
          <a:prstGeom prst="rect">
            <a:avLst/>
          </a:prstGeom>
        </p:spPr>
      </p:pic>
      <p:pic>
        <p:nvPicPr>
          <p:cNvPr id="34" name="Graphic 33" descr="Badge Tick1 with solid fill">
            <a:extLst>
              <a:ext uri="{FF2B5EF4-FFF2-40B4-BE49-F238E27FC236}">
                <a16:creationId xmlns:a16="http://schemas.microsoft.com/office/drawing/2014/main" id="{5A0EF357-0BA8-BD3A-55D0-30FC30010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0596" y="3925561"/>
            <a:ext cx="278607" cy="278607"/>
          </a:xfrm>
          <a:prstGeom prst="rect">
            <a:avLst/>
          </a:prstGeom>
        </p:spPr>
      </p:pic>
      <p:pic>
        <p:nvPicPr>
          <p:cNvPr id="35" name="Graphic 34" descr="Badge Tick1 with solid fill">
            <a:extLst>
              <a:ext uri="{FF2B5EF4-FFF2-40B4-BE49-F238E27FC236}">
                <a16:creationId xmlns:a16="http://schemas.microsoft.com/office/drawing/2014/main" id="{4E7B8C5F-F415-0A22-A561-E4D624F8A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1152" y="3925561"/>
            <a:ext cx="278607" cy="278607"/>
          </a:xfrm>
          <a:prstGeom prst="rect">
            <a:avLst/>
          </a:prstGeom>
        </p:spPr>
      </p:pic>
      <p:pic>
        <p:nvPicPr>
          <p:cNvPr id="36" name="Graphic 35" descr="Badge Tick1 with solid fill">
            <a:extLst>
              <a:ext uri="{FF2B5EF4-FFF2-40B4-BE49-F238E27FC236}">
                <a16:creationId xmlns:a16="http://schemas.microsoft.com/office/drawing/2014/main" id="{84D86209-4132-E2CA-7C14-C9161E900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191" y="3925561"/>
            <a:ext cx="278607" cy="278607"/>
          </a:xfrm>
          <a:prstGeom prst="rect">
            <a:avLst/>
          </a:prstGeom>
        </p:spPr>
      </p:pic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C213C577-7A9A-3A0B-B29C-CEB2E352B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360" y="3925561"/>
            <a:ext cx="278607" cy="278607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C16C33B1-788C-255D-B58E-5CD44A131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8" y="4180903"/>
            <a:ext cx="278607" cy="278607"/>
          </a:xfrm>
          <a:prstGeom prst="rect">
            <a:avLst/>
          </a:prstGeom>
        </p:spPr>
      </p:pic>
      <p:pic>
        <p:nvPicPr>
          <p:cNvPr id="40" name="Graphic 39" descr="Badge Tick1 with solid fill">
            <a:extLst>
              <a:ext uri="{FF2B5EF4-FFF2-40B4-BE49-F238E27FC236}">
                <a16:creationId xmlns:a16="http://schemas.microsoft.com/office/drawing/2014/main" id="{525B002F-3E08-0539-3BC7-5D66C4287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944" y="4180903"/>
            <a:ext cx="278607" cy="278607"/>
          </a:xfrm>
          <a:prstGeom prst="rect">
            <a:avLst/>
          </a:prstGeom>
        </p:spPr>
      </p:pic>
      <p:pic>
        <p:nvPicPr>
          <p:cNvPr id="41" name="Graphic 40" descr="Badge Tick1 with solid fill">
            <a:extLst>
              <a:ext uri="{FF2B5EF4-FFF2-40B4-BE49-F238E27FC236}">
                <a16:creationId xmlns:a16="http://schemas.microsoft.com/office/drawing/2014/main" id="{90615CC1-157F-200E-DA54-1CA0B3C81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82" y="4180903"/>
            <a:ext cx="278607" cy="278607"/>
          </a:xfrm>
          <a:prstGeom prst="rect">
            <a:avLst/>
          </a:prstGeom>
        </p:spPr>
      </p:pic>
      <p:pic>
        <p:nvPicPr>
          <p:cNvPr id="42" name="Graphic 41" descr="Badge Tick1 with solid fill">
            <a:extLst>
              <a:ext uri="{FF2B5EF4-FFF2-40B4-BE49-F238E27FC236}">
                <a16:creationId xmlns:a16="http://schemas.microsoft.com/office/drawing/2014/main" id="{94413585-7EED-A6F8-26EA-1AAAEBA0D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6314" y="4180903"/>
            <a:ext cx="278607" cy="278607"/>
          </a:xfrm>
          <a:prstGeom prst="rect">
            <a:avLst/>
          </a:prstGeom>
        </p:spPr>
      </p:pic>
      <p:pic>
        <p:nvPicPr>
          <p:cNvPr id="44" name="Graphic 43" descr="Badge Tick1 with solid fill">
            <a:extLst>
              <a:ext uri="{FF2B5EF4-FFF2-40B4-BE49-F238E27FC236}">
                <a16:creationId xmlns:a16="http://schemas.microsoft.com/office/drawing/2014/main" id="{3D87872E-7483-96FC-1705-32BBBCC90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7109" y="3681935"/>
            <a:ext cx="278607" cy="278607"/>
          </a:xfrm>
          <a:prstGeom prst="rect">
            <a:avLst/>
          </a:prstGeom>
        </p:spPr>
      </p:pic>
      <p:pic>
        <p:nvPicPr>
          <p:cNvPr id="45" name="Graphic 44" descr="Badge Tick1 with solid fill">
            <a:extLst>
              <a:ext uri="{FF2B5EF4-FFF2-40B4-BE49-F238E27FC236}">
                <a16:creationId xmlns:a16="http://schemas.microsoft.com/office/drawing/2014/main" id="{DA0BFAE1-2533-B7CF-94C6-5E702503F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2802" y="3681935"/>
            <a:ext cx="278607" cy="278607"/>
          </a:xfrm>
          <a:prstGeom prst="rect">
            <a:avLst/>
          </a:prstGeom>
        </p:spPr>
      </p:pic>
      <p:pic>
        <p:nvPicPr>
          <p:cNvPr id="46" name="Graphic 45" descr="Badge Tick1 with solid fill">
            <a:extLst>
              <a:ext uri="{FF2B5EF4-FFF2-40B4-BE49-F238E27FC236}">
                <a16:creationId xmlns:a16="http://schemas.microsoft.com/office/drawing/2014/main" id="{B5A4CFE9-B7C0-11E8-5E5C-E3A777A0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4474" y="3681935"/>
            <a:ext cx="278607" cy="278607"/>
          </a:xfrm>
          <a:prstGeom prst="rect">
            <a:avLst/>
          </a:prstGeom>
        </p:spPr>
      </p:pic>
      <p:pic>
        <p:nvPicPr>
          <p:cNvPr id="47" name="Graphic 46" descr="Badge Tick1 with solid fill">
            <a:extLst>
              <a:ext uri="{FF2B5EF4-FFF2-40B4-BE49-F238E27FC236}">
                <a16:creationId xmlns:a16="http://schemas.microsoft.com/office/drawing/2014/main" id="{6EAAA4FE-0952-D6F9-71A5-8316E8ECA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6369" y="3681935"/>
            <a:ext cx="278607" cy="278607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4FCA599-D99D-4F11-07ED-7B0E6FEE477D}"/>
              </a:ext>
            </a:extLst>
          </p:cNvPr>
          <p:cNvGrpSpPr/>
          <p:nvPr/>
        </p:nvGrpSpPr>
        <p:grpSpPr>
          <a:xfrm>
            <a:off x="1276351" y="3677626"/>
            <a:ext cx="6567176" cy="272569"/>
            <a:chOff x="2552701" y="5640752"/>
            <a:chExt cx="13134352" cy="54513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D9B160B-7C71-026C-3F1E-98F65BAFAAD0}"/>
                </a:ext>
              </a:extLst>
            </p:cNvPr>
            <p:cNvSpPr/>
            <p:nvPr/>
          </p:nvSpPr>
          <p:spPr>
            <a:xfrm>
              <a:off x="2552701" y="567651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8C7A724-39FD-DC6C-2F8D-BF4E71830DA1}"/>
                </a:ext>
              </a:extLst>
            </p:cNvPr>
            <p:cNvSpPr/>
            <p:nvPr/>
          </p:nvSpPr>
          <p:spPr>
            <a:xfrm>
              <a:off x="3733488" y="5676517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B67FCFA-CD58-5C24-B678-30085AD61326}"/>
                </a:ext>
              </a:extLst>
            </p:cNvPr>
            <p:cNvSpPr/>
            <p:nvPr/>
          </p:nvSpPr>
          <p:spPr>
            <a:xfrm>
              <a:off x="6376675" y="567439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68EF130-B901-7375-3B4D-46C3DC791944}"/>
                </a:ext>
              </a:extLst>
            </p:cNvPr>
            <p:cNvSpPr/>
            <p:nvPr/>
          </p:nvSpPr>
          <p:spPr>
            <a:xfrm>
              <a:off x="10257802" y="5653657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D2D253C-890D-178A-4F11-4F3D532D8F45}"/>
                </a:ext>
              </a:extLst>
            </p:cNvPr>
            <p:cNvSpPr/>
            <p:nvPr/>
          </p:nvSpPr>
          <p:spPr>
            <a:xfrm>
              <a:off x="11403805" y="5653657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F385095-098F-71AB-B91C-C9B29B118232}"/>
                </a:ext>
              </a:extLst>
            </p:cNvPr>
            <p:cNvSpPr/>
            <p:nvPr/>
          </p:nvSpPr>
          <p:spPr>
            <a:xfrm>
              <a:off x="14015415" y="5640752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4672492-7730-EF60-A243-622F2D1A2FA4}"/>
                </a:ext>
              </a:extLst>
            </p:cNvPr>
            <p:cNvSpPr/>
            <p:nvPr/>
          </p:nvSpPr>
          <p:spPr>
            <a:xfrm>
              <a:off x="15129840" y="5640800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0CF7146-FB4E-8780-4037-36E7AE7A3FD8}"/>
                </a:ext>
              </a:extLst>
            </p:cNvPr>
            <p:cNvSpPr/>
            <p:nvPr/>
          </p:nvSpPr>
          <p:spPr>
            <a:xfrm>
              <a:off x="7457763" y="5678731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B736FC3-CD6A-E75B-8D80-FB6CE17877DB}"/>
              </a:ext>
            </a:extLst>
          </p:cNvPr>
          <p:cNvGraphicFramePr>
            <a:graphicFrameLocks noGrp="1"/>
          </p:cNvGraphicFramePr>
          <p:nvPr/>
        </p:nvGraphicFramePr>
        <p:xfrm>
          <a:off x="7383053" y="1556517"/>
          <a:ext cx="11852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485">
                  <a:extLst>
                    <a:ext uri="{9D8B030D-6E8A-4147-A177-3AD203B41FA5}">
                      <a16:colId xmlns:a16="http://schemas.microsoft.com/office/drawing/2014/main" val="3553590438"/>
                    </a:ext>
                  </a:extLst>
                </a:gridCol>
                <a:gridCol w="793756">
                  <a:extLst>
                    <a:ext uri="{9D8B030D-6E8A-4147-A177-3AD203B41FA5}">
                      <a16:colId xmlns:a16="http://schemas.microsoft.com/office/drawing/2014/main" val="365646571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 id 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Mask bit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145153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9390893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705303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4706798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219646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263163812"/>
                  </a:ext>
                </a:extLst>
              </a:tr>
            </a:tbl>
          </a:graphicData>
        </a:graphic>
      </p:graphicFrame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DBBAC497-4505-0E36-C092-E49D80AB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2212" y="3922326"/>
            <a:ext cx="278607" cy="278607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F5C6835A-548B-98DB-03EF-9AF5685D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3313" y="3926083"/>
            <a:ext cx="278607" cy="27860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D51A979-33C5-94D4-FC14-04CCC66FD7A8}"/>
              </a:ext>
            </a:extLst>
          </p:cNvPr>
          <p:cNvGrpSpPr/>
          <p:nvPr/>
        </p:nvGrpSpPr>
        <p:grpSpPr>
          <a:xfrm>
            <a:off x="1280489" y="3931544"/>
            <a:ext cx="4704159" cy="266117"/>
            <a:chOff x="2560978" y="6148588"/>
            <a:chExt cx="9408317" cy="53223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D1F54E-365C-7FA8-825F-8C6AC8203380}"/>
                </a:ext>
              </a:extLst>
            </p:cNvPr>
            <p:cNvSpPr/>
            <p:nvPr/>
          </p:nvSpPr>
          <p:spPr>
            <a:xfrm>
              <a:off x="2560978" y="6171449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A484E5A-A7CB-0791-54C4-88992F95C1E8}"/>
                </a:ext>
              </a:extLst>
            </p:cNvPr>
            <p:cNvSpPr/>
            <p:nvPr/>
          </p:nvSpPr>
          <p:spPr>
            <a:xfrm>
              <a:off x="3741765" y="617144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DFC6EF-0FC5-5379-1D8A-C47B6DCA8718}"/>
                </a:ext>
              </a:extLst>
            </p:cNvPr>
            <p:cNvSpPr/>
            <p:nvPr/>
          </p:nvSpPr>
          <p:spPr>
            <a:xfrm>
              <a:off x="6384952" y="6169329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C5514C6-7E36-F3B7-A55B-B7D58B545B95}"/>
                </a:ext>
              </a:extLst>
            </p:cNvPr>
            <p:cNvSpPr/>
            <p:nvPr/>
          </p:nvSpPr>
          <p:spPr>
            <a:xfrm>
              <a:off x="10266079" y="614858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223681DD-3CC7-4965-1364-F68972A22F37}"/>
                </a:ext>
              </a:extLst>
            </p:cNvPr>
            <p:cNvSpPr/>
            <p:nvPr/>
          </p:nvSpPr>
          <p:spPr>
            <a:xfrm>
              <a:off x="11412082" y="614858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4F93AA9-A383-5E20-7836-8199F13074D7}"/>
                </a:ext>
              </a:extLst>
            </p:cNvPr>
            <p:cNvSpPr/>
            <p:nvPr/>
          </p:nvSpPr>
          <p:spPr>
            <a:xfrm>
              <a:off x="7466040" y="6173662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2B4FC7-5B8D-FFE6-F1E3-E08CCAC58DFC}"/>
              </a:ext>
            </a:extLst>
          </p:cNvPr>
          <p:cNvSpPr/>
          <p:nvPr/>
        </p:nvSpPr>
        <p:spPr>
          <a:xfrm>
            <a:off x="7355217" y="1705034"/>
            <a:ext cx="1240910" cy="25952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7A0B337-99E7-56D4-6705-8F3F98E6185B}"/>
              </a:ext>
            </a:extLst>
          </p:cNvPr>
          <p:cNvSpPr/>
          <p:nvPr/>
        </p:nvSpPr>
        <p:spPr>
          <a:xfrm>
            <a:off x="7355217" y="1888585"/>
            <a:ext cx="1240910" cy="25952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F56AAD-685C-6F8B-4A92-1F0F5E893811}"/>
              </a:ext>
            </a:extLst>
          </p:cNvPr>
          <p:cNvSpPr/>
          <p:nvPr/>
        </p:nvSpPr>
        <p:spPr>
          <a:xfrm>
            <a:off x="1280489" y="4207666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A523699-B86E-82B5-8DBD-2F52DB27EBC0}"/>
              </a:ext>
            </a:extLst>
          </p:cNvPr>
          <p:cNvSpPr/>
          <p:nvPr/>
        </p:nvSpPr>
        <p:spPr>
          <a:xfrm>
            <a:off x="5133702" y="4196440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E3921BE-0466-5E6D-5172-32967A71673C}"/>
              </a:ext>
            </a:extLst>
          </p:cNvPr>
          <p:cNvSpPr/>
          <p:nvPr/>
        </p:nvSpPr>
        <p:spPr>
          <a:xfrm>
            <a:off x="3193683" y="4206606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0EBACC4-B044-CE9F-7423-1D9F76E44640}"/>
              </a:ext>
            </a:extLst>
          </p:cNvPr>
          <p:cNvSpPr/>
          <p:nvPr/>
        </p:nvSpPr>
        <p:spPr>
          <a:xfrm>
            <a:off x="6997317" y="4206660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C45A467-3E52-DF73-2C68-2648FA9D3D28}"/>
              </a:ext>
            </a:extLst>
          </p:cNvPr>
          <p:cNvSpPr/>
          <p:nvPr/>
        </p:nvSpPr>
        <p:spPr>
          <a:xfrm>
            <a:off x="1252556" y="3691082"/>
            <a:ext cx="7026740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E2B2271-67CC-E586-A687-7E406C205FCE}"/>
              </a:ext>
            </a:extLst>
          </p:cNvPr>
          <p:cNvSpPr/>
          <p:nvPr/>
        </p:nvSpPr>
        <p:spPr>
          <a:xfrm>
            <a:off x="1252556" y="3897757"/>
            <a:ext cx="7026740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380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1.48148E-6 L 0.0033 0.22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0.00295 0.178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43" grpId="0" animBg="1"/>
      <p:bldP spid="43" grpId="1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EF8A-B9B1-603C-CAFD-FDF00B56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799E-7C5C-C18B-0765-C543CB5D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GPUs execute many threads as a group (warp/wave front) </a:t>
            </a:r>
          </a:p>
          <a:p>
            <a:r>
              <a:rPr lang="en-US" dirty="0"/>
              <a:t>GPU provides features to handle multiple threads concurrently and also time multiplexing</a:t>
            </a:r>
          </a:p>
          <a:p>
            <a:r>
              <a:rPr lang="en-US" dirty="0"/>
              <a:t>Massive thread level parallelism </a:t>
            </a:r>
            <a:r>
              <a:rPr lang="en-US" dirty="0">
                <a:sym typeface="Wingdings" pitchFamily="2" charset="2"/>
              </a:rPr>
              <a:t> massive memory level parallelism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E80FA-2427-D23C-3731-91B93FD6A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40133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CCB8-BB84-ADB2-91E2-92E66E23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links: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F4CE9-EC57-2757-C3F6-759159A8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Tutorial Homepage: </a:t>
            </a:r>
          </a:p>
          <a:p>
            <a:r>
              <a:rPr lang="en-US" dirty="0">
                <a:hlinkClick r:id="rId2"/>
              </a:rPr>
              <a:t>https://github.com/vortexgpgpu/vortex_tutorials/</a:t>
            </a:r>
          </a:p>
          <a:p>
            <a:r>
              <a:rPr lang="en-US" dirty="0">
                <a:hlinkClick r:id="rId2"/>
              </a:rPr>
              <a:t>https://github.com/vortexgpgpu/vortex_tutorials/blob/main/REMOTE_ACCESS.md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use the </a:t>
            </a:r>
            <a:r>
              <a:rPr lang="en-US" u="sng" dirty="0">
                <a:hlinkClick r:id="rId3"/>
              </a:rPr>
              <a:t>form to submit your Github ID</a:t>
            </a:r>
            <a:r>
              <a:rPr lang="en-US" dirty="0"/>
              <a:t> to reserve a slot to use for the duration of the tutorial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DCA72-F9AF-2C83-0CB5-2328B623CE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4268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C79A683-2044-FD49-B307-3CB53D99B881}"/>
              </a:ext>
            </a:extLst>
          </p:cNvPr>
          <p:cNvSpPr/>
          <p:nvPr/>
        </p:nvSpPr>
        <p:spPr>
          <a:xfrm>
            <a:off x="2103091" y="3316431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E99213-8877-A746-8694-99B209C49A68}"/>
              </a:ext>
            </a:extLst>
          </p:cNvPr>
          <p:cNvSpPr/>
          <p:nvPr/>
        </p:nvSpPr>
        <p:spPr>
          <a:xfrm>
            <a:off x="1610914" y="3692755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9EB7CB-9265-2F4A-855E-603418F2394F}"/>
              </a:ext>
            </a:extLst>
          </p:cNvPr>
          <p:cNvSpPr/>
          <p:nvPr/>
        </p:nvSpPr>
        <p:spPr>
          <a:xfrm>
            <a:off x="1427339" y="3832819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5F258-C144-6742-8A52-68230DE6C650}"/>
              </a:ext>
            </a:extLst>
          </p:cNvPr>
          <p:cNvSpPr/>
          <p:nvPr/>
        </p:nvSpPr>
        <p:spPr>
          <a:xfrm>
            <a:off x="1138320" y="4010806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9EE73-0F9F-FC43-87D4-48294AFA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7B7C-7621-0748-8DEE-52655E16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10" y="1341437"/>
            <a:ext cx="8347075" cy="5010150"/>
          </a:xfrm>
        </p:spPr>
        <p:txBody>
          <a:bodyPr/>
          <a:lstStyle/>
          <a:p>
            <a:r>
              <a:rPr lang="en-US" dirty="0"/>
              <a:t>Warp/Wave-front execution model</a:t>
            </a:r>
          </a:p>
          <a:p>
            <a:r>
              <a:rPr lang="en-US" dirty="0"/>
              <a:t>SPMD programming model (Single Program Multiple Data)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A966-0B7A-494D-83F2-5186F1DD0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C822D3-DEB9-9D4B-AD86-C2F84EBC70C5}"/>
              </a:ext>
            </a:extLst>
          </p:cNvPr>
          <p:cNvGrpSpPr/>
          <p:nvPr/>
        </p:nvGrpSpPr>
        <p:grpSpPr>
          <a:xfrm>
            <a:off x="809521" y="4196540"/>
            <a:ext cx="1071570" cy="1428760"/>
            <a:chOff x="832280" y="3890468"/>
            <a:chExt cx="1071570" cy="1428760"/>
          </a:xfrm>
        </p:grpSpPr>
        <p:sp>
          <p:nvSpPr>
            <p:cNvPr id="7" name="직사각형 164">
              <a:extLst>
                <a:ext uri="{FF2B5EF4-FFF2-40B4-BE49-F238E27FC236}">
                  <a16:creationId xmlns:a16="http://schemas.microsoft.com/office/drawing/2014/main" id="{07CFE72E-D964-EF49-89E8-EF9D210CC85D}"/>
                </a:ext>
              </a:extLst>
            </p:cNvPr>
            <p:cNvSpPr/>
            <p:nvPr/>
          </p:nvSpPr>
          <p:spPr bwMode="auto">
            <a:xfrm>
              <a:off x="832280" y="3890468"/>
              <a:ext cx="1071570" cy="1428760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21AAB5-572E-5A40-90B6-CFE19CCC046A}"/>
                </a:ext>
              </a:extLst>
            </p:cNvPr>
            <p:cNvSpPr txBox="1"/>
            <p:nvPr/>
          </p:nvSpPr>
          <p:spPr>
            <a:xfrm>
              <a:off x="975156" y="389046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398CEA-F5F5-B94B-9621-0CF75CBA7EB1}"/>
                </a:ext>
              </a:extLst>
            </p:cNvPr>
            <p:cNvSpPr txBox="1"/>
            <p:nvPr/>
          </p:nvSpPr>
          <p:spPr>
            <a:xfrm>
              <a:off x="975156" y="416407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96B746-66EF-D545-9567-DE4B1405D124}"/>
                </a:ext>
              </a:extLst>
            </p:cNvPr>
            <p:cNvSpPr txBox="1"/>
            <p:nvPr/>
          </p:nvSpPr>
          <p:spPr>
            <a:xfrm>
              <a:off x="975156" y="44498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3</a:t>
              </a:r>
            </a:p>
          </p:txBody>
        </p:sp>
        <p:cxnSp>
          <p:nvCxnSpPr>
            <p:cNvPr id="10" name="직선 연결선 180">
              <a:extLst>
                <a:ext uri="{FF2B5EF4-FFF2-40B4-BE49-F238E27FC236}">
                  <a16:creationId xmlns:a16="http://schemas.microsoft.com/office/drawing/2014/main" id="{8495D1C6-D2FC-1343-9A1E-9CC3C8EA4CE7}"/>
                </a:ext>
              </a:extLst>
            </p:cNvPr>
            <p:cNvCxnSpPr/>
            <p:nvPr/>
          </p:nvCxnSpPr>
          <p:spPr bwMode="auto">
            <a:xfrm>
              <a:off x="1046594" y="48906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직선 연결선 181">
              <a:extLst>
                <a:ext uri="{FF2B5EF4-FFF2-40B4-BE49-F238E27FC236}">
                  <a16:creationId xmlns:a16="http://schemas.microsoft.com/office/drawing/2014/main" id="{B71299C2-1918-2043-A92E-9B27FF4BC290}"/>
                </a:ext>
              </a:extLst>
            </p:cNvPr>
            <p:cNvCxnSpPr/>
            <p:nvPr/>
          </p:nvCxnSpPr>
          <p:spPr bwMode="auto">
            <a:xfrm>
              <a:off x="1046594" y="50430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직선 연결선 184">
              <a:extLst>
                <a:ext uri="{FF2B5EF4-FFF2-40B4-BE49-F238E27FC236}">
                  <a16:creationId xmlns:a16="http://schemas.microsoft.com/office/drawing/2014/main" id="{8F4C5175-201B-294A-9E8C-CFD8638E0AA2}"/>
                </a:ext>
              </a:extLst>
            </p:cNvPr>
            <p:cNvCxnSpPr/>
            <p:nvPr/>
          </p:nvCxnSpPr>
          <p:spPr bwMode="auto">
            <a:xfrm>
              <a:off x="1046594" y="51954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모서리가 둥근 직사각형 59">
              <a:extLst>
                <a:ext uri="{FF2B5EF4-FFF2-40B4-BE49-F238E27FC236}">
                  <a16:creationId xmlns:a16="http://schemas.microsoft.com/office/drawing/2014/main" id="{CFE3FDCA-F8F1-8447-9059-02DEDDAF8BA4}"/>
                </a:ext>
              </a:extLst>
            </p:cNvPr>
            <p:cNvSpPr/>
            <p:nvPr/>
          </p:nvSpPr>
          <p:spPr bwMode="auto">
            <a:xfrm>
              <a:off x="864938" y="3934012"/>
              <a:ext cx="1000132" cy="285752"/>
            </a:xfrm>
            <a:prstGeom prst="roundRect">
              <a:avLst/>
            </a:prstGeom>
            <a:noFill/>
            <a:ln w="38100" cap="sq" cmpd="sng" algn="ctr">
              <a:solidFill>
                <a:srgbClr val="9C242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0B91E6E-21C4-DF4D-A8BE-A0C19E7ADA83}"/>
              </a:ext>
            </a:extLst>
          </p:cNvPr>
          <p:cNvSpPr txBox="1"/>
          <p:nvPr/>
        </p:nvSpPr>
        <p:spPr>
          <a:xfrm>
            <a:off x="421199" y="38261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CBAEFC-1964-F141-B21C-188D7CD822F5}"/>
              </a:ext>
            </a:extLst>
          </p:cNvPr>
          <p:cNvSpPr txBox="1"/>
          <p:nvPr/>
        </p:nvSpPr>
        <p:spPr>
          <a:xfrm>
            <a:off x="3869056" y="343178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1</a:t>
            </a:r>
          </a:p>
        </p:txBody>
      </p:sp>
      <p:sp>
        <p:nvSpPr>
          <p:cNvPr id="28" name="직사각형 164">
            <a:extLst>
              <a:ext uri="{FF2B5EF4-FFF2-40B4-BE49-F238E27FC236}">
                <a16:creationId xmlns:a16="http://schemas.microsoft.com/office/drawing/2014/main" id="{A81207D4-1A43-744A-B606-A9114E9E47E1}"/>
              </a:ext>
            </a:extLst>
          </p:cNvPr>
          <p:cNvSpPr/>
          <p:nvPr/>
        </p:nvSpPr>
        <p:spPr bwMode="auto">
          <a:xfrm>
            <a:off x="3726180" y="3431787"/>
            <a:ext cx="1071570" cy="142876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3058D-51F6-AC4D-993D-90A11A2ED2BA}"/>
              </a:ext>
            </a:extLst>
          </p:cNvPr>
          <p:cNvSpPr txBox="1"/>
          <p:nvPr/>
        </p:nvSpPr>
        <p:spPr>
          <a:xfrm>
            <a:off x="3869056" y="370539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128AB8-A156-394F-93E0-8FDA8E991B46}"/>
              </a:ext>
            </a:extLst>
          </p:cNvPr>
          <p:cNvSpPr txBox="1"/>
          <p:nvPr/>
        </p:nvSpPr>
        <p:spPr>
          <a:xfrm>
            <a:off x="3869056" y="3991149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3</a:t>
            </a:r>
          </a:p>
        </p:txBody>
      </p:sp>
      <p:cxnSp>
        <p:nvCxnSpPr>
          <p:cNvPr id="31" name="직선 연결선 180">
            <a:extLst>
              <a:ext uri="{FF2B5EF4-FFF2-40B4-BE49-F238E27FC236}">
                <a16:creationId xmlns:a16="http://schemas.microsoft.com/office/drawing/2014/main" id="{86079CF6-8AD6-5E48-AFD7-222CB84CE3A3}"/>
              </a:ext>
            </a:extLst>
          </p:cNvPr>
          <p:cNvCxnSpPr/>
          <p:nvPr/>
        </p:nvCxnSpPr>
        <p:spPr bwMode="auto">
          <a:xfrm>
            <a:off x="3940494" y="44319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직선 연결선 181">
            <a:extLst>
              <a:ext uri="{FF2B5EF4-FFF2-40B4-BE49-F238E27FC236}">
                <a16:creationId xmlns:a16="http://schemas.microsoft.com/office/drawing/2014/main" id="{FF9C4F59-AFB2-EB44-A309-B2CA5F0AC401}"/>
              </a:ext>
            </a:extLst>
          </p:cNvPr>
          <p:cNvCxnSpPr/>
          <p:nvPr/>
        </p:nvCxnSpPr>
        <p:spPr bwMode="auto">
          <a:xfrm>
            <a:off x="3940494" y="45843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직선 연결선 184">
            <a:extLst>
              <a:ext uri="{FF2B5EF4-FFF2-40B4-BE49-F238E27FC236}">
                <a16:creationId xmlns:a16="http://schemas.microsoft.com/office/drawing/2014/main" id="{1D9C082C-F007-2B49-AD11-E68D374168F1}"/>
              </a:ext>
            </a:extLst>
          </p:cNvPr>
          <p:cNvCxnSpPr/>
          <p:nvPr/>
        </p:nvCxnSpPr>
        <p:spPr bwMode="auto">
          <a:xfrm>
            <a:off x="3940494" y="47367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모서리가 둥근 직사각형 59">
            <a:extLst>
              <a:ext uri="{FF2B5EF4-FFF2-40B4-BE49-F238E27FC236}">
                <a16:creationId xmlns:a16="http://schemas.microsoft.com/office/drawing/2014/main" id="{2436AA81-0E5E-B74F-935D-B18BBCB3171B}"/>
              </a:ext>
            </a:extLst>
          </p:cNvPr>
          <p:cNvSpPr/>
          <p:nvPr/>
        </p:nvSpPr>
        <p:spPr bwMode="auto">
          <a:xfrm>
            <a:off x="3758838" y="3475331"/>
            <a:ext cx="1000132" cy="285752"/>
          </a:xfrm>
          <a:prstGeom prst="roundRect">
            <a:avLst/>
          </a:prstGeom>
          <a:noFill/>
          <a:ln w="38100" cap="sq" cmpd="sng" algn="ctr">
            <a:solidFill>
              <a:srgbClr val="9C242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1174D1-7E69-D645-9D18-064F8B748C8E}"/>
              </a:ext>
            </a:extLst>
          </p:cNvPr>
          <p:cNvSpPr txBox="1"/>
          <p:nvPr/>
        </p:nvSpPr>
        <p:spPr>
          <a:xfrm>
            <a:off x="772047" y="36949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6CB43D-05CD-9544-AC82-CCAB784F4C04}"/>
              </a:ext>
            </a:extLst>
          </p:cNvPr>
          <p:cNvSpPr txBox="1"/>
          <p:nvPr/>
        </p:nvSpPr>
        <p:spPr>
          <a:xfrm>
            <a:off x="1061066" y="35118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6C3CD-C97A-4D44-8BE8-22367F259EB6}"/>
              </a:ext>
            </a:extLst>
          </p:cNvPr>
          <p:cNvSpPr txBox="1"/>
          <p:nvPr/>
        </p:nvSpPr>
        <p:spPr>
          <a:xfrm>
            <a:off x="1350085" y="327476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7B3DDE7-E3D7-D343-A5DD-2F3B6F7FAAD7}"/>
              </a:ext>
            </a:extLst>
          </p:cNvPr>
          <p:cNvSpPr/>
          <p:nvPr/>
        </p:nvSpPr>
        <p:spPr>
          <a:xfrm>
            <a:off x="3106272" y="3889400"/>
            <a:ext cx="593398" cy="370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D9FA1-F8F3-C449-B628-A537F92EEE8F}"/>
              </a:ext>
            </a:extLst>
          </p:cNvPr>
          <p:cNvSpPr txBox="1"/>
          <p:nvPr/>
        </p:nvSpPr>
        <p:spPr>
          <a:xfrm>
            <a:off x="185502" y="5771765"/>
            <a:ext cx="351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threads have the same program </a:t>
            </a:r>
          </a:p>
        </p:txBody>
      </p:sp>
      <p:grpSp>
        <p:nvGrpSpPr>
          <p:cNvPr id="44" name="그룹 154">
            <a:extLst>
              <a:ext uri="{FF2B5EF4-FFF2-40B4-BE49-F238E27FC236}">
                <a16:creationId xmlns:a16="http://schemas.microsoft.com/office/drawing/2014/main" id="{2CA24D83-581A-1D4D-B3F7-765D51555737}"/>
              </a:ext>
            </a:extLst>
          </p:cNvPr>
          <p:cNvGrpSpPr/>
          <p:nvPr/>
        </p:nvGrpSpPr>
        <p:grpSpPr>
          <a:xfrm>
            <a:off x="5068619" y="3461515"/>
            <a:ext cx="1861362" cy="299568"/>
            <a:chOff x="5251518" y="3714752"/>
            <a:chExt cx="1861362" cy="299568"/>
          </a:xfrm>
        </p:grpSpPr>
        <p:sp>
          <p:nvSpPr>
            <p:cNvPr id="45" name="직사각형 140">
              <a:extLst>
                <a:ext uri="{FF2B5EF4-FFF2-40B4-BE49-F238E27FC236}">
                  <a16:creationId xmlns:a16="http://schemas.microsoft.com/office/drawing/2014/main" id="{9CADCDEE-8AB9-D847-9C79-55A4BCD960E4}"/>
                </a:ext>
              </a:extLst>
            </p:cNvPr>
            <p:cNvSpPr/>
            <p:nvPr/>
          </p:nvSpPr>
          <p:spPr bwMode="auto">
            <a:xfrm>
              <a:off x="6774119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6" name="직사각형 141">
              <a:extLst>
                <a:ext uri="{FF2B5EF4-FFF2-40B4-BE49-F238E27FC236}">
                  <a16:creationId xmlns:a16="http://schemas.microsoft.com/office/drawing/2014/main" id="{2C02C42B-9A65-264E-8173-C3A964FE92DD}"/>
                </a:ext>
              </a:extLst>
            </p:cNvPr>
            <p:cNvSpPr/>
            <p:nvPr/>
          </p:nvSpPr>
          <p:spPr bwMode="auto">
            <a:xfrm>
              <a:off x="5251518" y="3714752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7" name="직사각형 142">
              <a:extLst>
                <a:ext uri="{FF2B5EF4-FFF2-40B4-BE49-F238E27FC236}">
                  <a16:creationId xmlns:a16="http://schemas.microsoft.com/office/drawing/2014/main" id="{455A5F94-B0A3-7E4B-8D2D-FE1354FE7FB6}"/>
                </a:ext>
              </a:extLst>
            </p:cNvPr>
            <p:cNvSpPr/>
            <p:nvPr/>
          </p:nvSpPr>
          <p:spPr bwMode="auto">
            <a:xfrm>
              <a:off x="5765305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8" name="직사각형 143">
              <a:extLst>
                <a:ext uri="{FF2B5EF4-FFF2-40B4-BE49-F238E27FC236}">
                  <a16:creationId xmlns:a16="http://schemas.microsoft.com/office/drawing/2014/main" id="{32EBBCA6-C4A7-884D-BF86-BBEA35D2455A}"/>
                </a:ext>
              </a:extLst>
            </p:cNvPr>
            <p:cNvSpPr/>
            <p:nvPr/>
          </p:nvSpPr>
          <p:spPr bwMode="auto">
            <a:xfrm>
              <a:off x="6273446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grpSp>
        <p:nvGrpSpPr>
          <p:cNvPr id="49" name="그룹 160">
            <a:extLst>
              <a:ext uri="{FF2B5EF4-FFF2-40B4-BE49-F238E27FC236}">
                <a16:creationId xmlns:a16="http://schemas.microsoft.com/office/drawing/2014/main" id="{CCEE6EDC-282C-9043-A142-B62235091350}"/>
              </a:ext>
            </a:extLst>
          </p:cNvPr>
          <p:cNvGrpSpPr/>
          <p:nvPr/>
        </p:nvGrpSpPr>
        <p:grpSpPr>
          <a:xfrm>
            <a:off x="5072595" y="3852159"/>
            <a:ext cx="1857387" cy="383157"/>
            <a:chOff x="1890810" y="3670149"/>
            <a:chExt cx="1857387" cy="383157"/>
          </a:xfrm>
        </p:grpSpPr>
        <p:sp>
          <p:nvSpPr>
            <p:cNvPr id="50" name="오른쪽 대괄호 161">
              <a:extLst>
                <a:ext uri="{FF2B5EF4-FFF2-40B4-BE49-F238E27FC236}">
                  <a16:creationId xmlns:a16="http://schemas.microsoft.com/office/drawing/2014/main" id="{C6260472-329D-4C4C-BE92-A96093E4BB22}"/>
                </a:ext>
              </a:extLst>
            </p:cNvPr>
            <p:cNvSpPr/>
            <p:nvPr/>
          </p:nvSpPr>
          <p:spPr bwMode="auto">
            <a:xfrm rot="5400000">
              <a:off x="2783785" y="2777174"/>
              <a:ext cx="71437" cy="1857387"/>
            </a:xfrm>
            <a:prstGeom prst="rightBracke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216CA23-A6D5-1943-9A08-467AB43BB45E}"/>
                </a:ext>
              </a:extLst>
            </p:cNvPr>
            <p:cNvSpPr txBox="1"/>
            <p:nvPr/>
          </p:nvSpPr>
          <p:spPr>
            <a:xfrm>
              <a:off x="2269227" y="3714752"/>
              <a:ext cx="123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itchFamily="34" charset="0"/>
                </a:rPr>
                <a:t>One warp</a:t>
              </a:r>
            </a:p>
          </p:txBody>
        </p:sp>
      </p:grpSp>
      <p:grpSp>
        <p:nvGrpSpPr>
          <p:cNvPr id="53" name="그룹 150">
            <a:extLst>
              <a:ext uri="{FF2B5EF4-FFF2-40B4-BE49-F238E27FC236}">
                <a16:creationId xmlns:a16="http://schemas.microsoft.com/office/drawing/2014/main" id="{F6A2DD35-F4B1-6F4D-85B1-7C1BB3A92F63}"/>
              </a:ext>
            </a:extLst>
          </p:cNvPr>
          <p:cNvGrpSpPr/>
          <p:nvPr/>
        </p:nvGrpSpPr>
        <p:grpSpPr>
          <a:xfrm>
            <a:off x="5068619" y="3461515"/>
            <a:ext cx="1861362" cy="299568"/>
            <a:chOff x="5251518" y="3286124"/>
            <a:chExt cx="1861362" cy="299568"/>
          </a:xfrm>
          <a:solidFill>
            <a:srgbClr val="00B050"/>
          </a:solidFill>
        </p:grpSpPr>
        <p:sp>
          <p:nvSpPr>
            <p:cNvPr id="54" name="직사각형 87">
              <a:extLst>
                <a:ext uri="{FF2B5EF4-FFF2-40B4-BE49-F238E27FC236}">
                  <a16:creationId xmlns:a16="http://schemas.microsoft.com/office/drawing/2014/main" id="{1F1B1807-0069-2A45-A1A9-F8AF4ED05B54}"/>
                </a:ext>
              </a:extLst>
            </p:cNvPr>
            <p:cNvSpPr/>
            <p:nvPr/>
          </p:nvSpPr>
          <p:spPr bwMode="auto">
            <a:xfrm>
              <a:off x="6774119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5" name="직사각형 88">
              <a:extLst>
                <a:ext uri="{FF2B5EF4-FFF2-40B4-BE49-F238E27FC236}">
                  <a16:creationId xmlns:a16="http://schemas.microsoft.com/office/drawing/2014/main" id="{08AEDBAD-4D67-4448-8EC2-3D76D11C99FE}"/>
                </a:ext>
              </a:extLst>
            </p:cNvPr>
            <p:cNvSpPr/>
            <p:nvPr/>
          </p:nvSpPr>
          <p:spPr bwMode="auto">
            <a:xfrm>
              <a:off x="5251518" y="3286124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6" name="직사각형 89">
              <a:extLst>
                <a:ext uri="{FF2B5EF4-FFF2-40B4-BE49-F238E27FC236}">
                  <a16:creationId xmlns:a16="http://schemas.microsoft.com/office/drawing/2014/main" id="{094D7B46-077D-014C-9D22-AB7EC68AA87A}"/>
                </a:ext>
              </a:extLst>
            </p:cNvPr>
            <p:cNvSpPr/>
            <p:nvPr/>
          </p:nvSpPr>
          <p:spPr bwMode="auto">
            <a:xfrm>
              <a:off x="5765305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7" name="직사각형 90">
              <a:extLst>
                <a:ext uri="{FF2B5EF4-FFF2-40B4-BE49-F238E27FC236}">
                  <a16:creationId xmlns:a16="http://schemas.microsoft.com/office/drawing/2014/main" id="{05EF490A-4DDA-5048-AA1C-2639BAEED3E7}"/>
                </a:ext>
              </a:extLst>
            </p:cNvPr>
            <p:cNvSpPr/>
            <p:nvPr/>
          </p:nvSpPr>
          <p:spPr bwMode="auto">
            <a:xfrm>
              <a:off x="6273446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0D0CDB4-A244-3045-B715-FDA766015108}"/>
              </a:ext>
            </a:extLst>
          </p:cNvPr>
          <p:cNvSpPr txBox="1"/>
          <p:nvPr/>
        </p:nvSpPr>
        <p:spPr>
          <a:xfrm>
            <a:off x="3858356" y="5101921"/>
            <a:ext cx="4693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1 instruction and each instruction has multiple threads are associated. </a:t>
            </a:r>
          </a:p>
          <a:p>
            <a:r>
              <a:rPr lang="en-US" dirty="0"/>
              <a:t>The group of instruction is called warp/wave-front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29F2AA-125E-AB47-8CBB-173E4D0DD123}"/>
              </a:ext>
            </a:extLst>
          </p:cNvPr>
          <p:cNvSpPr txBox="1"/>
          <p:nvPr/>
        </p:nvSpPr>
        <p:spPr>
          <a:xfrm>
            <a:off x="1906733" y="3048394"/>
            <a:ext cx="40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4C3D73-C6E1-414C-9A1F-7A403E90278C}"/>
              </a:ext>
            </a:extLst>
          </p:cNvPr>
          <p:cNvSpPr txBox="1"/>
          <p:nvPr/>
        </p:nvSpPr>
        <p:spPr>
          <a:xfrm>
            <a:off x="1704618" y="31769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2" name="그룹 154">
            <a:extLst>
              <a:ext uri="{FF2B5EF4-FFF2-40B4-BE49-F238E27FC236}">
                <a16:creationId xmlns:a16="http://schemas.microsoft.com/office/drawing/2014/main" id="{1F4487B7-82CD-7E47-809E-1F12D57F5386}"/>
              </a:ext>
            </a:extLst>
          </p:cNvPr>
          <p:cNvGrpSpPr/>
          <p:nvPr/>
        </p:nvGrpSpPr>
        <p:grpSpPr>
          <a:xfrm>
            <a:off x="7058151" y="3460399"/>
            <a:ext cx="1861362" cy="299568"/>
            <a:chOff x="5251518" y="3714752"/>
            <a:chExt cx="1861362" cy="299568"/>
          </a:xfrm>
          <a:solidFill>
            <a:schemeClr val="accent2"/>
          </a:solidFill>
        </p:grpSpPr>
        <p:sp>
          <p:nvSpPr>
            <p:cNvPr id="63" name="직사각형 140">
              <a:extLst>
                <a:ext uri="{FF2B5EF4-FFF2-40B4-BE49-F238E27FC236}">
                  <a16:creationId xmlns:a16="http://schemas.microsoft.com/office/drawing/2014/main" id="{AFEDEBE5-10E3-7741-98A6-7F4B049D1854}"/>
                </a:ext>
              </a:extLst>
            </p:cNvPr>
            <p:cNvSpPr/>
            <p:nvPr/>
          </p:nvSpPr>
          <p:spPr bwMode="auto">
            <a:xfrm>
              <a:off x="6774119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4" name="직사각형 141">
              <a:extLst>
                <a:ext uri="{FF2B5EF4-FFF2-40B4-BE49-F238E27FC236}">
                  <a16:creationId xmlns:a16="http://schemas.microsoft.com/office/drawing/2014/main" id="{AF09AC6D-F09D-CA40-9E42-7CC84D37C689}"/>
                </a:ext>
              </a:extLst>
            </p:cNvPr>
            <p:cNvSpPr/>
            <p:nvPr/>
          </p:nvSpPr>
          <p:spPr bwMode="auto">
            <a:xfrm>
              <a:off x="5251518" y="3714752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5" name="직사각형 142">
              <a:extLst>
                <a:ext uri="{FF2B5EF4-FFF2-40B4-BE49-F238E27FC236}">
                  <a16:creationId xmlns:a16="http://schemas.microsoft.com/office/drawing/2014/main" id="{0F78F79C-BF2E-414A-902F-94661901B249}"/>
                </a:ext>
              </a:extLst>
            </p:cNvPr>
            <p:cNvSpPr/>
            <p:nvPr/>
          </p:nvSpPr>
          <p:spPr bwMode="auto">
            <a:xfrm>
              <a:off x="5765305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6" name="직사각형 143">
              <a:extLst>
                <a:ext uri="{FF2B5EF4-FFF2-40B4-BE49-F238E27FC236}">
                  <a16:creationId xmlns:a16="http://schemas.microsoft.com/office/drawing/2014/main" id="{9287B9D2-B75F-9743-A837-E1DF9D8DEBE1}"/>
                </a:ext>
              </a:extLst>
            </p:cNvPr>
            <p:cNvSpPr/>
            <p:nvPr/>
          </p:nvSpPr>
          <p:spPr bwMode="auto">
            <a:xfrm>
              <a:off x="6273446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grpSp>
        <p:nvGrpSpPr>
          <p:cNvPr id="67" name="그룹 160">
            <a:extLst>
              <a:ext uri="{FF2B5EF4-FFF2-40B4-BE49-F238E27FC236}">
                <a16:creationId xmlns:a16="http://schemas.microsoft.com/office/drawing/2014/main" id="{699C3AC2-719C-FB41-A6D7-F07BFB6596A3}"/>
              </a:ext>
            </a:extLst>
          </p:cNvPr>
          <p:cNvGrpSpPr/>
          <p:nvPr/>
        </p:nvGrpSpPr>
        <p:grpSpPr>
          <a:xfrm>
            <a:off x="7062127" y="3851043"/>
            <a:ext cx="1857387" cy="383157"/>
            <a:chOff x="1890810" y="3670149"/>
            <a:chExt cx="1857387" cy="383157"/>
          </a:xfrm>
          <a:noFill/>
        </p:grpSpPr>
        <p:sp>
          <p:nvSpPr>
            <p:cNvPr id="68" name="오른쪽 대괄호 161">
              <a:extLst>
                <a:ext uri="{FF2B5EF4-FFF2-40B4-BE49-F238E27FC236}">
                  <a16:creationId xmlns:a16="http://schemas.microsoft.com/office/drawing/2014/main" id="{0E2B76D6-B5CD-404C-A5E8-FBC29861B3C2}"/>
                </a:ext>
              </a:extLst>
            </p:cNvPr>
            <p:cNvSpPr/>
            <p:nvPr/>
          </p:nvSpPr>
          <p:spPr bwMode="auto">
            <a:xfrm rot="5400000">
              <a:off x="2783785" y="2777174"/>
              <a:ext cx="71437" cy="1857387"/>
            </a:xfrm>
            <a:prstGeom prst="rightBracket">
              <a:avLst/>
            </a:prstGeom>
            <a:grp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5B6801-214B-264F-99E4-CBAA4329A545}"/>
                </a:ext>
              </a:extLst>
            </p:cNvPr>
            <p:cNvSpPr txBox="1"/>
            <p:nvPr/>
          </p:nvSpPr>
          <p:spPr>
            <a:xfrm>
              <a:off x="2269227" y="3714752"/>
              <a:ext cx="123120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itchFamily="34" charset="0"/>
                </a:rPr>
                <a:t>One warp</a:t>
              </a:r>
            </a:p>
          </p:txBody>
        </p:sp>
      </p:grpSp>
      <p:grpSp>
        <p:nvGrpSpPr>
          <p:cNvPr id="70" name="그룹 150">
            <a:extLst>
              <a:ext uri="{FF2B5EF4-FFF2-40B4-BE49-F238E27FC236}">
                <a16:creationId xmlns:a16="http://schemas.microsoft.com/office/drawing/2014/main" id="{8557B966-C391-EF4E-A8F9-69898D2428DD}"/>
              </a:ext>
            </a:extLst>
          </p:cNvPr>
          <p:cNvGrpSpPr/>
          <p:nvPr/>
        </p:nvGrpSpPr>
        <p:grpSpPr>
          <a:xfrm>
            <a:off x="7058151" y="3460399"/>
            <a:ext cx="1861362" cy="299568"/>
            <a:chOff x="5251518" y="3286124"/>
            <a:chExt cx="1861362" cy="299568"/>
          </a:xfrm>
          <a:solidFill>
            <a:schemeClr val="accent2"/>
          </a:solidFill>
        </p:grpSpPr>
        <p:sp>
          <p:nvSpPr>
            <p:cNvPr id="71" name="직사각형 87">
              <a:extLst>
                <a:ext uri="{FF2B5EF4-FFF2-40B4-BE49-F238E27FC236}">
                  <a16:creationId xmlns:a16="http://schemas.microsoft.com/office/drawing/2014/main" id="{7F87EF05-D52E-CD4D-9481-DA8FA12C78A0}"/>
                </a:ext>
              </a:extLst>
            </p:cNvPr>
            <p:cNvSpPr/>
            <p:nvPr/>
          </p:nvSpPr>
          <p:spPr bwMode="auto">
            <a:xfrm>
              <a:off x="6774119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2" name="직사각형 88">
              <a:extLst>
                <a:ext uri="{FF2B5EF4-FFF2-40B4-BE49-F238E27FC236}">
                  <a16:creationId xmlns:a16="http://schemas.microsoft.com/office/drawing/2014/main" id="{BE97E7EA-F9F8-5E4F-87AC-C636EC3BA37C}"/>
                </a:ext>
              </a:extLst>
            </p:cNvPr>
            <p:cNvSpPr/>
            <p:nvPr/>
          </p:nvSpPr>
          <p:spPr bwMode="auto">
            <a:xfrm>
              <a:off x="5251518" y="3286124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3" name="직사각형 89">
              <a:extLst>
                <a:ext uri="{FF2B5EF4-FFF2-40B4-BE49-F238E27FC236}">
                  <a16:creationId xmlns:a16="http://schemas.microsoft.com/office/drawing/2014/main" id="{192B1634-EB08-B747-9845-EBD25B761C9A}"/>
                </a:ext>
              </a:extLst>
            </p:cNvPr>
            <p:cNvSpPr/>
            <p:nvPr/>
          </p:nvSpPr>
          <p:spPr bwMode="auto">
            <a:xfrm>
              <a:off x="5765305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4" name="직사각형 90">
              <a:extLst>
                <a:ext uri="{FF2B5EF4-FFF2-40B4-BE49-F238E27FC236}">
                  <a16:creationId xmlns:a16="http://schemas.microsoft.com/office/drawing/2014/main" id="{D5CB929A-AD29-044B-A008-70DBAE8DAB90}"/>
                </a:ext>
              </a:extLst>
            </p:cNvPr>
            <p:cNvSpPr/>
            <p:nvPr/>
          </p:nvSpPr>
          <p:spPr bwMode="auto">
            <a:xfrm>
              <a:off x="6273446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3309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슬라이드 번호 개체 틀 75"/>
          <p:cNvSpPr>
            <a:spLocks noGrp="1"/>
          </p:cNvSpPr>
          <p:nvPr>
            <p:ph type="sldNum" sz="quarter" idx="4294967295"/>
          </p:nvPr>
        </p:nvSpPr>
        <p:spPr>
          <a:xfrm>
            <a:off x="0" y="683913"/>
            <a:ext cx="533400" cy="24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fld id="{0E482978-4635-4B52-AABE-36999B32AF2E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3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 Placeholder 6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Thread &amp; 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3770313" algn="l"/>
              </a:tabLs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Execution Model</a:t>
            </a:r>
          </a:p>
        </p:txBody>
      </p:sp>
      <p:grpSp>
        <p:nvGrpSpPr>
          <p:cNvPr id="10" name="그룹 185"/>
          <p:cNvGrpSpPr/>
          <p:nvPr/>
        </p:nvGrpSpPr>
        <p:grpSpPr>
          <a:xfrm>
            <a:off x="228600" y="2057400"/>
            <a:ext cx="1071570" cy="1428760"/>
            <a:chOff x="500034" y="3000372"/>
            <a:chExt cx="1071570" cy="1428760"/>
          </a:xfrm>
        </p:grpSpPr>
        <p:sp>
          <p:nvSpPr>
            <p:cNvPr id="121" name="TextBox 120"/>
            <p:cNvSpPr txBox="1"/>
            <p:nvPr/>
          </p:nvSpPr>
          <p:spPr>
            <a:xfrm>
              <a:off x="642910" y="300037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1</a:t>
              </a: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00034" y="3000372"/>
              <a:ext cx="1071570" cy="1428760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42910" y="327398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2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42910" y="355973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3</a:t>
              </a: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714348" y="40005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>
              <a:off x="714348" y="41529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>
              <a:off x="714348" y="43053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0" name="모서리가 둥근 직사각형 59"/>
          <p:cNvSpPr/>
          <p:nvPr/>
        </p:nvSpPr>
        <p:spPr bwMode="auto">
          <a:xfrm>
            <a:off x="261258" y="2100944"/>
            <a:ext cx="1000132" cy="285752"/>
          </a:xfrm>
          <a:prstGeom prst="roundRect">
            <a:avLst/>
          </a:prstGeom>
          <a:noFill/>
          <a:ln w="38100" cap="sq" cmpd="sng" algn="ctr">
            <a:solidFill>
              <a:srgbClr val="9C242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524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1828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438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133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57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352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62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876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334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638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2484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9436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5532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58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4676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162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7724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0772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686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8382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33600" y="3810000"/>
            <a:ext cx="2057400" cy="1447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7400" y="3429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0" y="3505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286000" y="3886200"/>
            <a:ext cx="1752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Memory</a:t>
            </a:r>
          </a:p>
        </p:txBody>
      </p:sp>
      <p:sp>
        <p:nvSpPr>
          <p:cNvPr id="43" name="직사각형 56"/>
          <p:cNvSpPr/>
          <p:nvPr/>
        </p:nvSpPr>
        <p:spPr>
          <a:xfrm>
            <a:off x="3704767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직사각형 62"/>
          <p:cNvSpPr/>
          <p:nvPr/>
        </p:nvSpPr>
        <p:spPr>
          <a:xfrm>
            <a:off x="2178739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직사각형 64"/>
          <p:cNvSpPr/>
          <p:nvPr/>
        </p:nvSpPr>
        <p:spPr>
          <a:xfrm>
            <a:off x="2689570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직사각형 66"/>
          <p:cNvSpPr/>
          <p:nvPr/>
        </p:nvSpPr>
        <p:spPr>
          <a:xfrm>
            <a:off x="3200400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943600" y="3886200"/>
            <a:ext cx="2057400" cy="1447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96000" y="3962400"/>
            <a:ext cx="1752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Memory</a:t>
            </a:r>
          </a:p>
        </p:txBody>
      </p:sp>
      <p:sp>
        <p:nvSpPr>
          <p:cNvPr id="49" name="직사각형 56"/>
          <p:cNvSpPr/>
          <p:nvPr/>
        </p:nvSpPr>
        <p:spPr>
          <a:xfrm>
            <a:off x="7514767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직사각형 62"/>
          <p:cNvSpPr/>
          <p:nvPr/>
        </p:nvSpPr>
        <p:spPr>
          <a:xfrm>
            <a:off x="5988739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직사각형 64"/>
          <p:cNvSpPr/>
          <p:nvPr/>
        </p:nvSpPr>
        <p:spPr>
          <a:xfrm>
            <a:off x="6499570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직사각형 66"/>
          <p:cNvSpPr/>
          <p:nvPr/>
        </p:nvSpPr>
        <p:spPr>
          <a:xfrm>
            <a:off x="7010400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752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>
            <a:off x="13716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50292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04800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1524000" y="19812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3048000" y="19812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172200" y="1752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51816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>
            <a:off x="88392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5334000" y="19812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858000" y="19812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Left Brace 72"/>
          <p:cNvSpPr/>
          <p:nvPr/>
        </p:nvSpPr>
        <p:spPr bwMode="auto">
          <a:xfrm rot="16200000">
            <a:off x="19050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Left Brace 73"/>
          <p:cNvSpPr/>
          <p:nvPr/>
        </p:nvSpPr>
        <p:spPr bwMode="auto">
          <a:xfrm rot="16200000">
            <a:off x="31242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Left Brace 74"/>
          <p:cNvSpPr/>
          <p:nvPr/>
        </p:nvSpPr>
        <p:spPr bwMode="auto">
          <a:xfrm rot="16200000">
            <a:off x="43434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57150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Left Brace 81"/>
          <p:cNvSpPr/>
          <p:nvPr/>
        </p:nvSpPr>
        <p:spPr bwMode="auto">
          <a:xfrm rot="16200000">
            <a:off x="69342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Left Brace 82"/>
          <p:cNvSpPr/>
          <p:nvPr/>
        </p:nvSpPr>
        <p:spPr bwMode="auto">
          <a:xfrm rot="16200000">
            <a:off x="81534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9797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rot="16200000" flipH="1">
            <a:off x="1257300" y="2933700"/>
            <a:ext cx="114300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rot="5400000">
            <a:off x="4152900" y="2781300"/>
            <a:ext cx="1066800" cy="990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3048997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91000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 rot="16200000" flipH="1">
            <a:off x="5067300" y="3009900"/>
            <a:ext cx="114300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5400000">
            <a:off x="7924800" y="2819400"/>
            <a:ext cx="1143000" cy="990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33400" y="5334000"/>
            <a:ext cx="6949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 instruction multiple thread</a:t>
            </a:r>
          </a:p>
          <a:p>
            <a:r>
              <a:rPr lang="en-US" dirty="0"/>
              <a:t>Block = a group of thread which share “the shared memory space”</a:t>
            </a:r>
          </a:p>
          <a:p>
            <a:r>
              <a:rPr lang="en-US" dirty="0"/>
              <a:t>Warp 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388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818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010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0" y="6581001"/>
            <a:ext cx="2717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[the slide is from </a:t>
            </a:r>
            <a:r>
              <a:rPr lang="en-US" sz="1200" dirty="0" err="1"/>
              <a:t>Hong&amp;Kim</a:t>
            </a:r>
            <a:r>
              <a:rPr lang="en-US" sz="1200" dirty="0"/>
              <a:t> ISCA’09]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911776"/>
      </p:ext>
    </p:extLst>
  </p:cSld>
  <p:clrMapOvr>
    <a:masterClrMapping/>
  </p:clrMapOvr>
  <p:transition advTm="993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SIMT-execution model</a:t>
            </a:r>
          </a:p>
          <a:p>
            <a:r>
              <a:rPr lang="en-US" dirty="0"/>
              <a:t>Use thread id and block id to index data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Data Indexing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3494" y="2362200"/>
            <a:ext cx="7433706" cy="2967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B6841"/>
              </a:buClr>
              <a:buSzPct val="60000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assume N=16,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blockDim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=4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4 blocks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72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58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45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31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11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88773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127635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166497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244221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283083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321945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360807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432054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470916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509778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/>
          <p:cNvSpPr/>
          <p:nvPr/>
        </p:nvSpPr>
        <p:spPr>
          <a:xfrm>
            <a:off x="548640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626364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665226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Rectangle 22"/>
          <p:cNvSpPr/>
          <p:nvPr/>
        </p:nvSpPr>
        <p:spPr>
          <a:xfrm>
            <a:off x="704088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742950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/>
          <p:cNvSpPr/>
          <p:nvPr/>
        </p:nvSpPr>
        <p:spPr>
          <a:xfrm>
            <a:off x="25717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603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489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76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262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148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034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20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807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693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579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465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72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058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945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831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717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603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489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376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262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148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034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920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807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693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579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465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9911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/>
          <p:cNvSpPr/>
          <p:nvPr/>
        </p:nvSpPr>
        <p:spPr>
          <a:xfrm>
            <a:off x="88773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/>
          <p:cNvSpPr/>
          <p:nvPr/>
        </p:nvSpPr>
        <p:spPr>
          <a:xfrm>
            <a:off x="127635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/>
          <p:cNvSpPr/>
          <p:nvPr/>
        </p:nvSpPr>
        <p:spPr>
          <a:xfrm>
            <a:off x="166497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/>
          <p:cNvSpPr/>
          <p:nvPr/>
        </p:nvSpPr>
        <p:spPr>
          <a:xfrm>
            <a:off x="244221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/>
          <p:cNvSpPr/>
          <p:nvPr/>
        </p:nvSpPr>
        <p:spPr>
          <a:xfrm>
            <a:off x="283083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321945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/>
          <p:cNvSpPr/>
          <p:nvPr/>
        </p:nvSpPr>
        <p:spPr>
          <a:xfrm>
            <a:off x="360807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Rectangle 60"/>
          <p:cNvSpPr/>
          <p:nvPr/>
        </p:nvSpPr>
        <p:spPr>
          <a:xfrm>
            <a:off x="432054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Rectangle 61"/>
          <p:cNvSpPr/>
          <p:nvPr/>
        </p:nvSpPr>
        <p:spPr>
          <a:xfrm>
            <a:off x="470916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Rectangle 62"/>
          <p:cNvSpPr/>
          <p:nvPr/>
        </p:nvSpPr>
        <p:spPr>
          <a:xfrm>
            <a:off x="509778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Rectangle 63"/>
          <p:cNvSpPr/>
          <p:nvPr/>
        </p:nvSpPr>
        <p:spPr>
          <a:xfrm>
            <a:off x="548640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626364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/>
          <p:cNvSpPr/>
          <p:nvPr/>
        </p:nvSpPr>
        <p:spPr>
          <a:xfrm>
            <a:off x="665226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704088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Rectangle 67"/>
          <p:cNvSpPr/>
          <p:nvPr/>
        </p:nvSpPr>
        <p:spPr>
          <a:xfrm>
            <a:off x="742950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30480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0,1,2,3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1267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4,5,6,7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" y="296090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9100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2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8,9,10,11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72908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3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12,13,14,15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80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75" name="Freeform 10"/>
          <p:cNvSpPr>
            <a:spLocks/>
          </p:cNvSpPr>
          <p:nvPr/>
        </p:nvSpPr>
        <p:spPr bwMode="auto">
          <a:xfrm>
            <a:off x="5638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6" name="Freeform 11"/>
          <p:cNvSpPr>
            <a:spLocks/>
          </p:cNvSpPr>
          <p:nvPr/>
        </p:nvSpPr>
        <p:spPr bwMode="auto">
          <a:xfrm>
            <a:off x="95250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7" name="Freeform 12"/>
          <p:cNvSpPr>
            <a:spLocks/>
          </p:cNvSpPr>
          <p:nvPr/>
        </p:nvSpPr>
        <p:spPr bwMode="auto">
          <a:xfrm>
            <a:off x="134112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9" name="Freeform 14"/>
          <p:cNvSpPr>
            <a:spLocks/>
          </p:cNvSpPr>
          <p:nvPr/>
        </p:nvSpPr>
        <p:spPr bwMode="auto">
          <a:xfrm>
            <a:off x="179451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224790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1" name="Freeform 10"/>
          <p:cNvSpPr>
            <a:spLocks/>
          </p:cNvSpPr>
          <p:nvPr/>
        </p:nvSpPr>
        <p:spPr bwMode="auto">
          <a:xfrm>
            <a:off x="25069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2" name="Freeform 11"/>
          <p:cNvSpPr>
            <a:spLocks/>
          </p:cNvSpPr>
          <p:nvPr/>
        </p:nvSpPr>
        <p:spPr bwMode="auto">
          <a:xfrm>
            <a:off x="289560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3" name="Freeform 12"/>
          <p:cNvSpPr>
            <a:spLocks/>
          </p:cNvSpPr>
          <p:nvPr/>
        </p:nvSpPr>
        <p:spPr bwMode="auto">
          <a:xfrm>
            <a:off x="328422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4" name="Freeform 14"/>
          <p:cNvSpPr>
            <a:spLocks/>
          </p:cNvSpPr>
          <p:nvPr/>
        </p:nvSpPr>
        <p:spPr bwMode="auto">
          <a:xfrm>
            <a:off x="373761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5" name="TextBox 84"/>
          <p:cNvSpPr txBox="1"/>
          <p:nvPr/>
        </p:nvSpPr>
        <p:spPr>
          <a:xfrm>
            <a:off x="406146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6" name="Freeform 10"/>
          <p:cNvSpPr>
            <a:spLocks/>
          </p:cNvSpPr>
          <p:nvPr/>
        </p:nvSpPr>
        <p:spPr bwMode="auto">
          <a:xfrm>
            <a:off x="432054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7" name="Freeform 11"/>
          <p:cNvSpPr>
            <a:spLocks/>
          </p:cNvSpPr>
          <p:nvPr/>
        </p:nvSpPr>
        <p:spPr bwMode="auto">
          <a:xfrm>
            <a:off x="470916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8" name="Freeform 12"/>
          <p:cNvSpPr>
            <a:spLocks/>
          </p:cNvSpPr>
          <p:nvPr/>
        </p:nvSpPr>
        <p:spPr bwMode="auto">
          <a:xfrm>
            <a:off x="50977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9" name="Freeform 14"/>
          <p:cNvSpPr>
            <a:spLocks/>
          </p:cNvSpPr>
          <p:nvPr/>
        </p:nvSpPr>
        <p:spPr bwMode="auto">
          <a:xfrm>
            <a:off x="555117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5989392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91" name="Freeform 10"/>
          <p:cNvSpPr>
            <a:spLocks/>
          </p:cNvSpPr>
          <p:nvPr/>
        </p:nvSpPr>
        <p:spPr bwMode="auto">
          <a:xfrm>
            <a:off x="624847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2" name="Freeform 11"/>
          <p:cNvSpPr>
            <a:spLocks/>
          </p:cNvSpPr>
          <p:nvPr/>
        </p:nvSpPr>
        <p:spPr bwMode="auto">
          <a:xfrm>
            <a:off x="663709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3" name="Freeform 12"/>
          <p:cNvSpPr>
            <a:spLocks/>
          </p:cNvSpPr>
          <p:nvPr/>
        </p:nvSpPr>
        <p:spPr bwMode="auto">
          <a:xfrm>
            <a:off x="702571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4" name="Freeform 14"/>
          <p:cNvSpPr>
            <a:spLocks/>
          </p:cNvSpPr>
          <p:nvPr/>
        </p:nvSpPr>
        <p:spPr bwMode="auto">
          <a:xfrm>
            <a:off x="7479102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cxnSp>
        <p:nvCxnSpPr>
          <p:cNvPr id="95" name="Straight Connector 94"/>
          <p:cNvCxnSpPr/>
          <p:nvPr/>
        </p:nvCxnSpPr>
        <p:spPr>
          <a:xfrm rot="5400000">
            <a:off x="45621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201069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2205007" y="3751722"/>
            <a:ext cx="603946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752267" y="3694173"/>
            <a:ext cx="553617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3946577" y="3694173"/>
            <a:ext cx="553617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70258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5475892" y="3719337"/>
            <a:ext cx="603946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7224682" y="3525027"/>
            <a:ext cx="603946" cy="582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1D, 2D, 3D data structures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038600" y="987552"/>
            <a:ext cx="4692501" cy="5715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A kernel is executed as a </a:t>
            </a:r>
            <a:r>
              <a:rPr lang="en-US" sz="2400" dirty="0">
                <a:solidFill>
                  <a:schemeClr val="accent2"/>
                </a:solidFill>
              </a:rPr>
              <a:t>grid of thread blocks</a:t>
            </a:r>
            <a:endParaRPr lang="en-US" sz="2400" dirty="0"/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Threads and blocks have IDs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So each thread can decide what data to work on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Block ID: 1D or 2D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Thread ID: 1D, 2D, or 3D</a:t>
            </a:r>
          </a:p>
          <a:p>
            <a:pPr marL="654685" indent="-403225">
              <a:lnSpc>
                <a:spcPct val="90000"/>
              </a:lnSpc>
            </a:pPr>
            <a:r>
              <a:rPr lang="en-US" sz="2300" dirty="0"/>
              <a:t>Loop index in sequential loop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Use thread ids, block ids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1D array index= c1*</a:t>
            </a:r>
            <a:r>
              <a:rPr lang="en-US" sz="2000" dirty="0" err="1"/>
              <a:t>threadId.x</a:t>
            </a:r>
            <a:r>
              <a:rPr lang="en-US" sz="2000" dirty="0"/>
              <a:t> + c2*block </a:t>
            </a:r>
            <a:r>
              <a:rPr lang="en-US" sz="2000" dirty="0" err="1"/>
              <a:t>Id.x</a:t>
            </a:r>
            <a:r>
              <a:rPr lang="en-US" sz="2000" dirty="0"/>
              <a:t>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2D array index = c1*threadId.x+c2*blockId.x+c3*threadId.y+c4*</a:t>
            </a:r>
            <a:r>
              <a:rPr lang="en-US" sz="2000" dirty="0" err="1"/>
              <a:t>blockId.y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1905000"/>
            <a:ext cx="2614215" cy="762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for (ii = 0; ii &lt; 100; ++ii)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C[ii] = A[ii] + B[ii];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52400" y="3581400"/>
            <a:ext cx="4171677" cy="165618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// there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are 100 threads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__global__ void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KernelFunction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(…)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blockDim.x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blockIdx.x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threadIdx.x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varB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bb[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C[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 =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varB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600200" y="2819400"/>
            <a:ext cx="6096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3200400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CUDA code</a:t>
            </a:r>
          </a:p>
        </p:txBody>
      </p:sp>
    </p:spTree>
    <p:extLst>
      <p:ext uri="{BB962C8B-B14F-4D97-AF65-F5344CB8AC3E}">
        <p14:creationId xmlns:p14="http://schemas.microsoft.com/office/powerpoint/2010/main" val="19896215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Program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3474933"/>
            <a:ext cx="8347075" cy="330686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00125"/>
            <a:ext cx="7874628" cy="25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28601" y="987425"/>
          <a:ext cx="8518524" cy="44068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00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4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Open</a:t>
                      </a:r>
                      <a:r>
                        <a:rPr lang="en-US" sz="2000" baseline="0" dirty="0" err="1"/>
                        <a:t>CL</a:t>
                      </a: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CUDA </a:t>
                      </a:r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Work-groups/work-items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Block/Thread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Memory model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Global/constant/local/private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Global/constant/shared/local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+ Texture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consistency 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consistency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consistency</a:t>
                      </a:r>
                      <a:r>
                        <a:rPr lang="en-US" baseline="0" dirty="0"/>
                        <a:t> </a:t>
                      </a:r>
                    </a:p>
                    <a:p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Synchronization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Synchronization</a:t>
                      </a:r>
                      <a:r>
                        <a:rPr lang="en-US" baseline="0" dirty="0"/>
                        <a:t> using a work-group barrier (between work-items) </a:t>
                      </a:r>
                    </a:p>
                    <a:p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synch_thread</a:t>
                      </a:r>
                      <a:r>
                        <a:rPr lang="en-US" baseline="0" dirty="0" err="1"/>
                        <a:t>s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Between threads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OpenCL</a:t>
            </a:r>
            <a:r>
              <a:rPr lang="en-US" dirty="0"/>
              <a:t> vs. CUDA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200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Pipeline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One instruction for each warp </a:t>
            </a:r>
          </a:p>
          <a:p>
            <a:pPr lvl="1"/>
            <a:r>
              <a:rPr lang="en-US" dirty="0"/>
              <a:t>Multiple PC registers exist to support multi-threaded architecture </a:t>
            </a:r>
          </a:p>
          <a:p>
            <a:pPr lvl="1"/>
            <a:r>
              <a:rPr lang="en-US" dirty="0"/>
              <a:t>Round-robin scheduler </a:t>
            </a:r>
          </a:p>
          <a:p>
            <a:r>
              <a:rPr lang="en-US" dirty="0"/>
              <a:t>Wide execution width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3"/>
          <p:cNvSpPr/>
          <p:nvPr/>
        </p:nvSpPr>
        <p:spPr>
          <a:xfrm>
            <a:off x="3598072" y="490453"/>
            <a:ext cx="1088808" cy="99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8072" y="1571470"/>
            <a:ext cx="1088808" cy="663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I-cache</a:t>
            </a:r>
          </a:p>
        </p:txBody>
      </p:sp>
      <p:sp>
        <p:nvSpPr>
          <p:cNvPr id="8" name="Rectangle 3"/>
          <p:cNvSpPr/>
          <p:nvPr/>
        </p:nvSpPr>
        <p:spPr>
          <a:xfrm>
            <a:off x="5342507" y="1737251"/>
            <a:ext cx="2947791" cy="331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Fetch unit</a:t>
            </a:r>
          </a:p>
        </p:txBody>
      </p:sp>
      <p:sp>
        <p:nvSpPr>
          <p:cNvPr id="9" name="Rectangle 3"/>
          <p:cNvSpPr/>
          <p:nvPr/>
        </p:nvSpPr>
        <p:spPr>
          <a:xfrm>
            <a:off x="5342508" y="2303649"/>
            <a:ext cx="2947791" cy="331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cxnSp>
        <p:nvCxnSpPr>
          <p:cNvPr id="10" name="직선 화살표 연결선 57"/>
          <p:cNvCxnSpPr>
            <a:stCxn id="6" idx="3"/>
            <a:endCxn id="40" idx="1"/>
          </p:cNvCxnSpPr>
          <p:nvPr/>
        </p:nvCxnSpPr>
        <p:spPr>
          <a:xfrm flipV="1">
            <a:off x="4686880" y="987971"/>
            <a:ext cx="649587" cy="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58"/>
          <p:cNvCxnSpPr>
            <a:stCxn id="7" idx="3"/>
            <a:endCxn id="8" idx="1"/>
          </p:cNvCxnSpPr>
          <p:nvPr/>
        </p:nvCxnSpPr>
        <p:spPr>
          <a:xfrm>
            <a:off x="4686880" y="1903032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62"/>
          <p:cNvCxnSpPr/>
          <p:nvPr/>
        </p:nvCxnSpPr>
        <p:spPr>
          <a:xfrm flipH="1">
            <a:off x="6810363" y="1492197"/>
            <a:ext cx="6039" cy="234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66"/>
          <p:cNvCxnSpPr>
            <a:stCxn id="8" idx="2"/>
          </p:cNvCxnSpPr>
          <p:nvPr/>
        </p:nvCxnSpPr>
        <p:spPr>
          <a:xfrm>
            <a:off x="6816403" y="2068813"/>
            <a:ext cx="1" cy="2322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0"/>
          <p:cNvCxnSpPr>
            <a:stCxn id="9" idx="2"/>
          </p:cNvCxnSpPr>
          <p:nvPr/>
        </p:nvCxnSpPr>
        <p:spPr>
          <a:xfrm>
            <a:off x="6816404" y="2635211"/>
            <a:ext cx="0" cy="2651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6308" y="4316897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. . . . . .</a:t>
            </a:r>
            <a:endParaRPr lang="ko-KR" altLang="en-US" sz="2000" b="1" dirty="0"/>
          </a:p>
        </p:txBody>
      </p:sp>
      <p:sp>
        <p:nvSpPr>
          <p:cNvPr id="16" name="Rectangle 3"/>
          <p:cNvSpPr/>
          <p:nvPr/>
        </p:nvSpPr>
        <p:spPr>
          <a:xfrm>
            <a:off x="5336468" y="5044026"/>
            <a:ext cx="2947791" cy="3315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access unit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6308" y="5592456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. . . . . .</a:t>
            </a:r>
            <a:endParaRPr lang="ko-KR" altLang="en-US" sz="2000" b="1" dirty="0"/>
          </a:p>
        </p:txBody>
      </p:sp>
      <p:sp>
        <p:nvSpPr>
          <p:cNvPr id="18" name="Rectangle 3"/>
          <p:cNvSpPr/>
          <p:nvPr/>
        </p:nvSpPr>
        <p:spPr>
          <a:xfrm>
            <a:off x="5336468" y="6236442"/>
            <a:ext cx="2947791" cy="3315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Writeback</a:t>
            </a:r>
            <a:endParaRPr lang="en-US" sz="1600" dirty="0"/>
          </a:p>
        </p:txBody>
      </p:sp>
      <p:cxnSp>
        <p:nvCxnSpPr>
          <p:cNvPr id="19" name="직선 화살표 연결선 188"/>
          <p:cNvCxnSpPr/>
          <p:nvPr/>
        </p:nvCxnSpPr>
        <p:spPr>
          <a:xfrm>
            <a:off x="5558103" y="4887769"/>
            <a:ext cx="0" cy="1335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1"/>
          <p:cNvCxnSpPr/>
          <p:nvPr/>
        </p:nvCxnSpPr>
        <p:spPr>
          <a:xfrm flipH="1">
            <a:off x="5943572" y="4887769"/>
            <a:ext cx="1" cy="14121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94"/>
          <p:cNvCxnSpPr/>
          <p:nvPr/>
        </p:nvCxnSpPr>
        <p:spPr>
          <a:xfrm flipH="1">
            <a:off x="8094979" y="4887769"/>
            <a:ext cx="1" cy="14504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97"/>
          <p:cNvCxnSpPr/>
          <p:nvPr/>
        </p:nvCxnSpPr>
        <p:spPr>
          <a:xfrm>
            <a:off x="5558103" y="5375589"/>
            <a:ext cx="0" cy="1335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00"/>
          <p:cNvCxnSpPr/>
          <p:nvPr/>
        </p:nvCxnSpPr>
        <p:spPr>
          <a:xfrm>
            <a:off x="5943572" y="5375588"/>
            <a:ext cx="1" cy="13359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03"/>
          <p:cNvCxnSpPr/>
          <p:nvPr/>
        </p:nvCxnSpPr>
        <p:spPr>
          <a:xfrm>
            <a:off x="8094980" y="5375589"/>
            <a:ext cx="0" cy="1335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07"/>
          <p:cNvCxnSpPr/>
          <p:nvPr/>
        </p:nvCxnSpPr>
        <p:spPr>
          <a:xfrm>
            <a:off x="5558103" y="6110339"/>
            <a:ext cx="0" cy="11865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11"/>
          <p:cNvCxnSpPr/>
          <p:nvPr/>
        </p:nvCxnSpPr>
        <p:spPr>
          <a:xfrm>
            <a:off x="5943573" y="6110339"/>
            <a:ext cx="0" cy="1337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14"/>
          <p:cNvCxnSpPr/>
          <p:nvPr/>
        </p:nvCxnSpPr>
        <p:spPr>
          <a:xfrm flipH="1">
            <a:off x="8094979" y="6110339"/>
            <a:ext cx="1" cy="1337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17"/>
          <p:cNvCxnSpPr/>
          <p:nvPr/>
        </p:nvCxnSpPr>
        <p:spPr>
          <a:xfrm>
            <a:off x="5558103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20"/>
          <p:cNvCxnSpPr/>
          <p:nvPr/>
        </p:nvCxnSpPr>
        <p:spPr>
          <a:xfrm>
            <a:off x="5943573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23"/>
          <p:cNvCxnSpPr/>
          <p:nvPr/>
        </p:nvCxnSpPr>
        <p:spPr>
          <a:xfrm>
            <a:off x="8094980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/>
          <p:nvPr/>
        </p:nvSpPr>
        <p:spPr>
          <a:xfrm>
            <a:off x="3598072" y="4707763"/>
            <a:ext cx="1088808" cy="1017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</a:t>
            </a:r>
          </a:p>
        </p:txBody>
      </p:sp>
      <p:cxnSp>
        <p:nvCxnSpPr>
          <p:cNvPr id="32" name="직선 화살표 연결선 233"/>
          <p:cNvCxnSpPr/>
          <p:nvPr/>
        </p:nvCxnSpPr>
        <p:spPr>
          <a:xfrm>
            <a:off x="4686880" y="5111243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234"/>
          <p:cNvCxnSpPr/>
          <p:nvPr/>
        </p:nvCxnSpPr>
        <p:spPr>
          <a:xfrm>
            <a:off x="4686880" y="5304785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/>
          <p:nvPr/>
        </p:nvSpPr>
        <p:spPr>
          <a:xfrm rot="16200000">
            <a:off x="5247195" y="4422009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0</a:t>
            </a:r>
          </a:p>
        </p:txBody>
      </p:sp>
      <p:sp>
        <p:nvSpPr>
          <p:cNvPr id="35" name="Rectangle 3"/>
          <p:cNvSpPr/>
          <p:nvPr/>
        </p:nvSpPr>
        <p:spPr>
          <a:xfrm rot="16200000">
            <a:off x="5639814" y="4419489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1</a:t>
            </a:r>
          </a:p>
        </p:txBody>
      </p:sp>
      <p:sp>
        <p:nvSpPr>
          <p:cNvPr id="36" name="Rectangle 3"/>
          <p:cNvSpPr/>
          <p:nvPr/>
        </p:nvSpPr>
        <p:spPr>
          <a:xfrm rot="16200000">
            <a:off x="7791456" y="4416968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Lane N-1</a:t>
            </a:r>
          </a:p>
        </p:txBody>
      </p:sp>
      <p:sp>
        <p:nvSpPr>
          <p:cNvPr id="37" name="Rectangle 3"/>
          <p:cNvSpPr/>
          <p:nvPr/>
        </p:nvSpPr>
        <p:spPr>
          <a:xfrm rot="16200000">
            <a:off x="5244615" y="567610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0</a:t>
            </a:r>
          </a:p>
        </p:txBody>
      </p:sp>
      <p:sp>
        <p:nvSpPr>
          <p:cNvPr id="38" name="Rectangle 3"/>
          <p:cNvSpPr/>
          <p:nvPr/>
        </p:nvSpPr>
        <p:spPr>
          <a:xfrm rot="16200000">
            <a:off x="5637234" y="567358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1</a:t>
            </a:r>
          </a:p>
        </p:txBody>
      </p:sp>
      <p:sp>
        <p:nvSpPr>
          <p:cNvPr id="39" name="Rectangle 3"/>
          <p:cNvSpPr/>
          <p:nvPr/>
        </p:nvSpPr>
        <p:spPr>
          <a:xfrm rot="16200000">
            <a:off x="7796625" y="567106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Lane N-1</a:t>
            </a:r>
          </a:p>
        </p:txBody>
      </p:sp>
      <p:sp>
        <p:nvSpPr>
          <p:cNvPr id="40" name="Rectangle 3"/>
          <p:cNvSpPr/>
          <p:nvPr/>
        </p:nvSpPr>
        <p:spPr>
          <a:xfrm>
            <a:off x="5336467" y="490453"/>
            <a:ext cx="2951247" cy="995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Active bit mask vectors/</a:t>
            </a:r>
          </a:p>
          <a:p>
            <a:pPr algn="ctr"/>
            <a:r>
              <a:rPr lang="en-US" sz="1600" dirty="0"/>
              <a:t>score boarding </a:t>
            </a:r>
          </a:p>
        </p:txBody>
      </p:sp>
      <p:sp>
        <p:nvSpPr>
          <p:cNvPr id="41" name="Rectangle 3"/>
          <p:cNvSpPr/>
          <p:nvPr/>
        </p:nvSpPr>
        <p:spPr>
          <a:xfrm>
            <a:off x="5347163" y="2900365"/>
            <a:ext cx="2947791" cy="504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</a:t>
            </a:r>
          </a:p>
        </p:txBody>
      </p:sp>
      <p:sp>
        <p:nvSpPr>
          <p:cNvPr id="42" name="Rectangle 3"/>
          <p:cNvSpPr/>
          <p:nvPr/>
        </p:nvSpPr>
        <p:spPr>
          <a:xfrm>
            <a:off x="5344213" y="3669889"/>
            <a:ext cx="2947791" cy="441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 (Score boarding)</a:t>
            </a:r>
          </a:p>
        </p:txBody>
      </p:sp>
      <p:cxnSp>
        <p:nvCxnSpPr>
          <p:cNvPr id="43" name="직선 화살표 연결선 170"/>
          <p:cNvCxnSpPr/>
          <p:nvPr/>
        </p:nvCxnSpPr>
        <p:spPr>
          <a:xfrm>
            <a:off x="6810363" y="3404735"/>
            <a:ext cx="0" cy="2651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41" idx="3"/>
          </p:cNvCxnSpPr>
          <p:nvPr/>
        </p:nvCxnSpPr>
        <p:spPr>
          <a:xfrm rot="5400000" flipH="1" flipV="1">
            <a:off x="5905161" y="4178212"/>
            <a:ext cx="3415454" cy="1364131"/>
          </a:xfrm>
          <a:prstGeom prst="bentConnector4">
            <a:avLst>
              <a:gd name="adj1" fmla="val -5210"/>
              <a:gd name="adj2" fmla="val 124516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130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reduction example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about other threads? </a:t>
            </a:r>
          </a:p>
          <a:p>
            <a:r>
              <a:rPr lang="en-US" sz="2400" dirty="0"/>
              <a:t>What about different paths?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Branch Instructions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24200" y="1828802"/>
            <a:ext cx="2819400" cy="1447798"/>
            <a:chOff x="1447801" y="2057401"/>
            <a:chExt cx="5257805" cy="2590799"/>
          </a:xfrm>
        </p:grpSpPr>
        <p:sp>
          <p:nvSpPr>
            <p:cNvPr id="5" name="Oval 4"/>
            <p:cNvSpPr/>
            <p:nvPr/>
          </p:nvSpPr>
          <p:spPr>
            <a:xfrm>
              <a:off x="1447801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133602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819403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05202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1003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876804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5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248406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28801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3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5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943605" y="2819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667003" y="3581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410205" y="3581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962401" y="4191000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38200" y="19812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%==2)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24384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%==4)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2895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%==8)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3201722" y="2129356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9935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7555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4413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1400" y="2514603"/>
            <a:ext cx="232478" cy="20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2514603"/>
            <a:ext cx="331869" cy="20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62400" y="2895603"/>
            <a:ext cx="510207" cy="25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472275" y="2149786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2017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9637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56495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968378" y="2504143"/>
            <a:ext cx="212228" cy="224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5427773" y="2492546"/>
            <a:ext cx="212229" cy="24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938205" y="2715509"/>
            <a:ext cx="212911" cy="65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8400" y="2387602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6341533" y="2567901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799527" y="25674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7256727" y="25674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713927" y="25674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248400" y="1981202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6341533" y="2161501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65709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67995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70281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72567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74853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7139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79425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248400" y="2839158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6341533" y="3019456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256727" y="3018986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524000" y="4343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43000" y="49530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57400" y="5486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00200" y="60960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1606177" y="4718423"/>
            <a:ext cx="212228" cy="224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3" idx="0"/>
          </p:cNvCxnSpPr>
          <p:nvPr/>
        </p:nvCxnSpPr>
        <p:spPr>
          <a:xfrm rot="16200000" flipH="1">
            <a:off x="1924051" y="4933950"/>
            <a:ext cx="7619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H="1">
            <a:off x="1314451" y="5543550"/>
            <a:ext cx="7619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2"/>
            <a:endCxn id="84" idx="0"/>
          </p:cNvCxnSpPr>
          <p:nvPr/>
        </p:nvCxnSpPr>
        <p:spPr>
          <a:xfrm rot="5400000">
            <a:off x="2133600" y="57531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00400" y="4419600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&gt;2) {</a:t>
            </a:r>
          </a:p>
          <a:p>
            <a:r>
              <a:rPr lang="en-US" dirty="0"/>
              <a:t>	do work B}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	do work C</a:t>
            </a:r>
          </a:p>
          <a:p>
            <a:r>
              <a:rPr lang="en-US" dirty="0"/>
              <a:t>}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791200" y="4826000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rot="5400000">
            <a:off x="5884333" y="500629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6113727" y="5011473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791200" y="4419600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5884333" y="459989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61137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63423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65709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67995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70281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>
            <a:off x="72567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74853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791200" y="5257800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rot="5400000">
            <a:off x="63423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5709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67995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>
            <a:off x="70281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5400000">
            <a:off x="72567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74853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943600" y="640080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ea typeface="ＭＳ Ｐゴシック" pitchFamily="34" charset="-128"/>
              </a:rPr>
              <a:t>From Fung et al. MICRO ‘07</a:t>
            </a:r>
            <a:endParaRPr lang="en-US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505200" y="5943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Divergent branch! </a:t>
            </a:r>
          </a:p>
        </p:txBody>
      </p:sp>
    </p:spTree>
    <p:extLst>
      <p:ext uri="{BB962C8B-B14F-4D97-AF65-F5344CB8AC3E}">
        <p14:creationId xmlns:p14="http://schemas.microsoft.com/office/powerpoint/2010/main" val="418932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93" grpId="0"/>
      <p:bldP spid="95" grpId="0" animBg="1"/>
      <p:bldP spid="100" grpId="0" animBg="1"/>
      <p:bldP spid="112" grpId="0" animBg="1"/>
      <p:bldP spid="1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3.4|2.5|4.8|7.8|10|3.4|3.8|3.9|1.4|1.7|3.7|0.4|19.5|0.7|1.7|0.6|2.9|0.2|0.6|1.3|1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51367</TotalTime>
  <Words>1645</Words>
  <Application>Microsoft Macintosh PowerPoint</Application>
  <PresentationFormat>On-screen Show (4:3)</PresentationFormat>
  <Paragraphs>751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AUdimat</vt:lpstr>
      <vt:lpstr>ＭＳ Ｐゴシック</vt:lpstr>
      <vt:lpstr>Arial</vt:lpstr>
      <vt:lpstr>Calibri</vt:lpstr>
      <vt:lpstr>Corbel</vt:lpstr>
      <vt:lpstr>Helvetica</vt:lpstr>
      <vt:lpstr>Roboto</vt:lpstr>
      <vt:lpstr>Symbol</vt:lpstr>
      <vt:lpstr>Tahoma</vt:lpstr>
      <vt:lpstr>Wingdings</vt:lpstr>
      <vt:lpstr>Wingdings 3</vt:lpstr>
      <vt:lpstr>2_Powerpoint_FINAL</vt:lpstr>
      <vt:lpstr>Origin</vt:lpstr>
      <vt:lpstr>GPGPU Background</vt:lpstr>
      <vt:lpstr>GPU pipeline</vt:lpstr>
      <vt:lpstr>Execution Model</vt:lpstr>
      <vt:lpstr>Memory Data Indexing </vt:lpstr>
      <vt:lpstr>1D, 2D, 3D data structures </vt:lpstr>
      <vt:lpstr>CUDA Program Example</vt:lpstr>
      <vt:lpstr>OpenCL vs. CUDA</vt:lpstr>
      <vt:lpstr>GPU Pipeline </vt:lpstr>
      <vt:lpstr>Handling Branch Instructions</vt:lpstr>
      <vt:lpstr>Split/Join</vt:lpstr>
      <vt:lpstr>GPU Pipeline (1) </vt:lpstr>
      <vt:lpstr>GPU Pipeline (2) </vt:lpstr>
      <vt:lpstr>Mask Bits </vt:lpstr>
      <vt:lpstr>Summary</vt:lpstr>
      <vt:lpstr>A few links: 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225</cp:revision>
  <cp:lastPrinted>2013-01-11T16:38:21Z</cp:lastPrinted>
  <dcterms:created xsi:type="dcterms:W3CDTF">2013-01-10T23:30:37Z</dcterms:created>
  <dcterms:modified xsi:type="dcterms:W3CDTF">2025-10-17T22:55:05Z</dcterms:modified>
</cp:coreProperties>
</file>