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thomas</a:t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378b04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378b04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Ruud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7e949472_3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7e949472_3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Start at t=300 (after convergence)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Note the differences in critical fitness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7746dc27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7746dc27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Global avalanche: check lowest global fitness. if fitness decreases in an iteration, the avalanche continues, else a new one is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Ensemble: 5x model with t=4000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7e949472_2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7e949472_2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7e949472_2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7e949472_2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7e949472_2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7e949472_2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378b04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378b04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dk1"/>
                </a:solidFill>
              </a:rPr>
              <a:t>thomas </a:t>
            </a:r>
            <a:r>
              <a:rPr lang="nl"/>
              <a:t>Six types of species area curve - S. Scheiner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dk1"/>
                </a:solidFill>
              </a:rPr>
              <a:t>It has never been found how this species-area relationship comes to existence, we will try to explain it using an evolutionairy model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378b04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378b04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thomas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co-evolution model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each species fitness value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ring network with species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each iteration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species with lowest fitness goes extinct this species and its neighbors go extinct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cascade of extinctions can arise this is called an avalanche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Size of an avalanche behaves in a power low distributed behavior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7746dc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7746dc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thomas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Which effect do evolution mechanisms have on the spread of organisms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378b04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378b04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dk1"/>
                </a:solidFill>
              </a:rPr>
              <a:t>thomas </a:t>
            </a:r>
            <a:r>
              <a:rPr lang="nl"/>
              <a:t>Square lattice, NxN, Periodic boundaries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 explain the area for the species area curve, a lattice of BS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these can be accounted as areas filled with species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378b04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378b04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thomas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each lattice site is updated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lowest fitness migrates with a chance 1-p or mutates with chance 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7e949472_2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7e949472_2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Ruud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7746dc27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7746dc27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>
                <a:solidFill>
                  <a:schemeClr val="dk1"/>
                </a:solidFill>
              </a:rPr>
              <a:t>Ruud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7e949472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7e949472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dk1"/>
                </a:solidFill>
              </a:rPr>
              <a:t>Ruud</a:t>
            </a:r>
            <a:r>
              <a:rPr lang="nl"/>
              <a:t> “Fitness-migration correlation” controls power law slope. Red dots indicate a poor power law 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10x10, N=100, t=3000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PYe_riHPDS-lVPZfzWlvCnfMQ18gONG6/view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UzHy2UhJ6QwLaATWZymi0U3jsM3pCLUh/view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Simulation of the species-area relationship with a lattice Bak-Sneppen model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65571"/>
            <a:ext cx="8520600" cy="2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Ruud Sperna Weiland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Mark Voschezang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Wouter Meering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Freek van den Honert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Thomas Start</a:t>
            </a:r>
            <a:endParaRPr sz="2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Migration of species over lattice</a:t>
            </a:r>
            <a:endParaRPr/>
          </a:p>
        </p:txBody>
      </p:sp>
      <p:pic>
        <p:nvPicPr>
          <p:cNvPr id="137" name="Google Shape;137;p22" title="spread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94850"/>
            <a:ext cx="4897724" cy="3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1812" y="1268425"/>
            <a:ext cx="3629789" cy="293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:image/png;base64,iVBORw0KGgoAAAANSUhEUgAABLAAAAMgCAYAAAAz4JsCAAAABHNCSVQICAgIfAhkiAAAIABJREFUeJzsvQu4G1W9vx+llItQ7hVowcPF0hYQK0X6Vy4qUnrgKBVQikr1tFAoyhEQOVSFLaCnUCkKnkfQDUeF8xcKogjSClotVm5bLYeLQClsSneFIneUiruX9etnMmv2JHsymSQzWZPkfZ/nfXabTCaTZCaZ9Zm1vqtgAAAAAAAAAAAAckzB9QYAAAAAAAAAAADEQYAFAAAAAAAAAAC5hgALAAAAAAAAAAByDQEWAAAAAAAAAADkGgIsAAAAAAAAAADINQRYAAAAAAAAAACQawiwAAAAAAAAAAAg1xBgAQAAAAAAAABAriHAAgAAAAAAAACAXEOABQAAAAAAAAAAuYYACwAAAAAAAAAAcg0BFgAAAAAAAAAA5BoCLAAAAAAAAAAAyDUEWAAAAAAAAAAAkGsIsAAAAAAAAAAAINcQYAEAAAAAAAAAQK4hwAIAAAAAAAAAgFxDgAUAAB3H008/bQqFguc73vEO15vTMnR1dQXvm/4Nzce+/zLvsL9AXrn77rvNpz/9abP77rubzTffPNhPN9lkk2CZ//zP/wxunz17tsOtBQAAS/7PfgAAoO059NBDSxrm8pZbbqlpHWefffagdVRqNBNg1QeBhHsIsFqHcAByxBFHuN4c8PnWt75l3vKWtwz6vSDAAgDIP/k/+wEAgLYnKsA65phjEj9+7dq1ZqeddiLAqoF6woVODyTyQLsFWL/97W+DZfQ90E4QYNXO29/+9uA9e+6551Jf/xNPPGHe+ta3Bs+x5557mk9+8pPmc5/7nOcZZ5wRLJskwFqwYAGfMQBAE8n/2Q8AALQ9UQHW0KFDzcsvv5zo8eFGBAFWMgiwWhMCrNaBAKt2sg6wwvvkRz7yEe/iRyUIsAAA8kf+z34AAKDtCQdYY8eODf793e9+N9HjTzjhhMjHE7JUhjAK8gABFoTJOsBSaGXX/5Of/KTh9RFgAQA0FwIsAABwTjjAuvDCC83GG2/s/XvChAlVH/vaa6+ZzTbbzFv+3e9+tzn++OMJZhJAgAV5gAALwmQdYB100EHB+lXIvVEIsAAAmgsBFgAAOCccYF155ZXmox/9aPB/1SyJ4+qrrw6WVXFeAqxkEGBBHiDAgjBZB1gHHnhgsP5777234fURYAEANBcCLAAAcE55gKWhHfb/X/3qV2Mfe8ghh3jLDRkyxDz//POJAqxaa2CpToqCssMOO8wMHz7cm6lKj1PQ9tOf/tSsX79+0OtQw7zaa7XLPPvss+Yb3/iGOeCAA7wGnIoMb7XVVoMeu3z5cm9Y5ZQpU8zee+9thg0b5r3ubbfd1uyzzz7m1FNPrdooi6o3VsnPfOYzJY+tNfTq7+83//M//2OOPvpos+uuu5pNN93UbLnllmbUqFFm2rRp5s4776y6DqH32j6vPjvR19fn7Rvvete7vPdq8803N3vttZf5/Oc/771PaVFpX/n1r3/tfQ67776797q23357r3fHd77zHfPmm2/W9ZqefPJJ8+Uvf9nrSaj1aaa0/fbbr+RxtdbAeuSRR7wZOrXO7bbbzqstpwkPtB9cfPHF5sUXX6y6jh/84AeD9gkdE9dff713DOy2227ee6D7f/aznwWPi9tfwvdV077vS5YsCW7beuutzT/+8Y9E78Hrr79u3va2twWPffDBBxM9rlGyCrAefvhhb93jx4/3vo/UY3WHHXbweqzqfU0a/KjG4P/+7/+ak046yVuXvkf0faLvFVvc/Oabbw6+35Jwxx13ePuIhnJrPRtttJHXQ3bkyJHm4IMP9oqkz58/3/tusDz22GOJ94V6gqfwb0It646rgRW+r5r6XgIAgHQgwAIAAOeUB1j//Oc/zTbbbOP9/1/+5V8qNqDU8LfToR911FHebWkHWApK3vOe98Q2UBTQqJFcT4B1yy23BK81bHmApRCi0tTv5SpYeeONN6o+f5YB1n333Wf22GOPqs9x+OGHmxdeeCF2XeVhj0ISvT+V1qkG8y9+8YvYdSalfF9Rw3vGjBmxr2nMmDFm6dKlNb2m733ve0EIFLbeAGvNmjXm9NNP9wKEuG1VEPTDH/4wdl3lAdZf/vKXkqFYYbMMsMT+++8f3K7wJQnd3d3BYxQSN4u0A6zVq1d7wW94Fr0oFdZpf4pD4aPCzCTvv97zFStWxK5PQ7knTZqU+DO97rrrgscSYAEAQFIIsAAAwDnlAZZQbyJ726JFiyIfd8EFFwTLzJs3z7stzQBLvVPe+c53ljRGFMqoZ8K///u/ez0ebKh03HHH1RxgqdeVrfel3jEf+9jHzMknnxz0WApjX5eeb/To0d4yasyecsop3nOXh0VHHnlkZPD37W9/25suXg35cKPeTiMfNtzIFEkDrLvuusvrEWWX1TZr6I7es0996lODtlU9sv76179WXF847FEYYUMZvUd6X/SeffjDH/Z6j9jl9Py9vb0V15mU8n3lzDPPDP6v3l9Tp041J554YsnkAXLEiBGxjf7wa5ozZ07w75133tl8/OMf93rF6DMsrwMXfo5KrFu3rmQYrlTvmmOOOcZbr8KU8vBC+0UlwgGWwlEbIun9Vg9Ifa46JrRfJg2wbr/9dm8fmzx5cslrj9oPzz///OBxCmbs8h/84AcrbnMYvYf2MZWCnfDQsrR6S6UZYCkgeu9731vymem7Sfu/AlV9B+y4444l98+dO7fi+jTc2i6n40jbp3BS37s6RseNG1cSmOtCwquvvlpxfeXhlY7pT3ziE973k/YPXWDQ80QFWKtWrQo+6/D3hh4XtT/YHotJUS9Q+9jwEEW9Z3Hrjguwfv7zn3vLh4vC6/VFbe9FF11U0/YCAEBlCLAAAMA5UQHWPffcE9ymoCYKDXPR/eHhRGkGWJ/+9KeD5dQ7JqrHh4Y12e3Q0MJaAiwFAGokqoETHlIjyoehKeRQkBDXW+l3v/tdsC3ljcRy6qmBleQxGpak8CbcyP7jH/84aDm9l7b4vlRDsBLhsEfvsXqY6LWVB3QaLhd+bjWAGyW8r4TDRg2VKufWW2/1hk0lCS3Cr0n7gQKl73//+4NeU/l+kCTAuuSSS0qWO/fcc71ejWE0zGzixIkl26Bec1GEAywbEmo/jgoSwtubZH+ptQbW3/72N7PFFlsEwehTTz0Vu/yf//znYP3ab9RTMoq8B1gKg+y6FJYuXrx40DLqdXf55ZcH+6k+qz/96U+R69MwbX2nxIW8y5Yt84ZN2+dVGBOF9hu7jHpGxg0N1jp14UG1o6LIUw2suADLQg0sAIDmQoAFAADOiQqwhK7i6zaFAho+E0YzSNnHqAeCJa0A69FHHy0JATTkphKquRQOLpIGWPLrX/96xfXWg16bHYqmHhuVyCrAUm8Zu4yGRsb1QlL9sPB7oZ5bUYTDHoUWlRq/QkMH7bIKOtSob4TwviI1fCtu9rJf/epXJcsvXLiw6muSSYfDVQuw1FPHBjxSQ08robAp3BOvUo+mcIAl991330HHYxRZBFhCPe7sY77yla/ELnvWWWclCjTzHGApELLrUS83hcRx6DvULq8ebo2gfUTPGRcAfvOb3wyer9HeRgRYAAAQBwEWAAA4p1KApcaQvf3HP/5xyWM0NMXe9/vf/z64Pa0ASw1/u8z73ve+qq8hPJwxaYClIVONBixR/Ou//msQ9ijQiCKLAEu9h8LDmC677LLE2yo1PC2KcNgT11MrahseeuihRK+tEuUBloYLVkND9Wp5TXFBYznVAqxweKEwoFrQdP/995es8/HHHx+0THmApSLcScgqwOrp6Qkeox53KigfhXo1qri5XTYueMxzgBUenvfLX/6y6vIaQqrJBbS8httW6nWWlPB3W1TvqvPOOy+4/6qrrmrouQiwAAAgDgIsAABwTqUASz2bbB0WNeIs6hWgYYO6XfWUwqQVYGlWLruMZv6rhoYy1Rpg/cd//EfV9UbxzDPPmJtuusmrofWlL33Jm3kvXHPF9piQGlYYRRYBVni4lhrOSWa40yxn9jEKnqIIhz3XXntt1XWqIWmX17C+RigPsNTDqhqqjxMOkaIIv6YkQZ+lWoCl+ln2fs34lgT1qIo6/izhAEu96ioFRuVkFWAJzapoH6d6WlGEZzPVsLtmk0aApaHRtl6ZZqZMOiOgepvZ544a7hpGPboUSqonlYabqvh/+Psk/J2lYYflaOirvV/1xpLODhkFARYAAMRBgAUAAM6pFGCF71MgYhs0N954Y7D81772tZLl0wiw1EgMF7muVEemHDUwawmwfvSjHyVar0V1wVQ0O+lshFLD9KLIIsDSMLhaAwMVcA5vr2a4Kycc9jzwwANV16mC4nb5pEPzKhHeV/S+J+nNooL04df07LPPDlom/JoqDZ2MolqAFa6BpuMkCeEJEzQ8r5xwgJW0cLrIMsBSqGwfpx5vUYR798UVNM+KNAKs8FDp4cOHRxYJjzIc8F199dWR69YFAn1fJp2NUJ5zzjmD1qPv5fAMmir4fuGFF3rfm0nDTgsBFgAAxEGABQAAzokLsK655prgvksvvdS77d/+7d+CQKG8iHMaAdYrr7xS0miLmyEvTLjRmCTASjoUS+h9qCW4qhaSZRFghWc2U3iQlHDj98EHHxx0fzjsSTKzoGZTs8srfGmE8L6imfySUstrUr21pFQLsFRE296v4YFJuPjii4PHaCbMcsIBloqJJyXLAEtDY1WTSY9T0fLyY7Svr8+rV6b7FdDETX6QFWkEWOppWesxX656VpWjwuvldfuSOHPmzMjt1PdMeBZQ65ZbbmkOP/xwr9Zf1HFQDgEWAADEQYAFAADOiQuw1OPFTq3+rne9yzz//PNBQ+nggw8etK40Aiw1fsONsL///e+JXsdBBx1UU4BVaZlyNDQv3Djce++9vdnGVAtI70f5kJ0kAU4WAVa4ZpmmqE+KZvW..."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275" y="274700"/>
            <a:ext cx="6891150" cy="4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Avalanches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00" y="1484600"/>
            <a:ext cx="1048975" cy="31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650" y="245850"/>
            <a:ext cx="6530224" cy="48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Avalanche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distribution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Species-area relationship reproducible using simple local dynamics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Understanding on what migration type happens in nature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Role of migration much larger than of mutation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But model still uses Darwinian principle</a:t>
            </a:r>
            <a:br>
              <a:rPr lang="n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Next: different migration mechanisms, networks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2093400" y="1940250"/>
            <a:ext cx="49572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200"/>
              <a:t>Questions?</a:t>
            </a:r>
            <a:endParaRPr sz="7200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Fitness distribution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 title="fitness distribu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725" y="954300"/>
            <a:ext cx="5492550" cy="41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41050" y="7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Species-area relationship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297550" y="4852250"/>
            <a:ext cx="437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900">
                <a:solidFill>
                  <a:schemeClr val="dk1"/>
                </a:solidFill>
              </a:rPr>
              <a:t>Six types of species area curve - S. Scheiner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48678" l="52471" r="0" t="0"/>
          <a:stretch/>
        </p:blipFill>
        <p:spPr>
          <a:xfrm>
            <a:off x="333175" y="1273911"/>
            <a:ext cx="3779225" cy="328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80125" y="587075"/>
            <a:ext cx="62322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Often observed ecological pattern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Species-area curve shows power law behavior with slope ~0.25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Rate of increase in species richness decreases as sample area increases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2065" l="19791" r="17852" t="51614"/>
          <a:stretch/>
        </p:blipFill>
        <p:spPr>
          <a:xfrm>
            <a:off x="3938090" y="1587900"/>
            <a:ext cx="4968436" cy="29718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55450" y="20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Bak-Sneppen Model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68575" y="730725"/>
            <a:ext cx="82608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Simple model of co-evolution in an ecological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Darwin: species with lowest fitness goes extinct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Neighbors dependent on extinct species also mutate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Single mutation can cause extinction cascade in the network, causing extinction avalanches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Size of extinction avalanches follows power law, resembles real extinction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350" y="3054262"/>
            <a:ext cx="5301450" cy="17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777" y="2133713"/>
            <a:ext cx="674260" cy="59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endCxn id="74" idx="2"/>
          </p:cNvCxnSpPr>
          <p:nvPr/>
        </p:nvCxnSpPr>
        <p:spPr>
          <a:xfrm rot="10800000">
            <a:off x="5659907" y="2730787"/>
            <a:ext cx="30000" cy="6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399" y="1887799"/>
            <a:ext cx="736925" cy="108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6" idx="2"/>
          </p:cNvCxnSpPr>
          <p:nvPr/>
        </p:nvCxnSpPr>
        <p:spPr>
          <a:xfrm>
            <a:off x="4981862" y="2976700"/>
            <a:ext cx="5652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616" y="2027263"/>
            <a:ext cx="516138" cy="809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endCxn id="78" idx="2"/>
          </p:cNvCxnSpPr>
          <p:nvPr/>
        </p:nvCxnSpPr>
        <p:spPr>
          <a:xfrm flipH="1" rot="10800000">
            <a:off x="5899885" y="2837087"/>
            <a:ext cx="3408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00" y="2168650"/>
            <a:ext cx="2990850" cy="21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19625" y="4361025"/>
            <a:ext cx="2898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222222"/>
                </a:solidFill>
                <a:highlight>
                  <a:srgbClr val="FFFFFF"/>
                </a:highlight>
              </a:rPr>
              <a:t>Lee, C., Zhu, X., &amp; Gao, K. (2002). Avalanche dynamics in the Bak–Sneppen evolution model observed with a standard distribution width of fitness. </a:t>
            </a:r>
            <a:r>
              <a:rPr i="1" lang="nl" sz="900">
                <a:solidFill>
                  <a:srgbClr val="222222"/>
                </a:solidFill>
                <a:highlight>
                  <a:srgbClr val="FFFFFF"/>
                </a:highlight>
              </a:rPr>
              <a:t>Nonlinearity</a:t>
            </a:r>
            <a:r>
              <a:rPr lang="nl" sz="9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nl" sz="900">
                <a:solidFill>
                  <a:srgbClr val="222222"/>
                </a:solidFill>
                <a:highlight>
                  <a:srgbClr val="FFFFFF"/>
                </a:highlight>
              </a:rPr>
              <a:t>16</a:t>
            </a:r>
            <a:r>
              <a:rPr lang="nl" sz="900">
                <a:solidFill>
                  <a:srgbClr val="222222"/>
                </a:solidFill>
                <a:highlight>
                  <a:srgbClr val="FFFFFF"/>
                </a:highlight>
              </a:rPr>
              <a:t>(1), 25.</a:t>
            </a:r>
            <a:endParaRPr sz="900"/>
          </a:p>
        </p:txBody>
      </p:sp>
      <p:sp>
        <p:nvSpPr>
          <p:cNvPr id="82" name="Google Shape;82;p15"/>
          <p:cNvSpPr txBox="1"/>
          <p:nvPr/>
        </p:nvSpPr>
        <p:spPr>
          <a:xfrm>
            <a:off x="3649875" y="4463025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</a:t>
            </a:r>
            <a:br>
              <a:rPr lang="nl"/>
            </a:br>
            <a:r>
              <a:rPr lang="nl"/>
              <a:t>	1				2				3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 are these phenomena connected?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40200" y="1124100"/>
            <a:ext cx="77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000000"/>
                </a:solidFill>
              </a:rPr>
              <a:t>Both phenomena suggest ‘life’ is in a self-organized, critical state.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nl" sz="2400">
                <a:solidFill>
                  <a:srgbClr val="000000"/>
                </a:solidFill>
              </a:rPr>
              <a:t>Can the species-area relationship be explained by co-evolution, using the Bak-Sneppen model as a basis?</a:t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55850" y="2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Spatial Bak-Sneppen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-48075" y="1234850"/>
            <a:ext cx="50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700"/>
              <a:t>Addition of spatial component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700"/>
              <a:t>Migration mechanism needed in addition to mutation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700"/>
              <a:t>Each lattice-point contains a </a:t>
            </a:r>
            <a:r>
              <a:rPr lang="nl" sz="1700"/>
              <a:t>BS-model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700"/>
              <a:t>Initially every lattice site consists of </a:t>
            </a:r>
            <a:r>
              <a:rPr i="1" lang="nl" sz="1700"/>
              <a:t>N</a:t>
            </a:r>
            <a:r>
              <a:rPr lang="nl" sz="1700"/>
              <a:t> unique species in a BS-model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325" y="721675"/>
            <a:ext cx="3798550" cy="369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218725" y="2083175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81375" y="1059275"/>
            <a:ext cx="42816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700"/>
              <a:t>Least fit species goes extinct → neighbors also go extinct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nl" sz="1700"/>
              <a:t>p</a:t>
            </a:r>
            <a:r>
              <a:rPr i="1" lang="nl" sz="1700"/>
              <a:t> = </a:t>
            </a:r>
            <a:r>
              <a:rPr lang="nl" sz="1700"/>
              <a:t>probability of mutation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nl" sz="1700"/>
              <a:t>1-p</a:t>
            </a:r>
            <a:r>
              <a:rPr i="1" lang="nl" sz="1700"/>
              <a:t> = </a:t>
            </a:r>
            <a:r>
              <a:rPr lang="nl" sz="1700"/>
              <a:t>probability of migration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700"/>
              <a:t>Assume migration happens more frequently than mutation, </a:t>
            </a:r>
            <a:r>
              <a:rPr i="1" lang="nl" sz="1700"/>
              <a:t>p </a:t>
            </a:r>
            <a:r>
              <a:rPr lang="nl" sz="1700"/>
              <a:t>small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700"/>
              <a:t>Migration from a random neighbor, with a certain </a:t>
            </a:r>
            <a:r>
              <a:rPr b="1" lang="nl" sz="1700"/>
              <a:t>priority </a:t>
            </a:r>
            <a:r>
              <a:rPr lang="nl" sz="1700"/>
              <a:t>depending on fitness.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l" sz="1700"/>
              <a:t>Fitness correlation, effect of </a:t>
            </a:r>
            <a:r>
              <a:rPr lang="nl" sz="1700"/>
              <a:t>prior</a:t>
            </a:r>
            <a:r>
              <a:rPr b="1" lang="nl" sz="1700"/>
              <a:t> </a:t>
            </a:r>
            <a:r>
              <a:rPr lang="nl" sz="1700"/>
              <a:t>species fitness on fitness of migrating/new species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Spatial Bak-Sneppen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225" y="168900"/>
            <a:ext cx="4805675" cy="48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Sample run on 10x10 lattice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ata:image/png;base64,iVBORw0KGgoAAAANSUhEUgAAB9AAAAMgCAYAAAB75flzAAAABHNCSVQICAgIfAhkiAAAIABJREFUeJzs3QmYXEW9N2ADAZIQQjBARFbBEAJKVIJBMYCKCKJ+YlhEWUSWyHVhlUVNEJBdAiI3gijgBl7QK7LITq5yCSFoEBQUgiaCC2tYQ0hC8v9SJ7ebnunuOd0zPdMzPe/7PPXA9KlTp7rnTE51/7rqvCEAAAAAAAAAgHhDszsAAAAAAAAAAL2BAB0AAAAAAAAAQoAOAAAAAAAAABkBOgAAAAAAAACEAB0AAAAAAAAAMgJ0AAAAAAAAAAgBOgAAAAAAAABkBOgAAAAAAAAAEAJ0AAAAAAAAAMgI0AEAAAAAAAAgBOgAAAAAAAAAkBGgAwAAAAAAAEAI0AEAAAAAAAAgI0AHAAAAAAAAgBCgAwAAAAAAAEBGgA4AAEC3OOmkk+INb3hDVtL/AwAAAPR2AnQAAIAc06dPj8MPPzy22WabWHvttWOVVVaJQYMGxTrrrJM9tu+++8bUqVPj3nvvjWXLljW7u72GAB0AAADoawToAAAAVTz00EOx3XbbFUPgWspWW23V7G73GgJ0AAAAoK8RoAMAAFQwe/bsGD58eJtwfOTIkbH77rvHwQcfHIccckjsscceMWrUqBgwYECxzvrrr9/srvcaAnQAAACgrxGgAwAAtLN48eLYYostiuHvm9/85vjlL38ZS5curVj/qaeeiksuuSR22GGH2GCDDXq4twAAAAA0igAdAACgnauuuqoYng8ePDgefvjhmvd99NFHu7FnAAAAAHQnAToAAEA7aXn2QoD+qU99qtndAQAAAKCHCNABAADa2W233YoB+vHHH9+wdnfcccdiu9OnT88ee+yxx+JrX/tabL311rHWWmvFkCFDYvTo0XHkkUfGnDlz6j7GbbfdFpMmTYott9wya2/VVVeN9dZbL3bZZZf4zne+E6+88kpd7b3wwgtxwQUXxEc/+tHYeOONY/XVVy+2+YEPfCC+8Y1vxJ/+9KeK+3bmHuizZs3KnvvYsWNj7bXXjlVWWSW793xaHv/MM8+M+fPn19TO008/Heecc0588IMfzPq62mqrxcCBA2PNNdfMXpuJEyfGueeeG3/7299qfSlypaX/b7rppvjKV74SO+20U/G4gwYNivXXXz923XXXOO+88+Kll17KbWvu3LnF1y697gV33nlnHHzwwdk5MmzYsGz7EUccUbWdRr2eTz75ZFx66aVxwAEHxDve8Y7s3Cq8nqkvn/3sZ7Pn3p0WLlwYP/jBD2KvvfaKTTfdNNZYY43s+ayzzjrxvve9L/tbnTlzZsV9DzzwwOLredlll+UeK9Up1E/71lrntddeiyuvvDI+/vGPx1ve8pbsd5+2p1tApPOtUD/9PdbqrrvuKu6XXvdXX321at2XX345pk2blv29brTRRtkKGkOHDo23vvWtcdBBB8Xtt99e83EBAAD6KwE6AABAO7vvvnsxsNp7770b1m77AP1Xv/pVFkAWHmtfUvh18cUX19R2CuJTaFutrdL7uf/2t7+tqc3vfve7WWCX12YqN954Y9n+9QToKchNoXbecYYPHx5XX311h21dc801Nfc7BduNkF7/ESNG1HTMVO+WW27psL32AfqiRYuyL0ZUaq9SgN7I1/Pb3/52rLzyyjU9t/SlimeeeaZLr2Ulv/jFL7LfVS19SOdtez0RoP/zn//MgvxKfUoB+r/+9a/i65j+++9//7um53744YcX2znssMOq1ku3nnjTm96U+/qkcP3555+v6dgAAAD9kQAdAACgnS9/+cttQuwHH3ywIe2WBuhpdnSayV0IVFPYmZaO33nnnbNZtaWB1/e///0O233ooYey2c6F+gMGDIhtttkm9t9//yxwS18ISLN1C9vTrOg77rijwza/9KUvtelDCvy22267rM1DDz00PvGJT8Qmm2zSJiBsr9YAPQWJY8aMaXO8rbbaKj796U9n/U/HKg2n0/P7yU9+UrGte++9N5sZXfr7e//735/Nvv385z+ftTl+/Phspn8jA/Q///nPxWOm8D4FqZ/5zGey0DsdO325oTAbOZXUxzSzuJr2Afp//Md/FH9++9vfHvvtt1/W7vbbbx9HHXVUt72eSZrZXaibZn6n8ynNOE+vZ7rFQWq79FhphnpHs6Tr9a1vfSvrY2l/04z6wvPZc889s1nwhe1pln973R2gp9ch/c0Vfrdphn/6/aQ+brHFFsW/jw996EMd9rO9tKpB6e8qrUBQydSpU9u8Rml1gg9/+MPZagXpd7Xtttu22Z5+RwsWLMg9PgAAQH8kQAcAAGgnhcvtZwyfffbZ8Y9//KNL7ZYG6IXw/Nhjjy0LGx9//PGYMGFCsW4Kex999NGKbaYlm0vD0rT8fKW6aSn20pmsKXCvNgs1zeAtff5pFn6aYV3JH//4x+wLBzfffHPZtloC9KVLl2YBd6Heu9/97pg9e3ZZvbR8d1ouvhACpqXkKy2/nsLhQlvpSwnVlihP7d1www1ZwN0I8+bNy750cM8992TPqZL0OzjmmGOK/dt8882r1i0N0AuzljfccMOKqweUnj+Nfj2TtGx6Wv6/o/P//vvvj3HjxhWPe+qpp1atW4/0OyoNftMM9/SFkUpS/ydPnhyXX3552bbuDtALX9pIf+Ppd9de4Xf0wx/+sLhPCtzzXHvttcX6aUn4ZcuWldVJt21YaaWViv+upKX5K4Xj9913X3b7gkJ76d8DAAAAygnQAQAAKvjYxz5WtvRxCvLSTNc0Czsta53C0iVLltTcZmmAnkqawVtNuk92mrlaqJuOWckpp5xSrLPHHntUDWQLSoPEFLS1lwLn0tnqHfUxTy0B+o9+9KNinTTDPe8e7aVtVupbYbZummVfy73GmyH1u/Acfv3rX1esUxqgF75E8fDDD+e23ejXsx7pCxmFJcTTFzTS/cC7Iv1tla5ykJYer+fvrVR3B+iFlQHyXu90ThZWP0jlL3/5S4f199lnn2Ldr3/962Xb09/7qFGjinX++7//u8P20uoEI0eOzOqmlS7Sl3UAAABoS4AOAABQQQq6UiDdPkRvX9LM3RRy5S2JnpQG6CmkzrsPcens07T8d/v6aXnnddddtxgYP/nkk7l9SPdpLszoTYFfeylULxwzLR3elaW4awnQ01LShTp/+MMfcttMM6fTfbtT/XT/+PZfGCgsf5+WUe+t0hcvCs/56KOPrlinfYB+3HHH1dR2o1/PepWucvDAAw90qa2f/exnbf7Onn766U631RMBerUvQ7SXlnXvKBQvePHFF7NbEHQUtl9zzTXF7Wn1hVqcccYZxX3OPffcmvYBAADoTwToAAAAHUhLSKf7FheWSO6ofPzjH6+6ZHhSGqCn+2PnSTN411lnneI+N954Y5vtM2bMKG77yEc+UvNzKiz5noL09qF8uld3oc1vfvObNbdZSV6A/q9//au4PS0tXau0TH1hv7R0eKl0j+7CthTANkP6YkO6V/WFF16YBaRHHHFEfOELXyiWAw44oNjHtCR5Je0D9ErLsLfXHa9ne+lLGr/61a+yL1qke6N/8YtfbPPc0r22C22l2fBdke7dXWjrkEMO6VJb3R2gpy9s1DrjPgXthf3S+VpNWoq+UC8tj19Jugd8oc5VV11V0/FLv8CRviQEAABAWwJ0AACAGjz11FNZQHXkkUdm9ycfOnRoxRB9q622ymaOVlIaoKdwtRYpGC/sc/rpp7fZlmaPFrZtvfXWbYLMjkpaXruw35/+9Kc2bZbOeL3rrrs692L9n7wA/Re/+EVxe7q/c639T/cOL+x3/fXXt2nzhBNOKG5LXxBIAWEK0muZnd9VafnuFJivvfbauV+2KP29VVIaoKdZ9bUsXd4dr2fBgw8+mC2hXrgfey1l6tSpXXo9S29h8NOf/rRLbXV3gJ7uO1+r9LssrBzR0d/ZzjvvXKyTbhlRSVpFolAnrYRRy+97v/32yw3mAQAA+jMBOgAAQCekECzNMv7c5z4XAwcObBMcfulLX6q4T2mAnpZnr0Xp/bKPOuqoNtuOOeaYmsPMaiU9h4IXXnihzbZ0v+SuyAvQv/Od73S5/z/+8Y/btPnyyy9n9/6uVDfdKzr9vlIYW+1LDsmUKVM6DCDT9vbSygOly6fXWlLQXUlpgJ7C1lp0x+uZ3HTTTdktAupt6+STT66p39WkWd2Ftu6+++4utdXdAfree+9dV3++/OUvF/f9j//4j7LtaTWBwqoX6d+Xal8AGTFiRJd+35tttlld/QYAAOgPBOgAAABdlGaQls5IT/crT7OR2ysN0G+77baa2i4NydsvY51+7mpgOn369GJ7//jHP9psS/eB74q8AD0tEd/V/lcKQxctWhTnnHNObLLJJlX3GzJkSHzlK1+p+HtK937v6Jhpe3v77rtvcfuqq66a/W7SUuePPPJI9jqWLu9dGo5XaqvWOj3xeqaVF9K90Uv7ku6h/b//+79ZyJtev2XLlhXr13Lf+1qVfjHlj3/8Y5fa6u4AvVqdau69997ivmnFgrTsf6nS1SU6uj1D+y/v1FtqPbcAAAD6EwE6AABAA6Tl1UuDqd/85jdldRo9Az3dW7uwLc1o7aqenoF+3nnnFben+8c3Wgp2//CHP8QFF1wQn/rUp2L99dcvCxDHjx9fFqLXG6CnLx6k5eLTtjRr+I477uiwXw888EC3BOjd8XqedtppxTbHjh2bnSMdOfrooxsWoDdzBvoPfvCDbg3Qk9Il6q+77ro22971rncVt11xxRVV2yj9csPs2bPr7gMAAADlBOgAAAANkMKr0pA13Xe7vc7cA3333Xcv7pPCzFKloX29S0hXU3oP9BkzZnSprbwAPQWDhe3vfve7u3SsWqXf00EHHdTmd5Vmq3fFj370o2Jb6feVJ4Wl3RGgd8fr+YEPfKDY5tVXX51bf+LEiQ0L0EsD5o5C5FqUrtZwySW..."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1875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Parameter </a:t>
            </a:r>
            <a:r>
              <a:rPr i="1" lang="nl"/>
              <a:t>p</a:t>
            </a:r>
            <a:r>
              <a:rPr lang="nl"/>
              <a:t> and </a:t>
            </a:r>
            <a:r>
              <a:rPr i="1" lang="nl"/>
              <a:t>N</a:t>
            </a:r>
            <a:endParaRPr i="1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0401"/>
            <a:ext cx="4619949" cy="34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32966"/>
            <a:ext cx="4619950" cy="345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75" y="315650"/>
            <a:ext cx="5863299" cy="439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47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Parameters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39291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nl" sz="1600"/>
              <a:t>p </a:t>
            </a:r>
            <a:r>
              <a:rPr lang="nl" sz="1600"/>
              <a:t>= 0.001, almost only migration</a:t>
            </a:r>
            <a:br>
              <a:rPr lang="nl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 sz="1600"/>
              <a:t>No power law relation for lowest fitness priority</a:t>
            </a:r>
            <a:br>
              <a:rPr lang="nl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 sz="1600"/>
              <a:t>Perfect power law relation for highest fitness migration priority</a:t>
            </a:r>
            <a:br>
              <a:rPr lang="nl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nl" sz="1600"/>
              <a:t>Slope of 0.302 </a:t>
            </a:r>
            <a:r>
              <a:rPr lang="nl" sz="1600"/>
              <a:t>for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sz="1400"/>
              <a:t>fitness-migration </a:t>
            </a:r>
            <a:r>
              <a:rPr lang="nl" sz="1400"/>
              <a:t>correlation:</a:t>
            </a:r>
            <a:r>
              <a:rPr lang="nl" sz="1400"/>
              <a:t> </a:t>
            </a:r>
            <a:r>
              <a:rPr i="1" lang="nl" sz="1400"/>
              <a:t>0.88</a:t>
            </a:r>
            <a:r>
              <a:rPr lang="nl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 sz="1400"/>
              <a:t>migration priority: </a:t>
            </a:r>
            <a:r>
              <a:rPr i="1" lang="nl" sz="1400"/>
              <a:t>fittest</a:t>
            </a:r>
            <a:endParaRPr b="1" i="1" sz="14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