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5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4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7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8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2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AFA9-1DDC-4CF4-950F-802CA23F4B79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2D93-2C4B-4144-9A7F-5D4A9F8B8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5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66916" y="936138"/>
            <a:ext cx="988141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b="0" i="0" u="none" strike="noStrike" baseline="0" dirty="0" smtClean="0">
              <a:solidFill>
                <a:srgbClr val="000000"/>
              </a:solidFill>
              <a:latin typeface="Rosatom" panose="020B0503040504020204" pitchFamily="34" charset="-52"/>
            </a:endParaRPr>
          </a:p>
          <a:p>
            <a:endParaRPr lang="ru-RU" sz="3200" b="0" i="0" u="none" strike="noStrike" baseline="0" dirty="0" smtClean="0">
              <a:latin typeface="Rosatom" panose="020B0503040504020204" pitchFamily="34" charset="-52"/>
            </a:endParaRPr>
          </a:p>
          <a:p>
            <a:r>
              <a:rPr lang="ru-RU" sz="2400" b="0" i="0" u="none" strike="noStrike" baseline="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Ячейки </a:t>
            </a:r>
            <a:r>
              <a:rPr lang="en-US" sz="2400" b="0" i="0" u="none" strike="noStrike" baseline="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Gen4 </a:t>
            </a:r>
          </a:p>
          <a:p>
            <a:r>
              <a:rPr lang="ru-RU" b="1" dirty="0">
                <a:solidFill>
                  <a:srgbClr val="025EA1"/>
                </a:solidFill>
                <a:latin typeface="Rosatom" panose="020B0503040504020204" pitchFamily="34" charset="-52"/>
              </a:rPr>
              <a:t>Модель </a:t>
            </a:r>
            <a:r>
              <a:rPr lang="ru-RU" dirty="0">
                <a:solidFill>
                  <a:srgbClr val="025EA1"/>
                </a:solidFill>
                <a:latin typeface="Rosatom" panose="020B0503040504020204" pitchFamily="34" charset="-52"/>
              </a:rPr>
              <a:t>	</a:t>
            </a:r>
            <a:r>
              <a:rPr lang="ru-RU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                                </a:t>
            </a:r>
            <a:r>
              <a:rPr lang="ru-RU" b="1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58253172 </a:t>
            </a:r>
            <a:r>
              <a:rPr lang="ru-RU" b="1" dirty="0">
                <a:solidFill>
                  <a:srgbClr val="025EA1"/>
                </a:solidFill>
                <a:latin typeface="Rosatom" panose="020B0503040504020204" pitchFamily="34" charset="-52"/>
              </a:rPr>
              <a:t>E30B </a:t>
            </a:r>
            <a:r>
              <a:rPr lang="ru-RU" dirty="0">
                <a:solidFill>
                  <a:srgbClr val="025EA1"/>
                </a:solidFill>
                <a:latin typeface="Rosatom" panose="020B0503040504020204" pitchFamily="34" charset="-52"/>
              </a:rPr>
              <a:t>	</a:t>
            </a:r>
            <a:r>
              <a:rPr lang="ru-RU" b="1" dirty="0">
                <a:solidFill>
                  <a:srgbClr val="025EA1"/>
                </a:solidFill>
                <a:latin typeface="Rosatom" panose="020B0503040504020204" pitchFamily="34" charset="-52"/>
              </a:rPr>
              <a:t>58253172 P25B </a:t>
            </a:r>
            <a:r>
              <a:rPr lang="ru-RU" dirty="0">
                <a:solidFill>
                  <a:srgbClr val="025EA1"/>
                </a:solidFill>
                <a:latin typeface="Rosatom" panose="020B0503040504020204" pitchFamily="34" charset="-52"/>
              </a:rPr>
              <a:t>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Номинальная ёмкость 	</a:t>
            </a:r>
            <a:r>
              <a:rPr lang="ru-RU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                30 </a:t>
            </a:r>
            <a:r>
              <a:rPr lang="ru-RU" dirty="0" err="1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  <a:r>
              <a:rPr lang="ru-RU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                 25 </a:t>
            </a:r>
            <a:r>
              <a:rPr lang="ru-RU" dirty="0" err="1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Номинальное напряжение 	</a:t>
            </a:r>
            <a:r>
              <a:rPr lang="ru-RU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                       3,70 </a:t>
            </a:r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В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Диапазон рабочего напряжения 	</a:t>
            </a:r>
            <a:r>
              <a:rPr lang="ru-RU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                  2,7 </a:t>
            </a:r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В ~ 4,2 В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Массовая плотность энергии 	218 </a:t>
            </a:r>
            <a:r>
              <a:rPr lang="ru-RU" dirty="0" err="1">
                <a:solidFill>
                  <a:srgbClr val="393837"/>
                </a:solidFill>
                <a:latin typeface="Rosatom Light" panose="020B0403040504020204" pitchFamily="34" charset="-52"/>
              </a:rPr>
              <a:t>Вт·ч</a:t>
            </a:r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/кг 	185 </a:t>
            </a:r>
            <a:r>
              <a:rPr lang="ru-RU" dirty="0" err="1">
                <a:solidFill>
                  <a:srgbClr val="393837"/>
                </a:solidFill>
                <a:latin typeface="Rosatom Light" panose="020B0403040504020204" pitchFamily="34" charset="-52"/>
              </a:rPr>
              <a:t>Вт·ч</a:t>
            </a:r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/кг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Максимальный ток заряда 	1C (30 A) 	3C (75 A)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Максимальный ток разряда 	2C (60 A) 	5C (125 A)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Пиковый ток разряда, &lt; 10 сек 	3С (90А) 	7С (150А)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Ресурс (DOD⁴ 80%), не менее 	3 000 	</a:t>
            </a:r>
          </a:p>
          <a:p>
            <a:r>
              <a:rPr lang="ru-RU" dirty="0">
                <a:solidFill>
                  <a:srgbClr val="393837"/>
                </a:solidFill>
                <a:latin typeface="Rosatom Light" panose="020B0403040504020204" pitchFamily="34" charset="-52"/>
              </a:rPr>
              <a:t>Масса 	&lt; 500 г 	</a:t>
            </a:r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6794" y="1771534"/>
            <a:ext cx="3330027" cy="3688178"/>
          </a:xfrm>
          <a:prstGeom prst="rect">
            <a:avLst/>
          </a:prstGeom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0938" y="2874071"/>
            <a:ext cx="879451" cy="14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0900" y="1169819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0" i="0" u="none" strike="noStrike" baseline="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Ячейки </a:t>
            </a:r>
            <a:r>
              <a:rPr lang="en-US" sz="5400" b="0" i="0" u="none" strike="noStrike" baseline="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VDA </a:t>
            </a:r>
          </a:p>
          <a:p>
            <a:r>
              <a:rPr lang="ru-RU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Модель </a:t>
            </a:r>
            <a:r>
              <a:rPr lang="ru-RU" b="0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	                                 </a:t>
            </a:r>
            <a:r>
              <a:rPr lang="ru-RU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123100302 </a:t>
            </a:r>
            <a:r>
              <a:rPr lang="en-US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E60</a:t>
            </a:r>
            <a:r>
              <a:rPr lang="ru-RU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В-1 </a:t>
            </a:r>
            <a:r>
              <a:rPr lang="ru-RU" b="0" i="0" u="none" strike="noStrike" baseline="0" dirty="0" smtClean="0">
                <a:solidFill>
                  <a:srgbClr val="9B9C9C"/>
                </a:solidFill>
                <a:latin typeface="Rosatom" panose="020B0503040504020204" pitchFamily="34" charset="-52"/>
              </a:rPr>
              <a:t>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Номинальная ёмкость 	                 60 </a:t>
            </a:r>
            <a:r>
              <a:rPr lang="ru-RU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Номинальное напряжение 	3,70 В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Диапазон рабочего напряжения 	2,7 В ~ 4,2 В 	</a:t>
            </a:r>
          </a:p>
          <a:p>
            <a:r>
              <a:rPr lang="ru-RU" b="0" i="0" u="none" strike="noStrike" baseline="0" dirty="0" smtClean="0">
                <a:latin typeface="Rosatom Light" panose="020B0403040504020204" pitchFamily="34" charset="-52"/>
              </a:rPr>
              <a:t>Массовая плотность энергии 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	260 </a:t>
            </a:r>
            <a:r>
              <a:rPr lang="ru-RU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Вт·ч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/кг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Максимальный ток заряда 	1,5C (90 А)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Максимальный ток разряда 	2C (120 А)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Диапазон рабочих температур⁵ 	Заряд 	-10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Helvetica 45 Light"/>
              </a:rPr>
              <a:t>℃ 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~ 55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Helvetica 45 Light"/>
              </a:rPr>
              <a:t>℃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Диапазон рабочих температур        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Разряд</a:t>
            </a:r>
            <a:r>
              <a:rPr lang="ru-RU" b="0" i="0" u="none" strike="noStrike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   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-20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Helvetica 45 Light"/>
              </a:rPr>
              <a:t>℃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⁶ ~ 55</a:t>
            </a:r>
            <a:r>
              <a:rPr lang="ru-RU" b="0" i="0" u="none" strike="noStrike" baseline="0" dirty="0" smtClean="0">
                <a:solidFill>
                  <a:srgbClr val="393837"/>
                </a:solidFill>
                <a:latin typeface="Helvetica 45 Light"/>
              </a:rPr>
              <a:t>℃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Ресурс (DOD 80%) 	                 2 000 	</a:t>
            </a:r>
          </a:p>
          <a:p>
            <a:r>
              <a:rPr lang="ru-RU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Масса 	&lt; 850 г 	</a:t>
            </a:r>
            <a:endParaRPr lang="ru-RU" b="0" i="0" u="none" strike="noStrike" baseline="0" dirty="0" smtClean="0">
              <a:solidFill>
                <a:srgbClr val="393837"/>
              </a:solidFill>
              <a:latin typeface="Rosatom Light" panose="020B0403040504020204" pitchFamily="34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721669" y="2032937"/>
            <a:ext cx="4184760" cy="2574689"/>
            <a:chOff x="6165718" y="1548266"/>
            <a:chExt cx="5439894" cy="3346916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6850020" y="2428581"/>
              <a:ext cx="540983" cy="5464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6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22,5</a:t>
              </a:r>
              <a:endParaRPr kumimoji="0" lang="ko-KR" altLang="en-US" sz="10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850139" y="1986315"/>
              <a:ext cx="540745" cy="5464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6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45,0</a:t>
              </a:r>
              <a:endParaRPr kumimoji="0" lang="ko-KR" altLang="en-US" sz="10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pic>
          <p:nvPicPr>
            <p:cNvPr id="8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8975" y="1548266"/>
              <a:ext cx="4732511" cy="1516243"/>
            </a:xfrm>
            <a:prstGeom prst="rect">
              <a:avLst/>
            </a:prstGeom>
          </p:spPr>
        </p:pic>
        <p:pic>
          <p:nvPicPr>
            <p:cNvPr id="9" name="Рисунок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5492" y="1941916"/>
              <a:ext cx="1624124" cy="73426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그림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8975" y="4515880"/>
              <a:ext cx="4736637" cy="226995"/>
            </a:xfrm>
            <a:prstGeom prst="rect">
              <a:avLst/>
            </a:prstGeom>
          </p:spPr>
        </p:pic>
        <p:cxnSp>
          <p:nvCxnSpPr>
            <p:cNvPr id="11" name="직선 연결선 41"/>
            <p:cNvCxnSpPr/>
            <p:nvPr/>
          </p:nvCxnSpPr>
          <p:spPr>
            <a:xfrm>
              <a:off x="7002694" y="2742302"/>
              <a:ext cx="0" cy="110363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42"/>
            <p:cNvCxnSpPr/>
            <p:nvPr/>
          </p:nvCxnSpPr>
          <p:spPr>
            <a:xfrm>
              <a:off x="11443158" y="2742302"/>
              <a:ext cx="0" cy="110363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43"/>
            <p:cNvCxnSpPr/>
            <p:nvPr/>
          </p:nvCxnSpPr>
          <p:spPr>
            <a:xfrm>
              <a:off x="7002694" y="3758139"/>
              <a:ext cx="4439216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671461" y="3513952"/>
              <a:ext cx="1097288" cy="300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302</a:t>
              </a: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,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0±1</a:t>
              </a: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,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0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45"/>
            <p:cNvCxnSpPr/>
            <p:nvPr/>
          </p:nvCxnSpPr>
          <p:spPr>
            <a:xfrm>
              <a:off x="6631487" y="4712385"/>
              <a:ext cx="74991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46"/>
            <p:cNvCxnSpPr/>
            <p:nvPr/>
          </p:nvCxnSpPr>
          <p:spPr>
            <a:xfrm>
              <a:off x="6631487" y="4524216"/>
              <a:ext cx="74991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5981535" y="3747507"/>
              <a:ext cx="1200704" cy="300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2,3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+0</a:t>
              </a: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,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4/-0.2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18" name="직선 화살표 연결선 48"/>
            <p:cNvCxnSpPr/>
            <p:nvPr/>
          </p:nvCxnSpPr>
          <p:spPr>
            <a:xfrm rot="16200000">
              <a:off x="6616855" y="4803788"/>
              <a:ext cx="182788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49"/>
            <p:cNvCxnSpPr/>
            <p:nvPr/>
          </p:nvCxnSpPr>
          <p:spPr>
            <a:xfrm rot="16200000" flipH="1">
              <a:off x="6457443" y="4273414"/>
              <a:ext cx="501605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50"/>
            <p:cNvCxnSpPr/>
            <p:nvPr/>
          </p:nvCxnSpPr>
          <p:spPr>
            <a:xfrm rot="16200000">
              <a:off x="6594995" y="4598835"/>
              <a:ext cx="226506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51"/>
            <p:cNvCxnSpPr/>
            <p:nvPr/>
          </p:nvCxnSpPr>
          <p:spPr>
            <a:xfrm>
              <a:off x="6326155" y="3018523"/>
              <a:ext cx="106367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54"/>
            <p:cNvCxnSpPr/>
            <p:nvPr/>
          </p:nvCxnSpPr>
          <p:spPr>
            <a:xfrm>
              <a:off x="6326155" y="1557501"/>
              <a:ext cx="105999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57"/>
            <p:cNvCxnSpPr/>
            <p:nvPr/>
          </p:nvCxnSpPr>
          <p:spPr>
            <a:xfrm flipV="1">
              <a:off x="6424204" y="1561764"/>
              <a:ext cx="0" cy="145675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5991997" y="2119016"/>
              <a:ext cx="647507" cy="3000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100</a:t>
              </a: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,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0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8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3600" y="20773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200" b="0" i="0" u="none" strike="noStrike" baseline="0" dirty="0" smtClean="0">
              <a:solidFill>
                <a:srgbClr val="000000"/>
              </a:solidFill>
              <a:latin typeface="Rosatom" panose="020B0503040504020204" pitchFamily="34" charset="-52"/>
            </a:endParaRPr>
          </a:p>
          <a:p>
            <a:r>
              <a:rPr lang="ru-RU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Модель </a:t>
            </a:r>
            <a:r>
              <a:rPr lang="ru-RU" sz="900" b="0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	                                </a:t>
            </a:r>
            <a:r>
              <a:rPr lang="en-US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ME600-050 </a:t>
            </a:r>
            <a:r>
              <a:rPr lang="en-US" sz="900" b="0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	</a:t>
            </a:r>
            <a:r>
              <a:rPr lang="en-US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MP500-050 </a:t>
            </a:r>
            <a:r>
              <a:rPr lang="en-US" sz="900" b="0" i="0" u="none" strike="noStrike" baseline="0" dirty="0" smtClean="0">
                <a:solidFill>
                  <a:srgbClr val="9B9C9C"/>
                </a:solidFill>
                <a:latin typeface="Rosatom" panose="020B0503040504020204" pitchFamily="34" charset="-52"/>
              </a:rPr>
              <a:t>	</a:t>
            </a:r>
          </a:p>
          <a:p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Конфигурация 	                                                       12</a:t>
            </a:r>
            <a:r>
              <a:rPr lang="en-US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S2P 	</a:t>
            </a:r>
          </a:p>
          <a:p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Номинальная ёмкость 	60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50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</a:p>
          <a:p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Номинальная энергия 	2,66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кВт·ч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2,22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кВт·ч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3600" y="10972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000" b="0" i="0" u="none" strike="noStrike" baseline="0" dirty="0" smtClean="0">
              <a:solidFill>
                <a:srgbClr val="000000"/>
              </a:solidFill>
              <a:latin typeface="Rosatom" panose="020B0503040504020204" pitchFamily="34" charset="-52"/>
            </a:endParaRPr>
          </a:p>
          <a:p>
            <a:r>
              <a:rPr lang="ru-RU" dirty="0">
                <a:solidFill>
                  <a:srgbClr val="393837"/>
                </a:solidFill>
                <a:latin typeface="Rosatom" panose="020B0503040504020204" pitchFamily="34" charset="-52"/>
              </a:rPr>
              <a:t>Модуль </a:t>
            </a:r>
            <a:r>
              <a:rPr lang="en-US" dirty="0">
                <a:solidFill>
                  <a:srgbClr val="393837"/>
                </a:solidFill>
                <a:latin typeface="Rosatom" panose="020B0503040504020204" pitchFamily="34" charset="-52"/>
              </a:rPr>
              <a:t>Gen4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3600" y="30265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200" b="0" i="0" u="none" strike="noStrike" baseline="0" dirty="0" smtClean="0">
              <a:solidFill>
                <a:srgbClr val="000000"/>
              </a:solidFill>
              <a:latin typeface="Rosatom" panose="020B0503040504020204" pitchFamily="34" charset="-52"/>
            </a:endParaRPr>
          </a:p>
          <a:p>
            <a:r>
              <a:rPr lang="ru-RU" sz="2600" b="0" i="0" u="none" strike="noStrike" baseline="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Модуль </a:t>
            </a:r>
            <a:r>
              <a:rPr lang="en-US" sz="2600" b="0" i="0" u="none" strike="noStrike" baseline="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VDA</a:t>
            </a:r>
            <a:r>
              <a:rPr lang="en-US" sz="1500" b="0" i="0" u="none" strike="noStrike" baseline="30000" dirty="0" smtClean="0">
                <a:solidFill>
                  <a:srgbClr val="393837"/>
                </a:solidFill>
                <a:latin typeface="Rosatom" panose="020B0503040504020204" pitchFamily="34" charset="-52"/>
              </a:rPr>
              <a:t>³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3600" y="37123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200" b="0" i="0" u="none" strike="noStrike" baseline="0" dirty="0" smtClean="0">
              <a:solidFill>
                <a:srgbClr val="025EA1"/>
              </a:solidFill>
              <a:latin typeface="Rosatom" panose="020B0503040504020204" pitchFamily="34" charset="-52"/>
            </a:endParaRPr>
          </a:p>
          <a:p>
            <a:r>
              <a:rPr lang="ru-RU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Модель </a:t>
            </a:r>
            <a:r>
              <a:rPr lang="ru-RU" sz="900" b="0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	                               </a:t>
            </a:r>
            <a:r>
              <a:rPr lang="en-US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NE600-50 </a:t>
            </a:r>
            <a:r>
              <a:rPr lang="en-US" sz="900" b="0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	</a:t>
            </a:r>
            <a:r>
              <a:rPr lang="en-US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NE1800-017</a:t>
            </a:r>
            <a:r>
              <a:rPr lang="ru-RU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       </a:t>
            </a:r>
            <a:r>
              <a:rPr lang="en-US" sz="900" b="1" i="0" u="none" strike="noStrike" baseline="0" dirty="0" smtClean="0">
                <a:solidFill>
                  <a:srgbClr val="025EA1"/>
                </a:solidFill>
                <a:latin typeface="Rosatom" panose="020B0503040504020204" pitchFamily="34" charset="-52"/>
              </a:rPr>
              <a:t> </a:t>
            </a:r>
            <a:r>
              <a:rPr lang="en-US" sz="900" b="0" i="0" u="none" strike="noStrike" baseline="0" dirty="0" smtClean="0">
                <a:solidFill>
                  <a:srgbClr val="9B9C9C"/>
                </a:solidFill>
                <a:latin typeface="Rosatom" panose="020B0503040504020204" pitchFamily="34" charset="-52"/>
              </a:rPr>
              <a:t>	</a:t>
            </a:r>
          </a:p>
          <a:p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Конфигурация 	                                 12</a:t>
            </a:r>
            <a:r>
              <a:rPr lang="en-US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S1P 	4S3P 	</a:t>
            </a:r>
          </a:p>
          <a:p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Номинальная ёмкость 	60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180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А·ч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</a:p>
          <a:p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Номинальная энергия 	2,66 </a:t>
            </a:r>
            <a:r>
              <a:rPr lang="ru-RU" sz="900" b="0" i="0" u="none" strike="noStrike" baseline="0" dirty="0" err="1" smtClean="0">
                <a:solidFill>
                  <a:srgbClr val="393837"/>
                </a:solidFill>
                <a:latin typeface="Rosatom Light" panose="020B0403040504020204" pitchFamily="34" charset="-52"/>
              </a:rPr>
              <a:t>кВт·ч</a:t>
            </a:r>
            <a:r>
              <a:rPr lang="ru-RU" sz="900" b="0" i="0" u="none" strike="noStrike" baseline="0" dirty="0" smtClean="0">
                <a:solidFill>
                  <a:srgbClr val="393837"/>
                </a:solidFill>
                <a:latin typeface="Rosatom Light" panose="020B0403040504020204" pitchFamily="34" charset="-52"/>
              </a:rPr>
              <a:t> 	</a:t>
            </a:r>
          </a:p>
        </p:txBody>
      </p:sp>
      <p:graphicFrame>
        <p:nvGraphicFramePr>
          <p:cNvPr id="8" name="표 34">
            <a:extLst>
              <a:ext uri="{FF2B5EF4-FFF2-40B4-BE49-F238E27FC236}">
                <a16:creationId xmlns:a16="http://schemas.microsoft.com/office/drawing/2014/main" id="{A6CADD1F-1C87-F441-BEC2-FD931C73A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15984"/>
              </p:ext>
            </p:extLst>
          </p:nvPr>
        </p:nvGraphicFramePr>
        <p:xfrm>
          <a:off x="4514990" y="3921837"/>
          <a:ext cx="1658080" cy="781881"/>
        </p:xfrm>
        <a:graphic>
          <a:graphicData uri="http://schemas.openxmlformats.org/drawingml/2006/table">
            <a:tbl>
              <a:tblPr/>
              <a:tblGrid>
                <a:gridCol w="1658080">
                  <a:extLst>
                    <a:ext uri="{9D8B030D-6E8A-4147-A177-3AD203B41FA5}">
                      <a16:colId xmlns:a16="http://schemas.microsoft.com/office/drawing/2014/main" val="4116193161"/>
                    </a:ext>
                  </a:extLst>
                </a:gridCol>
              </a:tblGrid>
              <a:tr h="1324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ME180-014</a:t>
                      </a:r>
                      <a:endParaRPr lang="en-US" sz="1000" b="0" i="0" u="none" strike="noStrike" kern="12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12687" marR="12687" marT="1268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4S3P</a:t>
                      </a:r>
                      <a:endParaRPr lang="en-US" sz="1000" b="1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12687" marR="12687" marT="1268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180 </a:t>
                      </a:r>
                      <a:r>
                        <a:rPr lang="ru-RU" sz="1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А∙ч</a:t>
                      </a:r>
                      <a:endParaRPr lang="en-US" sz="1000" b="1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12687" marR="12687" marT="1268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956050"/>
                  </a:ext>
                </a:extLst>
              </a:tr>
              <a:tr h="2055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66 </a:t>
                      </a:r>
                      <a:r>
                        <a:rPr lang="ru-RU" sz="1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itchFamily="34" charset="0"/>
                          <a:cs typeface="Arial" panose="020B0604020202020204" pitchFamily="34" charset="0"/>
                        </a:rPr>
                        <a:t>кВт∙ч</a:t>
                      </a:r>
                      <a:endParaRPr lang="en-US" sz="1000" b="1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 marL="12687" marR="12687" marT="1268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443584"/>
                  </a:ext>
                </a:extLst>
              </a:tr>
            </a:tbl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6750400" y="2886005"/>
            <a:ext cx="2686315" cy="3635425"/>
            <a:chOff x="9613266" y="926217"/>
            <a:chExt cx="3815377" cy="4733125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9279501" y="3366617"/>
              <a:ext cx="995382" cy="3278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109,0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5" r="16629"/>
            <a:stretch/>
          </p:blipFill>
          <p:spPr>
            <a:xfrm>
              <a:off x="9924958" y="926217"/>
              <a:ext cx="3503685" cy="4733125"/>
            </a:xfrm>
            <a:prstGeom prst="rect">
              <a:avLst/>
            </a:prstGeom>
          </p:spPr>
        </p:pic>
        <p:cxnSp>
          <p:nvCxnSpPr>
            <p:cNvPr id="12" name="직선 연결선 41"/>
            <p:cNvCxnSpPr/>
            <p:nvPr/>
          </p:nvCxnSpPr>
          <p:spPr>
            <a:xfrm>
              <a:off x="10203218" y="3861087"/>
              <a:ext cx="0" cy="3956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43"/>
            <p:cNvCxnSpPr/>
            <p:nvPr/>
          </p:nvCxnSpPr>
          <p:spPr>
            <a:xfrm>
              <a:off x="10198902" y="4091030"/>
              <a:ext cx="1721558" cy="103567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781855">
              <a:off x="10403617" y="4472780"/>
              <a:ext cx="945523" cy="300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355,0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833139">
              <a:off x="12159992" y="4787492"/>
              <a:ext cx="945523" cy="300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12169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satom"/>
                  <a:ea typeface="Tahoma" panose="020B0604030504040204" pitchFamily="34" charset="0"/>
                  <a:cs typeface="Arial" panose="020B0604020202020204" pitchFamily="34" charset="0"/>
                </a:rPr>
                <a:t>161,0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satom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16" name="직선 연결선 41"/>
            <p:cNvCxnSpPr/>
            <p:nvPr/>
          </p:nvCxnSpPr>
          <p:spPr>
            <a:xfrm>
              <a:off x="9802293" y="3897373"/>
              <a:ext cx="3966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41"/>
            <p:cNvCxnSpPr/>
            <p:nvPr/>
          </p:nvCxnSpPr>
          <p:spPr>
            <a:xfrm>
              <a:off x="9793414" y="3113070"/>
              <a:ext cx="35966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9924956" y="3113071"/>
              <a:ext cx="0" cy="7843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41"/>
            <p:cNvCxnSpPr/>
            <p:nvPr/>
          </p:nvCxnSpPr>
          <p:spPr>
            <a:xfrm>
              <a:off x="11947853" y="4876689"/>
              <a:ext cx="0" cy="3956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41"/>
            <p:cNvCxnSpPr/>
            <p:nvPr/>
          </p:nvCxnSpPr>
          <p:spPr>
            <a:xfrm>
              <a:off x="13026355" y="4334934"/>
              <a:ext cx="0" cy="3956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11963145" y="4577161"/>
              <a:ext cx="1063210" cy="5939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42" y="588686"/>
            <a:ext cx="2700358" cy="27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1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Широкоэкранный</PresentationFormat>
  <Paragraphs>51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Helvetica 45 Light</vt:lpstr>
      <vt:lpstr>Rosatom</vt:lpstr>
      <vt:lpstr>Rosatom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Зайцева Анна Георгиевна</dc:creator>
  <cp:lastModifiedBy>Зайцева Анна Георгиевна</cp:lastModifiedBy>
  <cp:revision>6</cp:revision>
  <dcterms:created xsi:type="dcterms:W3CDTF">2023-09-18T14:17:53Z</dcterms:created>
  <dcterms:modified xsi:type="dcterms:W3CDTF">2023-09-18T14:31:23Z</dcterms:modified>
</cp:coreProperties>
</file>