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3228"/>
    <p:restoredTop sz="94621"/>
  </p:normalViewPr>
  <p:slideViewPr>
    <p:cSldViewPr snapToGrid="0" snapToObjects="1">
      <p:cViewPr varScale="1">
        <p:scale>
          <a:sx n="81" d="100"/>
          <a:sy n="81" d="100"/>
        </p:scale>
        <p:origin x="-7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24019A5-8A31-7748-8287-D69E073C5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E35A09E8-C54B-0348-8168-67DD5B957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B0E04239-1C0A-8C49-BFF6-32D4DA1E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7C5D1F64-7D9A-6243-A26E-62AA2DA4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07037EDE-D898-0B49-A397-29B404AF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019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F568AB0-B2A1-4146-95D4-AFAB95D8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872C1AD1-95F6-1F4E-9D81-9A3FE4C6F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71958A3B-3F62-7548-872C-BF6AC885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8A03D3E5-7CEE-A849-9A72-993602D5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80920F1E-9626-7546-8CE9-EEE15DD9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08194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xmlns="" id="{41341643-D12A-5A44-8C03-81660581E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478D5245-F48C-7640-99D8-C8C803D5A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54D083FD-3FCD-1042-B609-C662F829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FA715057-B103-344D-91FE-8BF06E90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F65D36AD-EDB9-5144-82E9-34E20F81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82336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16D2A7D-E87F-A949-8CF8-AF8A44DD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98C7D50-464F-7349-A912-FC4A95D5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39F26730-8C55-7F46-848B-6B4F1145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0F10D81C-BAC0-3A46-9151-F36360C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CAE5DF5B-228B-9C4B-B781-E6E23D29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938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48A13A3-16C7-724E-B381-C12423B5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4E0BBFD7-E4A3-B44C-B4E9-ED5A922D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9AC5BD08-B2C6-6142-8746-37C1DD16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5A5D4308-5C91-3B40-8A90-24F8ED6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99CCAF42-3D6F-1346-864F-66BA851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8211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263DB94-9ED1-164B-B248-FCAFCFD4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D5F8009-1048-254B-BD58-3ED43D3DD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45BF44EA-C5CF-DE42-9A98-A52B0864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95843FC6-9B20-C444-98AC-B71EAD7B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04FDD237-80D5-5342-823E-28FAAC9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1690BA21-48A5-AB41-896D-E2CF61B9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5171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30269C4-A2AE-774F-8838-24D05236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EFFECF58-C09C-0B41-A672-017704171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32EABF31-BF0B-0546-B486-E79BBCAC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F0567D32-F3A1-554E-A7A5-22240532E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xmlns="" id="{25621855-049E-4343-9CCB-9388AFEF2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xmlns="" id="{8EEFD986-1EBF-234B-8972-BBED798F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xmlns="" id="{C88B561F-0CFC-114C-9588-84D23FFB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xmlns="" id="{A43B2342-5FA3-2F4B-80CC-944DC87C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087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28424D8-A153-C945-8B85-3C73B71A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58F2BC24-20B4-2D4A-A46B-5B102157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D34A2176-617E-704D-A08E-43CDE74E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EA2CDCE8-FAC3-F84D-A996-E360A484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0890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xmlns="" id="{CABE953D-8374-F941-9504-449C0B2D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xmlns="" id="{2B0DD067-0BC1-834D-9F3F-15986851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xmlns="" id="{7A905432-3C2B-BA4A-B3CA-7F070079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4487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D8D0AF0-63C9-764B-BF02-8D2C4F0A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C081054-B5F6-9143-A588-82E46C55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864E31D3-322A-A347-8BB4-FAC856FE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3BC9F1C2-6FFC-264E-AA7F-07BFA48D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6F876BFC-134D-8C41-B539-8FD719FD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E214FB86-6CD2-5F45-ADF7-0BC87EDE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575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752053C-5D5B-8647-B878-FBEF7437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F7FBAF7-96E1-E74E-92F5-7B7D03A0E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B40EA525-0593-484A-AD3C-3F828507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79E279D4-B42D-4F4E-B08B-A419A1BA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6822E554-6E16-1443-8DCE-00BA114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7E65AEC0-44BF-1447-B8B5-9629B6C9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93776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xmlns="" id="{1B2B3F2F-3F84-034F-976E-79F8F465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FF026CA1-00A9-2F4A-8493-2B0D8C90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7EF5D02C-8009-8646-9F34-07164C7DB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DCB5-2260-0C4E-A849-CDA1E62D708F}" type="datetimeFigureOut">
              <a:rPr/>
              <a:pPr/>
              <a:t>21.10.2018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77D98D17-C5A5-234C-AFC1-0B6F5C833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2F922EB7-5E8D-B241-A2C8-940DA3763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299C1-A853-AA4D-8262-98BD451D93F7}" type="slidenum">
              <a:rPr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2740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1F2BFE4-E158-E249-90AC-4B9D7D898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Analiza dyskryminacyjna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B2E7A6E9-31C1-3D42-8F00-01F54E060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853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2B2D59B-F680-4F41-B3E2-33EA81BC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D59FF96-DAC9-CE40-B444-3CB4D539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l-PL"/>
              <a:t>Duże znaczenie ma również wybór metryki, za pomocą której wyznaczane są odległości między obserwacjami xi oraz xn. Najczęściej stosowana jest odległość euklidesowa.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Zalety: prostota, odporność na szum i obserwacji oddalonych </a:t>
            </a:r>
          </a:p>
          <a:p>
            <a:r>
              <a:rPr lang="pl-PL"/>
              <a:t>Wady: długi czas obliczeń (dla zbiorów o znacznej liczebności),brak odporności na nadmiarowość zmiennych czy wrażliwość na miary odległości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3FB30832-ECD7-D749-A6F1-5DAF8E1F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91" y="3157902"/>
            <a:ext cx="4835618" cy="15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54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3957344-E37E-D74A-92C8-7B0711AE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Sieci neuronowe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F50AA69-0EFE-D648-82B8-6D4E60EA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Powstały w latach czterdziestych XX wieku w wyniku poszukiwań matematycznego modelu działania komórek nerwowych. W zastosowaniach z zakresu analizy dyskryminacyjnej najczęściej spotykane są sieci jednokierunkowe.</a:t>
            </a:r>
          </a:p>
        </p:txBody>
      </p:sp>
    </p:spTree>
    <p:extLst>
      <p:ext uri="{BB962C8B-B14F-4D97-AF65-F5344CB8AC3E}">
        <p14:creationId xmlns:p14="http://schemas.microsoft.com/office/powerpoint/2010/main" xmlns="" val="11048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Pakiety i funkcję w R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514" y="2076084"/>
            <a:ext cx="9997568" cy="410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dla modeli liniowych i kwadratowych 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416" y="1189551"/>
            <a:ext cx="8617077" cy="256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43112" y="2420876"/>
            <a:ext cx="65817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112" y="1096469"/>
            <a:ext cx="8179411" cy="532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4755" y="937847"/>
            <a:ext cx="8933161" cy="539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K najbliższych sąsiadów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8203" y="1690688"/>
            <a:ext cx="8743950" cy="4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505" y="1524000"/>
            <a:ext cx="10015219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Sieci </a:t>
            </a:r>
            <a:r>
              <a:rPr lang="pl-PL" dirty="0" err="1" smtClean="0"/>
              <a:t>Neurnowoe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6843" y="1463852"/>
            <a:ext cx="8238758" cy="52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091" y="365125"/>
            <a:ext cx="9364540" cy="641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E36FF7B-F450-5C45-8C84-D1608392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Definicja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C0B8476-6AEE-FE4D-ADF9-53F10F7F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Analiza dyskryminacyjna jest statystyczną techniką pozwalającą badać różnice pomiędzy dwoma lub więcej grupami, analizując kilka zmiennych jednocześnie.</a:t>
            </a:r>
            <a:r>
              <a:rPr lang="pl-PL">
                <a:effectLst/>
              </a:rPr>
              <a:t> </a:t>
            </a:r>
          </a:p>
          <a:p>
            <a:r>
              <a:rPr lang="pl-PL"/>
              <a:t>Autorem metody jest Ronald Fisher (1936)</a:t>
            </a:r>
          </a:p>
          <a:p>
            <a:r>
              <a:rPr lang="pl-PL"/>
              <a:t>Analiza dyskryminacyjna ma szerokie zastosowanie w naukach biologiczno-medycznych.</a:t>
            </a:r>
          </a:p>
          <a:p>
            <a:r>
              <a:rPr lang="pl-PL"/>
              <a:t>Np. stosuje się ją do poszukiwania parametrów związanych z noworodkiem lub jego matką, które decydowałyby w różnym stopniu o możliwości wystąpienia żółtaczki.</a:t>
            </a:r>
          </a:p>
        </p:txBody>
      </p:sp>
    </p:spTree>
    <p:extLst>
      <p:ext uri="{BB962C8B-B14F-4D97-AF65-F5344CB8AC3E}">
        <p14:creationId xmlns:p14="http://schemas.microsoft.com/office/powerpoint/2010/main" xmlns="" val="21790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9427" y="894618"/>
            <a:ext cx="8981341" cy="434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2832" y="2473569"/>
            <a:ext cx="10240968" cy="263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028" y="1359877"/>
            <a:ext cx="10513874" cy="439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2237" y="1383323"/>
            <a:ext cx="9226614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979706"/>
            <a:ext cx="9061206" cy="562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30" y="1825625"/>
            <a:ext cx="11679147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8901" y="1690688"/>
            <a:ext cx="10588699" cy="409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wektorów nośnych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508" y="2004793"/>
            <a:ext cx="7936523" cy="417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470" y="1500554"/>
            <a:ext cx="9435751" cy="49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FEB935E-5D96-214C-B13B-B476337D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Podstawy teoretyczne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8130ED5C-0542-0846-ADFF-052F4857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Inaczej klasyfikacja wzorcowa lub uczeniem z nauczycielem</a:t>
            </a:r>
          </a:p>
          <a:p>
            <a:r>
              <a:rPr lang="pl-PL"/>
              <a:t>Dwa etapy postępowania:</a:t>
            </a:r>
          </a:p>
          <a:p>
            <a:pPr lvl="1"/>
            <a:r>
              <a:rPr lang="pl-PL"/>
              <a:t>budowa modelu dyskryminacyjnego </a:t>
            </a:r>
          </a:p>
          <a:p>
            <a:pPr lvl="1"/>
            <a:r>
              <a:rPr lang="pl-PL"/>
              <a:t>przydzielenie obserwacji ze zbioru rozpoznawanego do odpowiendich klas wskazanych przez model</a:t>
            </a:r>
          </a:p>
          <a:p>
            <a:r>
              <a:rPr lang="pl-PL"/>
              <a:t>Decyzja o przydzieleniu obserwacji x</a:t>
            </a:r>
            <a:r>
              <a:rPr lang="pl-PL" baseline="-25000"/>
              <a:t>i </a:t>
            </a:r>
            <a:r>
              <a:rPr lang="pl-PL"/>
              <a:t>do pewnej klasy P</a:t>
            </a:r>
            <a:r>
              <a:rPr lang="pl-PL" baseline="-25000"/>
              <a:t>j</a:t>
            </a:r>
            <a:r>
              <a:rPr lang="pl-PL"/>
              <a:t> jest podejmowana na podstawie znajomości rozkładów zmiennych w klasach oraz prawdopodobieństwie </a:t>
            </a:r>
            <a:r>
              <a:rPr lang="pl-PL" i="1"/>
              <a:t>a priori</a:t>
            </a:r>
            <a:r>
              <a:rPr lang="pl-PL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031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93FAFE6-7AB8-4146-8F43-8FCF3469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3E57D40-2024-4540-AA4D-6F7C5F32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Sposób budowy modelu polega na krokowym budowaniu funkcji klasyfikacyjnej, której wartość pozwala przypisać obserwację do danej klasy. Najczęściej wykorzystywane są funkcje liniowe.</a:t>
            </a:r>
          </a:p>
          <a:p>
            <a:r>
              <a:rPr lang="pl-PL"/>
              <a:t>Zaletą analizy dyskryminacyjnej jest prostota i wysoka skuteczność na homogenicznych danych – jednorodność danych</a:t>
            </a:r>
          </a:p>
          <a:p>
            <a:r>
              <a:rPr lang="pl-PL"/>
              <a:t>Wadą jest nieprzenośność oraz brak skuteczności na niehomogenicznych danych</a:t>
            </a:r>
          </a:p>
        </p:txBody>
      </p:sp>
    </p:spTree>
    <p:extLst>
      <p:ext uri="{BB962C8B-B14F-4D97-AF65-F5344CB8AC3E}">
        <p14:creationId xmlns:p14="http://schemas.microsoft.com/office/powerpoint/2010/main" xmlns="" val="23750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82E26D7-E491-C043-9002-0750C8DC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 analizy dyskryminacyjnej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1FA2E8D-7DF0-F949-821C-8E00FEE8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Bank chce wiedzieć, czy dany klient składający wniosek o kredyt rokuje nadzieje na to, że go spłaci, czy nie. Zmienna zależna ma charakter jakościowy (kredyt zostanie albo nie zostanie spłacony), zmiennymi niezależnymi mogą być: dochody rodziny, majątek rodziny, liczba lat przepracowanych u obecnego pracodawcy, itp.</a:t>
            </a:r>
          </a:p>
        </p:txBody>
      </p:sp>
    </p:spTree>
    <p:extLst>
      <p:ext uri="{BB962C8B-B14F-4D97-AF65-F5344CB8AC3E}">
        <p14:creationId xmlns:p14="http://schemas.microsoft.com/office/powerpoint/2010/main" xmlns="" val="16907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1420423-A010-5B4E-B7F8-8064056A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Funkcje dyskryminacyjne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B234D02-D9DB-2D4B-85AE-34BBEAA6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/>
              <a:t>Najbardziej popularną klasą modeli dyskryminacyjnych i regresyjnych są modele liniowe. </a:t>
            </a:r>
          </a:p>
          <a:p>
            <a:endParaRPr lang="pl-PL"/>
          </a:p>
          <a:p>
            <a:r>
              <a:rPr lang="pl-PL"/>
              <a:t>W podejściu regresyjnym w każdej klasie Pj budowany jest osobny model liniowy dla j = 1…., J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5C5557F5-2098-AE4B-B22C-DFC5F872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27" y="2185378"/>
            <a:ext cx="2806700" cy="850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E4270B2B-5E6C-E24F-82C0-EE13BEF6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57" y="3806520"/>
            <a:ext cx="2832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53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C01288A-4428-7844-A143-E946845B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Metoda K-najbliższych sąsiadów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A36DDD84-9E36-D94F-A684-23ED6347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Metoda polegająca na szukaniu i wyodrębnianiu grup obiektów podobnych. </a:t>
            </a:r>
          </a:p>
          <a:p>
            <a:r>
              <a:rPr lang="pl-PL"/>
              <a:t>Zasada działania algorytmu:</a:t>
            </a:r>
          </a:p>
          <a:p>
            <a:pPr lvl="1"/>
            <a:r>
              <a:rPr lang="pl-PL"/>
              <a:t>Ustalamy liczbę grup (k)</a:t>
            </a:r>
          </a:p>
          <a:p>
            <a:pPr lvl="1"/>
            <a:r>
              <a:rPr lang="pl-PL"/>
              <a:t>Inicjalizujemy losowo k centroidów</a:t>
            </a:r>
          </a:p>
          <a:p>
            <a:pPr lvl="1"/>
            <a:r>
              <a:rPr lang="pl-PL"/>
              <a:t>Przypisujemy obserwacje do najbliższych centroidów</a:t>
            </a:r>
          </a:p>
          <a:p>
            <a:pPr lvl="1"/>
            <a:r>
              <a:rPr lang="pl-PL"/>
              <a:t>Przesuwamy centroidy do środka „swoich” danych</a:t>
            </a:r>
          </a:p>
          <a:p>
            <a:pPr lvl="1"/>
            <a:r>
              <a:rPr lang="pl-PL"/>
              <a:t>Powtarzamy kilka razy, aby centroidy się ustabilizowały</a:t>
            </a:r>
          </a:p>
        </p:txBody>
      </p:sp>
    </p:spTree>
    <p:extLst>
      <p:ext uri="{BB962C8B-B14F-4D97-AF65-F5344CB8AC3E}">
        <p14:creationId xmlns:p14="http://schemas.microsoft.com/office/powerpoint/2010/main" xmlns="" val="7567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4AC66AC-8731-7E4F-A4E6-99B64CA4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xmlns="" id="{0DFD1676-47D3-3049-8A5F-CA3D0B739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23" y="674077"/>
            <a:ext cx="5509846" cy="5509846"/>
          </a:xfrm>
        </p:spPr>
      </p:pic>
    </p:spTree>
    <p:extLst>
      <p:ext uri="{BB962C8B-B14F-4D97-AF65-F5344CB8AC3E}">
        <p14:creationId xmlns:p14="http://schemas.microsoft.com/office/powerpoint/2010/main" xmlns="" val="26861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9260A70-822A-634B-99AA-3EC3D084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2459271-C22C-7445-8459-6E48354F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Ważną decyzją w przypadku metody K – średnich jest wybór liczby sąsiadów, czyli wielkości K. Ważną zasadą jest to, że K musi być znacznie mniejsze niż liczebność najmniej licznej klasy. Enas i Chai w 1986 roku zaproponowali przyjąć.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B946E351-ED00-B440-AFA5-1CF8D953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29" y="3708704"/>
            <a:ext cx="6527341" cy="9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60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414</Words>
  <Application>Microsoft Office PowerPoint</Application>
  <PresentationFormat>Niestandardowy</PresentationFormat>
  <Paragraphs>47</Paragraphs>
  <Slides>29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0" baseType="lpstr">
      <vt:lpstr>Motyw pakietu Office</vt:lpstr>
      <vt:lpstr>Analiza dyskryminacyjna</vt:lpstr>
      <vt:lpstr>Definicja</vt:lpstr>
      <vt:lpstr>Podstawy teoretyczne</vt:lpstr>
      <vt:lpstr>Slajd 4</vt:lpstr>
      <vt:lpstr>Przykład analizy dyskryminacyjnej</vt:lpstr>
      <vt:lpstr>Funkcje dyskryminacyjne</vt:lpstr>
      <vt:lpstr>Metoda K-najbliższych sąsiadów </vt:lpstr>
      <vt:lpstr>Slajd 8</vt:lpstr>
      <vt:lpstr>Slajd 9</vt:lpstr>
      <vt:lpstr>Slajd 10</vt:lpstr>
      <vt:lpstr>Sieci neuronowe</vt:lpstr>
      <vt:lpstr>Pakiety i funkcję w R </vt:lpstr>
      <vt:lpstr>Funkcje dla modeli liniowych i kwadratowych  </vt:lpstr>
      <vt:lpstr>Slajd 14</vt:lpstr>
      <vt:lpstr>Slajd 15</vt:lpstr>
      <vt:lpstr> K najbliższych sąsiadów </vt:lpstr>
      <vt:lpstr>Slajd 17</vt:lpstr>
      <vt:lpstr> Sieci Neurnowoe 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Metoda wektorów nośnych </vt:lpstr>
      <vt:lpstr>Slajd 28</vt:lpstr>
      <vt:lpstr>Slajd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dysryminacyjna</dc:title>
  <dc:creator>Michel Voss</dc:creator>
  <cp:lastModifiedBy>Wojciech Dopieralski</cp:lastModifiedBy>
  <cp:revision>19</cp:revision>
  <dcterms:created xsi:type="dcterms:W3CDTF">2018-10-21T11:03:09Z</dcterms:created>
  <dcterms:modified xsi:type="dcterms:W3CDTF">2018-10-21T22:06:31Z</dcterms:modified>
</cp:coreProperties>
</file>