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7" r:id="rId2"/>
    <p:sldId id="258" r:id="rId3"/>
    <p:sldId id="263" r:id="rId4"/>
    <p:sldId id="264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3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9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ossenv/lucene_hibernate_dem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stek.com/full-text-search-using-apache-lucene-part-ii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javacodegeeks.com/2015/09/introduction-to-lucen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hibernate-sear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hpcodemonkey/search-lucen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6892-0B0A-4E46-9413-66BD528152D6}"/>
              </a:ext>
            </a:extLst>
          </p:cNvPr>
          <p:cNvSpPr txBox="1">
            <a:spLocks/>
          </p:cNvSpPr>
          <p:nvPr/>
        </p:nvSpPr>
        <p:spPr>
          <a:xfrm>
            <a:off x="411760" y="718274"/>
            <a:ext cx="8756672" cy="33832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Apache  Lucene</a:t>
            </a:r>
            <a:br>
              <a:rPr lang="en-US" altLang="ko-KR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 simple </a:t>
            </a:r>
            <a:r>
              <a:rPr lang="en-US" altLang="ko-KR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Spring Boot</a:t>
            </a:r>
          </a:p>
          <a:p>
            <a:r>
              <a:rPr lang="en-US" altLang="ko-KR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application</a:t>
            </a:r>
            <a:endParaRPr lang="en-US" sz="5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B3EB587F-0999-4E05-9DB5-DD5DA9F4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46" y="3762445"/>
            <a:ext cx="4489096" cy="14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4A72670-7C13-4A93-9021-EBED7F6D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16" y="3291751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084FBF6-EF4D-43A7-A52A-FC81A84F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03" y="844353"/>
            <a:ext cx="3778582" cy="17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B3339C56-EE52-4619-99A0-F63A258C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2"/>
          <a:stretch/>
        </p:blipFill>
        <p:spPr bwMode="auto">
          <a:xfrm>
            <a:off x="10213407" y="5160570"/>
            <a:ext cx="1542251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CF061F-A194-40B3-8C58-34C4CEDA6A18}"/>
              </a:ext>
            </a:extLst>
          </p:cNvPr>
          <p:cNvSpPr/>
          <p:nvPr/>
        </p:nvSpPr>
        <p:spPr>
          <a:xfrm>
            <a:off x="260082" y="55351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Perficient Tech Talk 04-26-2019</a:t>
            </a:r>
          </a:p>
          <a:p>
            <a:pPr>
              <a:defRPr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Danimae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Vossen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https://github.com/vossenv/lucene_hibernate_demo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9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ull Text Search using Apache Lucene (Part-III)">
            <a:extLst>
              <a:ext uri="{FF2B5EF4-FFF2-40B4-BE49-F238E27FC236}">
                <a16:creationId xmlns:a16="http://schemas.microsoft.com/office/drawing/2014/main" id="{D1D18AAE-B4B2-4056-AEFA-38B9EB67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0" y="1081979"/>
            <a:ext cx="6265394" cy="46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54CAC5-2C9C-4CEB-961D-CFDA63864BD9}"/>
              </a:ext>
            </a:extLst>
          </p:cNvPr>
          <p:cNvSpPr txBox="1"/>
          <p:nvPr/>
        </p:nvSpPr>
        <p:spPr>
          <a:xfrm>
            <a:off x="697717" y="6002104"/>
            <a:ext cx="6624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http://www.knstek.com/full-text-search-using-apache-lucene-part-iii/</a:t>
            </a:r>
            <a:endParaRPr lang="en-US" dirty="0"/>
          </a:p>
          <a:p>
            <a:r>
              <a:rPr lang="en-US" dirty="0">
                <a:hlinkClick r:id="rId4"/>
              </a:rPr>
              <a:t>https://www.javacodegeeks.com/2015/09/introduction-to-lucene.html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mage result for lucene">
            <a:extLst>
              <a:ext uri="{FF2B5EF4-FFF2-40B4-BE49-F238E27FC236}">
                <a16:creationId xmlns:a16="http://schemas.microsoft.com/office/drawing/2014/main" id="{6821B9B3-C0E4-41BA-9121-F756F3B4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279" y="1290736"/>
            <a:ext cx="4184184" cy="48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89821E-5F86-48DB-9401-7623BE6C5F3B}"/>
              </a:ext>
            </a:extLst>
          </p:cNvPr>
          <p:cNvSpPr/>
          <p:nvPr/>
        </p:nvSpPr>
        <p:spPr>
          <a:xfrm>
            <a:off x="3082669" y="133930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aleway"/>
              </a:rPr>
              <a:t>“In case we’re already using Hibernate and JPA for ORM, we’re only one step away from Hibernate Search.</a:t>
            </a:r>
          </a:p>
          <a:p>
            <a:endParaRPr lang="en-US" dirty="0">
              <a:solidFill>
                <a:srgbClr val="333333"/>
              </a:solidFill>
              <a:latin typeface="raleway"/>
            </a:endParaRPr>
          </a:p>
          <a:p>
            <a:r>
              <a:rPr lang="en-US" b="1" dirty="0">
                <a:solidFill>
                  <a:srgbClr val="333333"/>
                </a:solidFill>
                <a:latin typeface="raleway"/>
              </a:rPr>
              <a:t>Hibernate Search integrates Apache Lucene, a high-performance and extensible full-text search-engine library written in Java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. </a:t>
            </a:r>
          </a:p>
          <a:p>
            <a:endParaRPr lang="en-US" dirty="0">
              <a:solidFill>
                <a:srgbClr val="333333"/>
              </a:solidFill>
              <a:latin typeface="raleway"/>
            </a:endParaRPr>
          </a:p>
          <a:p>
            <a:r>
              <a:rPr lang="en-US" dirty="0">
                <a:solidFill>
                  <a:srgbClr val="333333"/>
                </a:solidFill>
                <a:latin typeface="raleway"/>
              </a:rPr>
              <a:t>This combines the power of Lucene with the simplicity of Hibernate and JPA.</a:t>
            </a:r>
          </a:p>
          <a:p>
            <a:endParaRPr lang="en-US" dirty="0">
              <a:solidFill>
                <a:srgbClr val="333333"/>
              </a:solidFill>
              <a:latin typeface="raleway"/>
            </a:endParaRPr>
          </a:p>
          <a:p>
            <a:r>
              <a:rPr lang="en-US" dirty="0">
                <a:solidFill>
                  <a:srgbClr val="333333"/>
                </a:solidFill>
                <a:latin typeface="raleway"/>
              </a:rPr>
              <a:t>Simply put, we just have to add some additional annotations to our domain classes, and </a:t>
            </a:r>
            <a:r>
              <a:rPr lang="en-US" b="1" dirty="0">
                <a:solidFill>
                  <a:srgbClr val="333333"/>
                </a:solidFill>
                <a:latin typeface="raleway"/>
              </a:rPr>
              <a:t>the tool will take care of the things like database/index synchronization.”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raleway"/>
            </a:endParaRPr>
          </a:p>
          <a:p>
            <a:r>
              <a:rPr lang="en-US" dirty="0">
                <a:hlinkClick r:id="rId2"/>
              </a:rPr>
              <a:t>https://www.baeldung.com/hibernate-search</a:t>
            </a:r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3362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1421437" y="1755129"/>
            <a:ext cx="9026992" cy="376594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809" y="2381366"/>
            <a:ext cx="7952247" cy="2862322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dependencies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900" b="0" i="1" u="none" strike="noStrike" cap="none" normalizeH="0" baseline="0" dirty="0">
              <a:ln>
                <a:noFill/>
              </a:ln>
              <a:solidFill>
                <a:srgbClr val="4186F8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Basic spring boot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api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dependencies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????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org.springframework.boot:spring-boot-starter-data-jpa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org.springframework.boot:spring-boot-starter-hateoas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HATEOAS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org.springframework.boot:spring-boot-starter-validation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2-4-6-8 VALIDATE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8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// Hibernate search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'org.hibernate:hibernate-search-orm:5.11.1.Final'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'org.hibernate:hibernate-core:5.4.2.Final'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'org.projectlombok:lombok:1.18.6'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Getter/Setter/Data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// Other dependencies omitted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9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1512444" y="1781131"/>
            <a:ext cx="9026992" cy="376594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809" y="2381366"/>
            <a:ext cx="7952247" cy="2862322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dependencies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900" b="0" i="1" u="none" strike="noStrike" cap="none" normalizeH="0" baseline="0" dirty="0">
              <a:ln>
                <a:noFill/>
              </a:ln>
              <a:solidFill>
                <a:srgbClr val="4186F8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Basic spring boot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api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dependencies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????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org.springframework.boot:spring-boot-starter-data-jpa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org.springframework.boot:spring-boot-starter-hateoas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HATEOAS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org.springframework.boot:spring-boot-starter-validation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2-4-6-8 VALIDATE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8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// Hibernate search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'org.hibernate:hibernate-search-orm:5.11.1.Final'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'org.hibernate:hibernate-core:5.4.2.Final'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'org.projectlombok:lombok:1.18.6'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Getter/Setter/Data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// Other dependencies omitted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0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A64FB-DA69-4A74-B811-EE28F977AE45}"/>
              </a:ext>
            </a:extLst>
          </p:cNvPr>
          <p:cNvSpPr/>
          <p:nvPr/>
        </p:nvSpPr>
        <p:spPr>
          <a:xfrm>
            <a:off x="382806" y="124016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DejaVuSans-Bold"/>
              </a:rPr>
              <a:t>Analyzing "A Quick Brown Fox jumped over the Lazy Dog"</a:t>
            </a:r>
          </a:p>
          <a:p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StandardAnalyzer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[quick] [brown] [fox] [jumped] [over] [lazy] [dog]</a:t>
            </a:r>
          </a:p>
          <a:p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SimpleAnalyzer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[a] [quick] [brown] [fox] [jumped] [over] [the] [lazy] [dog]</a:t>
            </a:r>
          </a:p>
          <a:p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StopAnalyzer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[quick] [brown] [fox] [jumped] [over] [lazy] [dog]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Default (lower case) filter: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[a] [quick] [brown] [fox] [jumped] [over] [the] [lazy] [dog]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Stop words filter: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[quick] [brown] [fox] [jumped] [over] [lazy] [dog]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Short words filter: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[quick] [brown] [fox] [jumped] [over] [the] [lazy] [dog]</a:t>
            </a:r>
          </a:p>
          <a:p>
            <a:endParaRPr lang="en-US" b="1" dirty="0">
              <a:solidFill>
                <a:srgbClr val="000000"/>
              </a:solidFill>
              <a:latin typeface="DejaVuSans-Bold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DE318-428B-46DC-9EFC-3A72570C2019}"/>
              </a:ext>
            </a:extLst>
          </p:cNvPr>
          <p:cNvSpPr txBox="1"/>
          <p:nvPr/>
        </p:nvSpPr>
        <p:spPr>
          <a:xfrm>
            <a:off x="6478806" y="1240161"/>
            <a:ext cx="50427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DejaVuSans-Bold"/>
              </a:rPr>
              <a:t>Analyzing "XY&amp;Z Corporation - xyz@example.com"</a:t>
            </a:r>
          </a:p>
          <a:p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StandardAnalyzer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xy&amp;z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[corporation] [xyz@example.com]</a:t>
            </a:r>
          </a:p>
          <a:p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SimpleAnalyzer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[z] [corporation] 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xyz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[example] [com]</a:t>
            </a:r>
          </a:p>
          <a:p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StopAnalyzer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[z] [corporation] 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xyz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[example] [com]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Default (lower case) filter: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[z] [corporation] 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xyz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[example] [com]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Stop words filter: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[z] [corporation] 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xyz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[example] [com]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Short words filter:</a:t>
            </a:r>
          </a:p>
          <a:p>
            <a:r>
              <a:rPr lang="en-US" b="1" dirty="0">
                <a:solidFill>
                  <a:srgbClr val="000000"/>
                </a:solidFill>
                <a:latin typeface="DejaVuSans-Bold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[corporation] [</a:t>
            </a:r>
            <a:r>
              <a:rPr lang="en-US" b="1" dirty="0" err="1">
                <a:solidFill>
                  <a:srgbClr val="000000"/>
                </a:solidFill>
                <a:latin typeface="DejaVuSans-Bold"/>
              </a:rPr>
              <a:t>xyz</a:t>
            </a:r>
            <a:r>
              <a:rPr lang="en-US" b="1" dirty="0">
                <a:solidFill>
                  <a:srgbClr val="000000"/>
                </a:solidFill>
                <a:latin typeface="DejaVuSans-Bold"/>
              </a:rPr>
              <a:t>] [example] [com]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3F193-4BC5-4280-9A0B-9C8DBC7D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54" y="1591612"/>
            <a:ext cx="6387237" cy="3736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E187F-87F3-4640-AF35-A2318F8B9363}"/>
              </a:ext>
            </a:extLst>
          </p:cNvPr>
          <p:cNvSpPr txBox="1"/>
          <p:nvPr/>
        </p:nvSpPr>
        <p:spPr>
          <a:xfrm>
            <a:off x="1044409" y="6153782"/>
            <a:ext cx="559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https://www.slideshare.net/phpcodemonkey/search-lucene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097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</TotalTime>
  <Words>438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DejaVu Sans Mono</vt:lpstr>
      <vt:lpstr>DejaVuSans-Bold</vt:lpstr>
      <vt:lpstr>Gill Sans MT</vt:lpstr>
      <vt:lpstr>raleway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vosse</dc:creator>
  <cp:lastModifiedBy>vosse</cp:lastModifiedBy>
  <cp:revision>8</cp:revision>
  <dcterms:created xsi:type="dcterms:W3CDTF">2019-04-26T04:13:25Z</dcterms:created>
  <dcterms:modified xsi:type="dcterms:W3CDTF">2019-04-26T04:55:08Z</dcterms:modified>
</cp:coreProperties>
</file>