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7" r:id="rId2"/>
    <p:sldId id="258" r:id="rId3"/>
    <p:sldId id="270" r:id="rId4"/>
    <p:sldId id="262" r:id="rId5"/>
    <p:sldId id="263" r:id="rId6"/>
    <p:sldId id="267" r:id="rId7"/>
    <p:sldId id="264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9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ossenv/lucene_hibernate_dem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ene.apache.org/core/2_9_4/queryparsersyntax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stek.com/full-text-search-using-apache-lucene-part-ii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javacodegeeks.com/2015/09/introduction-to-lucen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hpcodemonkey/search-luce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hibernate-searc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6892-0B0A-4E46-9413-66BD528152D6}"/>
              </a:ext>
            </a:extLst>
          </p:cNvPr>
          <p:cNvSpPr txBox="1">
            <a:spLocks/>
          </p:cNvSpPr>
          <p:nvPr/>
        </p:nvSpPr>
        <p:spPr>
          <a:xfrm>
            <a:off x="411760" y="718274"/>
            <a:ext cx="8756672" cy="33832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Apache  Lucene</a:t>
            </a:r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 simple </a:t>
            </a:r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Spring Boot</a:t>
            </a:r>
          </a:p>
          <a:p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application</a:t>
            </a:r>
            <a:endParaRPr lang="en-US" sz="5400" b="1" cap="none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B3EB587F-0999-4E05-9DB5-DD5DA9F4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46" y="3762445"/>
            <a:ext cx="4489096" cy="14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4A72670-7C13-4A93-9021-EBED7F6D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16" y="3291751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084FBF6-EF4D-43A7-A52A-FC81A84F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03" y="844353"/>
            <a:ext cx="3778582" cy="17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B3339C56-EE52-4619-99A0-F63A258C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2"/>
          <a:stretch/>
        </p:blipFill>
        <p:spPr bwMode="auto">
          <a:xfrm>
            <a:off x="10213407" y="5160570"/>
            <a:ext cx="1542251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CF061F-A194-40B3-8C58-34C4CEDA6A18}"/>
              </a:ext>
            </a:extLst>
          </p:cNvPr>
          <p:cNvSpPr/>
          <p:nvPr/>
        </p:nvSpPr>
        <p:spPr>
          <a:xfrm>
            <a:off x="260082" y="55351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Perficient Tech Talk 04-26-2019</a:t>
            </a:r>
          </a:p>
          <a:p>
            <a:pPr>
              <a:defRPr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Danimae </a:t>
            </a:r>
            <a:r>
              <a:rPr lang="en-US" altLang="ko-KR" b="1" err="1">
                <a:latin typeface="Arial" panose="020B0604020202020204" pitchFamily="34" charset="0"/>
                <a:cs typeface="Arial" panose="020B0604020202020204" pitchFamily="34" charset="0"/>
              </a:rPr>
              <a:t>Vossen</a:t>
            </a:r>
            <a:endParaRPr lang="en-US" altLang="ko-KR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https://github.com/vossenv/lucene_hibernate_demo</a:t>
            </a:r>
            <a:endParaRPr lang="en-US" altLang="ko-KR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Analyzers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815262" y="2631280"/>
            <a:ext cx="5935351" cy="315937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74875" y="2977720"/>
            <a:ext cx="6743216" cy="31393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BBB529"/>
                </a:solidFill>
                <a:latin typeface="Fira Code"/>
              </a:rPr>
              <a:t>@AnalyzerDef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"customanalyzer"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tokenizer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@TokenizerDef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ClassicTokenizerFactory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filters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LowerCaseFilterFactory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StopFilterFactory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EnglishPossessiveFilterFactory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SynonymFilterFactory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params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@Parameter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"synonyms"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value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"synonyms.txt"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@Parameter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"ignoreCase"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value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"true"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)})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}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endParaRPr lang="en-US" altLang="en-US" sz="54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23649" y="2096973"/>
            <a:ext cx="4653881" cy="434028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The best way to manage the analyzer is to create a custom analyzer with </a:t>
            </a:r>
            <a:r>
              <a:rPr lang="en-US" smtClean="0">
                <a:solidFill>
                  <a:srgbClr val="00B050"/>
                </a:solidFill>
              </a:rPr>
              <a:t>@AnalyzeDef</a:t>
            </a:r>
          </a:p>
          <a:p>
            <a:r>
              <a:rPr lang="en-US" u="sng" smtClean="0">
                <a:solidFill>
                  <a:srgbClr val="0070C0"/>
                </a:solidFill>
              </a:rPr>
              <a:t>Field Analyzer: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examines </a:t>
            </a:r>
            <a:r>
              <a:rPr lang="en-US"/>
              <a:t>the text of fields and generates a token stream. Analyzers may be a single class or they may be composed of a series of tokenizer and filter classes</a:t>
            </a:r>
            <a:r>
              <a:rPr lang="en-US" smtClean="0"/>
              <a:t>.</a:t>
            </a:r>
          </a:p>
          <a:p>
            <a:r>
              <a:rPr lang="en-US" u="sng" smtClean="0">
                <a:solidFill>
                  <a:srgbClr val="0070C0"/>
                </a:solidFill>
              </a:rPr>
              <a:t>Tokenizer: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breaks </a:t>
            </a:r>
            <a:r>
              <a:rPr lang="en-US"/>
              <a:t>field data into lexical units, or </a:t>
            </a:r>
            <a:r>
              <a:rPr lang="en-US" i="1"/>
              <a:t>tokens</a:t>
            </a:r>
            <a:r>
              <a:rPr lang="en-US" smtClean="0"/>
              <a:t>.</a:t>
            </a:r>
          </a:p>
          <a:p>
            <a:r>
              <a:rPr lang="en-US" u="sng" smtClean="0">
                <a:solidFill>
                  <a:srgbClr val="0070C0"/>
                </a:solidFill>
              </a:rPr>
              <a:t>Filter:</a:t>
            </a:r>
            <a:r>
              <a:rPr lang="en-US" smtClean="0"/>
              <a:t> examines </a:t>
            </a:r>
            <a:r>
              <a:rPr lang="en-US"/>
              <a:t>a stream of tokens and keep them, transform or discard them, or create new ones. Tokenizers and filters may be combined to form pipelines, or </a:t>
            </a:r>
            <a:r>
              <a:rPr lang="en-US" i="1"/>
              <a:t>chains</a:t>
            </a:r>
            <a:r>
              <a:rPr lang="en-US"/>
              <a:t>, where the output of one is input to the next.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8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a search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382126" y="1990448"/>
            <a:ext cx="6625390" cy="431409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577571" y="2363046"/>
            <a:ext cx="6743216" cy="36009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private </a:t>
            </a:r>
            <a:r>
              <a:rPr lang="en-US" altLang="en-US" sz="1200" smtClean="0">
                <a:solidFill>
                  <a:srgbClr val="0ED38C"/>
                </a:solidFill>
                <a:latin typeface="Fira Code"/>
              </a:rPr>
              <a:t>List&lt;Movie&gt; 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search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 smtClean="0">
                <a:solidFill>
                  <a:srgbClr val="66D9EF"/>
                </a:solidFill>
                <a:latin typeface="Fira Code"/>
              </a:rPr>
              <a:t>SearchParameters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  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String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Pageable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p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getPageable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QueryBuilder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getSearchFactory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	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buildQueryBuilder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forEntity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simpleQueryString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"title"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"catchPhrase"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"producer"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"genre"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"country"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"rating"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FullTextQuery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createFullTextQuery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List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&lt;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&gt;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results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getResultList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</a:t>
            </a:r>
            <a:r>
              <a:rPr lang="en-US" altLang="en-US" sz="1200" b="1" smtClean="0">
                <a:solidFill>
                  <a:srgbClr val="F92672"/>
                </a:solidFill>
                <a:latin typeface="Fira Code"/>
              </a:rPr>
              <a:t>return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CBAD96"/>
                </a:solidFill>
                <a:latin typeface="Fira Code"/>
              </a:rPr>
              <a:t>results;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</a:t>
            </a:r>
            <a:endParaRPr lang="en-US" altLang="en-US" sz="60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974" y="1993397"/>
            <a:ext cx="4653881" cy="4340284"/>
          </a:xfrm>
        </p:spPr>
        <p:txBody>
          <a:bodyPr>
            <a:normAutofit/>
          </a:bodyPr>
          <a:lstStyle/>
          <a:p>
            <a:r>
              <a:rPr lang="en-US" smtClean="0"/>
              <a:t>Simplest possible search</a:t>
            </a:r>
          </a:p>
          <a:p>
            <a:r>
              <a:rPr lang="en-US" smtClean="0"/>
              <a:t>Create a QueryBuilder</a:t>
            </a:r>
          </a:p>
          <a:p>
            <a:r>
              <a:rPr lang="en-US" smtClean="0"/>
              <a:t>Using the QueryBuild qb, we can construct various kinds of query.</a:t>
            </a:r>
          </a:p>
          <a:p>
            <a:r>
              <a:rPr lang="en-US" smtClean="0"/>
              <a:t>The query takes the form of a FullTextQuery from jpa (</a:t>
            </a:r>
            <a:r>
              <a:rPr lang="en-US" altLang="en-US" smtClean="0">
                <a:solidFill>
                  <a:srgbClr val="0070C0"/>
                </a:solidFill>
              </a:rPr>
              <a:t>org.hibernate.search.jpa</a:t>
            </a:r>
            <a:r>
              <a:rPr lang="en-US" altLang="en-US" smtClean="0">
                <a:solidFill>
                  <a:srgbClr val="66D9EF"/>
                </a:solidFill>
              </a:rPr>
              <a:t/>
            </a:r>
            <a:br>
              <a:rPr lang="en-US" altLang="en-US" smtClean="0">
                <a:solidFill>
                  <a:srgbClr val="66D9EF"/>
                </a:solidFill>
              </a:rPr>
            </a:br>
            <a:r>
              <a:rPr lang="en-US" altLang="en-US" smtClean="0">
                <a:solidFill>
                  <a:srgbClr val="66D9EF"/>
                </a:solidFill>
              </a:rPr>
              <a:t>     .</a:t>
            </a:r>
            <a:r>
              <a:rPr lang="en-US" altLang="en-US" smtClean="0">
                <a:solidFill>
                  <a:srgbClr val="0ED38C"/>
                </a:solidFill>
              </a:rPr>
              <a:t>FullTextQuery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en-US" smtClean="0"/>
              <a:t>The resulting query can be conveniently executed like any other JPA query!!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Fira Code"/>
              </a:rPr>
              <a:t>org.hibernate.search.jpa.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ED38C"/>
                </a:solidFill>
                <a:effectLst/>
                <a:latin typeface="Fira Code"/>
              </a:rPr>
              <a:t>FullTextQuery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a search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229672" y="2223058"/>
            <a:ext cx="6625390" cy="431409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06849" y="2302615"/>
            <a:ext cx="2715257" cy="4154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F92672"/>
                </a:solidFill>
                <a:latin typeface="Fira Code"/>
              </a:rPr>
              <a:t>…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"description”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</a:t>
            </a:r>
            <a:r>
              <a:rPr lang="en-US" altLang="en-US" sz="1200" smtClean="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       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fuzzy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"description”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 </a:t>
            </a: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</a:t>
            </a:r>
            <a:r>
              <a:rPr lang="en-US" altLang="en-US" sz="1200" smtClean="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wildcard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"description”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matching(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“science*”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 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…</a:t>
            </a:r>
            <a:endParaRPr lang="en-US" altLang="en-US" sz="60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828" y="2111337"/>
            <a:ext cx="4653881" cy="4340284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Keyword: </a:t>
            </a:r>
            <a:r>
              <a:rPr lang="en-US"/>
              <a:t>Here, </a:t>
            </a:r>
            <a:r>
              <a:rPr lang="en-US" i="1"/>
              <a:t>keyword()</a:t>
            </a:r>
            <a:r>
              <a:rPr lang="en-US"/>
              <a:t> specifies that we are looking for one specific word, </a:t>
            </a:r>
            <a:r>
              <a:rPr lang="en-US" i="1"/>
              <a:t>onField()</a:t>
            </a:r>
            <a:r>
              <a:rPr lang="en-US"/>
              <a:t> tells Lucene where to look and </a:t>
            </a:r>
            <a:r>
              <a:rPr lang="en-US" i="1"/>
              <a:t>matching()</a:t>
            </a:r>
            <a:r>
              <a:rPr lang="en-US"/>
              <a:t> what to look for</a:t>
            </a:r>
            <a:r>
              <a:rPr lang="en-US" smtClean="0"/>
              <a:t>.</a:t>
            </a:r>
          </a:p>
          <a:p>
            <a:r>
              <a:rPr lang="en-US" altLang="en-US" b="1" smtClean="0">
                <a:solidFill>
                  <a:srgbClr val="00B050"/>
                </a:solidFill>
              </a:rPr>
              <a:t>Fuzzy:</a:t>
            </a:r>
            <a:r>
              <a:rPr lang="en-US" altLang="en-US" b="1">
                <a:solidFill>
                  <a:srgbClr val="00B050"/>
                </a:solidFill>
              </a:rPr>
              <a:t> </a:t>
            </a:r>
            <a:r>
              <a:rPr lang="en-US" altLang="en-US" smtClean="0"/>
              <a:t>work </a:t>
            </a:r>
            <a:r>
              <a:rPr lang="en-US" smtClean="0"/>
              <a:t>like </a:t>
            </a:r>
            <a:r>
              <a:rPr lang="en-US"/>
              <a:t>keyword queries, except that we can define a limit of “fuzziness”, above which Lucene shall accept the two terms as </a:t>
            </a:r>
            <a:r>
              <a:rPr lang="en-US" smtClean="0"/>
              <a:t>matching. (0 to 2 range)</a:t>
            </a:r>
          </a:p>
          <a:p>
            <a:r>
              <a:rPr lang="en-US" altLang="en-US" b="1" smtClean="0">
                <a:solidFill>
                  <a:srgbClr val="00B050"/>
                </a:solidFill>
              </a:rPr>
              <a:t>Wildcard: </a:t>
            </a:r>
            <a:r>
              <a:rPr lang="en-US"/>
              <a:t>For this, we can use </a:t>
            </a:r>
            <a:r>
              <a:rPr lang="en-US" smtClean="0"/>
              <a:t>“</a:t>
            </a:r>
            <a:r>
              <a:rPr lang="en-US" i="1"/>
              <a:t>?</a:t>
            </a:r>
            <a:r>
              <a:rPr lang="en-US" i="1" smtClean="0"/>
              <a:t>”</a:t>
            </a:r>
            <a:r>
              <a:rPr lang="en-US"/>
              <a:t> for a single character, and “</a:t>
            </a:r>
            <a:r>
              <a:rPr lang="en-US" i="1"/>
              <a:t>*”</a:t>
            </a:r>
            <a:r>
              <a:rPr lang="en-US"/>
              <a:t> for any character </a:t>
            </a:r>
            <a:r>
              <a:rPr lang="en-US" smtClean="0"/>
              <a:t>sequence</a:t>
            </a:r>
          </a:p>
          <a:p>
            <a:r>
              <a:rPr lang="en-US" altLang="en-US" b="1" smtClean="0">
                <a:solidFill>
                  <a:srgbClr val="00B050"/>
                </a:solidFill>
              </a:rPr>
              <a:t>More: </a:t>
            </a:r>
            <a:r>
              <a:rPr lang="en-US" altLang="en-US" smtClean="0">
                <a:solidFill>
                  <a:schemeClr val="tx1"/>
                </a:solidFill>
              </a:rPr>
              <a:t>phrase, range, more like this, combining queries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49389" y="2302617"/>
            <a:ext cx="3617497" cy="4154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F92672"/>
                </a:solidFill>
                <a:latin typeface="Fira Code"/>
              </a:rPr>
              <a:t>…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CBAD96"/>
                </a:solidFill>
                <a:latin typeface="Fira Code"/>
              </a:rPr>
              <a:t>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range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“rating”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from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(5)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     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to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(10)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combinedQuery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must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                    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onField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"productName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"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"apple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"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    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should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 smtClean="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phrase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sentence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"face id"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must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    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"productName"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"samsung"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…</a:t>
            </a:r>
            <a:endParaRPr lang="en-US" altLang="en-US" sz="6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better way?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667334" y="2491111"/>
            <a:ext cx="5805651" cy="348566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963140" y="2767197"/>
            <a:ext cx="6228860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try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{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</a:t>
            </a:r>
            <a:r>
              <a:rPr lang="en-US" altLang="en-US" sz="1200" smtClean="0">
                <a:solidFill>
                  <a:srgbClr val="66D9EF"/>
                </a:solidFill>
                <a:latin typeface="Fira Code"/>
              </a:rPr>
              <a:t>Class</a:t>
            </a:r>
            <a:r>
              <a:rPr lang="en-US" altLang="en-US" sz="1200" smtClean="0">
                <a:latin typeface="Arial" panose="020B0604020202020204" pitchFamily="34" charset="0"/>
              </a:rPr>
              <a:t> </a:t>
            </a:r>
            <a:r>
              <a:rPr lang="en-US" altLang="en-US" sz="1200" smtClean="0">
                <a:solidFill>
                  <a:srgbClr val="FD971F"/>
                </a:solidFill>
                <a:latin typeface="Fira Code"/>
              </a:rPr>
              <a:t>entityType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 smtClean="0">
                <a:solidFill>
                  <a:srgbClr val="CF8822"/>
                </a:solidFill>
                <a:latin typeface="Fira Code"/>
              </a:rPr>
              <a:t>queryParser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MultiFieldQueryParser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getEntityFields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 smtClean="0">
                <a:solidFill>
                  <a:srgbClr val="FD971F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,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   </a:t>
            </a:r>
            <a:r>
              <a:rPr lang="en-US" altLang="en-US" sz="1200" smtClean="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getSearchFactory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getAnalyzer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queryParser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parse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FullTextQuery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createFullTextQuery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catch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ParseException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 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throw 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SearchFailedException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828" y="2111337"/>
            <a:ext cx="4653881" cy="4340284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Lucene: MultiFieldQueryParser </a:t>
            </a:r>
            <a:br>
              <a:rPr lang="en-US" b="1" smtClean="0">
                <a:solidFill>
                  <a:srgbClr val="00B050"/>
                </a:solidFill>
              </a:rPr>
            </a:br>
            <a:r>
              <a:rPr lang="en-US" smtClean="0"/>
              <a:t>We can use the apache lucene classes directly, bypassing the (rather simple) hibernate search builder.</a:t>
            </a:r>
          </a:p>
          <a:p>
            <a:r>
              <a:rPr lang="en-US" smtClean="0"/>
              <a:t>By using the query parser, we can leverage the full power of Lucene’s term analysis: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lucene.apache.org/core/2_9_4/queryparsersyntax.html</a:t>
            </a:r>
            <a:endParaRPr lang="en-US" smtClean="0"/>
          </a:p>
          <a:p>
            <a:r>
              <a:rPr lang="en-US" altLang="en-US" smtClean="0">
                <a:solidFill>
                  <a:schemeClr val="tx1"/>
                </a:solidFill>
              </a:rPr>
              <a:t>This is a much more “free form” way to search.  All we need to do is get the user’s input and pass it in for analysis</a:t>
            </a: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last piece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667334" y="2491111"/>
            <a:ext cx="5805651" cy="348566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861541" y="2859530"/>
            <a:ext cx="6228860" cy="2677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try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{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LanguageProcessor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getFuzziness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format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!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filter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trim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isEmpty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?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"("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+ query +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") AND "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+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filter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: query;</a:t>
            </a:r>
            <a:endParaRPr lang="en-US" altLang="en-US" sz="120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queryParser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parse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FullTextQuery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createFullTextQuery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catch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ParseException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 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throw 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SearchFailedException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9536" y="2361429"/>
            <a:ext cx="4653881" cy="434028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QueryParser is not perfect. 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powerful, it’s highly syntax sensitive.  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It’s not reasonable for to expect users to know the proper syntax, so we must provide some language processing before handing the query to Lucene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tools which help with this aspect – the user-to-lucene path.  Widely used for this with Lucene is </a:t>
            </a:r>
            <a:r>
              <a:rPr lang="en-US" smtClean="0">
                <a:solidFill>
                  <a:srgbClr val="C00000"/>
                </a:solidFill>
              </a:rPr>
              <a:t>SOLR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though SOLR does much more than this!  It is outside the scope of this presentation.  Here, we use a simple custom processor.</a:t>
            </a:r>
            <a:endParaRPr lang="en-US">
              <a:solidFill>
                <a:srgbClr val="C00000"/>
              </a:solidFill>
            </a:endParaRPr>
          </a:p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Language Processor [code not shown]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828" y="2111337"/>
            <a:ext cx="4653881" cy="4340284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case, a simple custom language processor was created to translate from user to lucene syntax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was to provide the user with a “google-like” experience, without needing to think hard about syntax.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supports booleans (AND/OR/NOT), keywords, quoted strings, wildcards, and parenthetical combinations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addition, terms are made “flexible” by adopting the fuzzy syntax “~” from lucene parser.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Escape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drop the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other lucene syntax: 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“\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 - ! { } [ ] ^ ?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/” so that can be part of queries</a:t>
            </a:r>
            <a:endParaRPr lang="en-US">
              <a:solidFill>
                <a:srgbClr val="C00000"/>
              </a:solidFill>
            </a:endParaRPr>
          </a:p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9600" y="2368062"/>
            <a:ext cx="5767754" cy="385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761179" y="2111337"/>
            <a:ext cx="5985344" cy="4597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B050"/>
                </a:solidFill>
              </a:rPr>
              <a:t>[Example Translations]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science fiction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science~ fiction~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science </a:t>
            </a:r>
            <a:r>
              <a:rPr lang="en-US" altLang="en-US" smtClean="0">
                <a:solidFill>
                  <a:srgbClr val="FF0000"/>
                </a:solidFill>
              </a:rPr>
              <a:t>AND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fiction </a:t>
            </a:r>
            <a:r>
              <a:rPr lang="en-US" altLang="en-US" smtClean="0">
                <a:solidFill>
                  <a:srgbClr val="0070C0"/>
                </a:solidFill>
              </a:rPr>
              <a:t>OR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science~ </a:t>
            </a:r>
            <a:r>
              <a:rPr lang="en-US" altLang="en-US" smtClean="0">
                <a:solidFill>
                  <a:srgbClr val="FF0000"/>
                </a:solidFill>
              </a:rPr>
              <a:t>AND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fiction~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science </a:t>
            </a:r>
            <a:r>
              <a:rPr lang="en-US" altLang="en-US">
                <a:solidFill>
                  <a:srgbClr val="FF0000"/>
                </a:solidFill>
              </a:rPr>
              <a:t>AND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(fiction </a:t>
            </a:r>
            <a:r>
              <a:rPr lang="en-US" altLang="en-US">
                <a:solidFill>
                  <a:srgbClr val="0070C0"/>
                </a:solidFill>
              </a:rPr>
              <a:t>OR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fact) </a:t>
            </a: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science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en-US">
                <a:solidFill>
                  <a:srgbClr val="FF0000"/>
                </a:solidFill>
              </a:rPr>
              <a:t>AND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(fiction~ </a:t>
            </a:r>
            <a:r>
              <a:rPr lang="en-US" altLang="en-US">
                <a:solidFill>
                  <a:srgbClr val="0070C0"/>
                </a:solidFill>
              </a:rPr>
              <a:t>OR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fact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~)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“the meaning of life” </a:t>
            </a: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"the meaning of life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producer: “George Lucas” </a:t>
            </a: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producer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:"George Lucas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“George “someone Lucas””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"George "someone Lucas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""~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Scie?nce + fiction {alien}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endParaRPr lang="en-US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scie\?nce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ficton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\{alien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\}</a:t>
            </a:r>
          </a:p>
          <a:p>
            <a:pPr marL="0" indent="0">
              <a:buNone/>
            </a:pP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Fira Code"/>
              </a:rPr>
              <a:t>"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\\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Fira Code"/>
              </a:rPr>
              <a:t> + - ! { } [ ] ^ ? /"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ull Text Search using Apache Lucene (Part-III)">
            <a:extLst>
              <a:ext uri="{FF2B5EF4-FFF2-40B4-BE49-F238E27FC236}">
                <a16:creationId xmlns:a16="http://schemas.microsoft.com/office/drawing/2014/main" id="{D1D18AAE-B4B2-4056-AEFA-38B9EB67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3" y="883552"/>
            <a:ext cx="6265394" cy="46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54CAC5-2C9C-4CEB-961D-CFDA63864BD9}"/>
              </a:ext>
            </a:extLst>
          </p:cNvPr>
          <p:cNvSpPr txBox="1"/>
          <p:nvPr/>
        </p:nvSpPr>
        <p:spPr>
          <a:xfrm>
            <a:off x="697717" y="6002104"/>
            <a:ext cx="6624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http://www.knstek.com/full-text-search-using-apache-lucene-part-iii/</a:t>
            </a:r>
            <a:endParaRPr lang="en-US"/>
          </a:p>
          <a:p>
            <a:r>
              <a:rPr lang="en-US">
                <a:hlinkClick r:id="rId4"/>
              </a:rPr>
              <a:t>https://www.javacodegeeks.com/2015/09/introduction-to-lucene.html</a:t>
            </a:r>
            <a:endParaRPr lang="en-US"/>
          </a:p>
          <a:p>
            <a:endParaRPr lang="en-US"/>
          </a:p>
        </p:txBody>
      </p:sp>
      <p:pic>
        <p:nvPicPr>
          <p:cNvPr id="4" name="Picture 3" descr="Image result for lucene">
            <a:extLst>
              <a:ext uri="{FF2B5EF4-FFF2-40B4-BE49-F238E27FC236}">
                <a16:creationId xmlns:a16="http://schemas.microsoft.com/office/drawing/2014/main" id="{6821B9B3-C0E4-41BA-9121-F756F3B4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12" y="1111227"/>
            <a:ext cx="4184184" cy="48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 / Lucene 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070" y="2501542"/>
            <a:ext cx="5422390" cy="36330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Indexing process is one of the core functionality provided by Lucene.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Hibernate Search will transparently index every entity each time it’s persisted, updated or removed through Hibernate 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Its mission is to keep the index and your database in sync, allowing you to forget about this problem.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5" name="Picture 2" descr="Indexing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54" y="2835203"/>
            <a:ext cx="5473199" cy="21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3F193-4BC5-4280-9A0B-9C8DBC7D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4" y="966381"/>
            <a:ext cx="8669108" cy="507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E187F-87F3-4640-AF35-A2318F8B9363}"/>
              </a:ext>
            </a:extLst>
          </p:cNvPr>
          <p:cNvSpPr txBox="1"/>
          <p:nvPr/>
        </p:nvSpPr>
        <p:spPr>
          <a:xfrm>
            <a:off x="242867" y="6310090"/>
            <a:ext cx="559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https://www.slideshare.net/phpcodemonkey/search-lucene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emr.co.uk/wp-content/uploads/2017/12/lucene-core-Package-Dependenc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6029" r="26488" b="3234"/>
          <a:stretch/>
        </p:blipFill>
        <p:spPr bwMode="auto">
          <a:xfrm>
            <a:off x="6472989" y="1144985"/>
            <a:ext cx="5390148" cy="50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89821E-5F86-48DB-9401-7623BE6C5F3B}"/>
              </a:ext>
            </a:extLst>
          </p:cNvPr>
          <p:cNvSpPr/>
          <p:nvPr/>
        </p:nvSpPr>
        <p:spPr>
          <a:xfrm>
            <a:off x="320136" y="205173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raleway"/>
              </a:rPr>
              <a:t>“In case we’re already using Hibernate and JPA for ORM, we’re only one step away from Hibernate Search.</a:t>
            </a:r>
          </a:p>
          <a:p>
            <a:endParaRPr lang="en-US">
              <a:solidFill>
                <a:srgbClr val="333333"/>
              </a:solidFill>
              <a:latin typeface="raleway"/>
            </a:endParaRPr>
          </a:p>
          <a:p>
            <a:r>
              <a:rPr lang="en-US" b="1">
                <a:solidFill>
                  <a:srgbClr val="333333"/>
                </a:solidFill>
                <a:latin typeface="raleway"/>
              </a:rPr>
              <a:t>Hibernate Search integrates Apache Lucene, a high-performance and extensible full-text search-engine library written in Java</a:t>
            </a:r>
            <a:r>
              <a:rPr lang="en-US">
                <a:solidFill>
                  <a:srgbClr val="333333"/>
                </a:solidFill>
                <a:latin typeface="raleway"/>
              </a:rPr>
              <a:t>. </a:t>
            </a:r>
          </a:p>
          <a:p>
            <a:endParaRPr lang="en-US">
              <a:solidFill>
                <a:srgbClr val="333333"/>
              </a:solidFill>
              <a:latin typeface="raleway"/>
            </a:endParaRPr>
          </a:p>
          <a:p>
            <a:r>
              <a:rPr lang="en-US">
                <a:solidFill>
                  <a:srgbClr val="333333"/>
                </a:solidFill>
                <a:latin typeface="raleway"/>
              </a:rPr>
              <a:t>This combines the power of Lucene with the simplicity of Hibernate and JPA.</a:t>
            </a:r>
          </a:p>
          <a:p>
            <a:endParaRPr lang="en-US">
              <a:solidFill>
                <a:srgbClr val="333333"/>
              </a:solidFill>
              <a:latin typeface="raleway"/>
            </a:endParaRPr>
          </a:p>
          <a:p>
            <a:r>
              <a:rPr lang="en-US">
                <a:solidFill>
                  <a:srgbClr val="333333"/>
                </a:solidFill>
                <a:latin typeface="raleway"/>
              </a:rPr>
              <a:t>Simply put, we just have to add some additional annotations to our domain classes, and </a:t>
            </a:r>
            <a:r>
              <a:rPr lang="en-US" b="1">
                <a:solidFill>
                  <a:srgbClr val="333333"/>
                </a:solidFill>
                <a:latin typeface="raleway"/>
              </a:rPr>
              <a:t>the tool will take care of the things like database/index synchronization.”</a:t>
            </a:r>
          </a:p>
          <a:p>
            <a:endParaRPr lang="en-US" b="1" i="0">
              <a:solidFill>
                <a:srgbClr val="333333"/>
              </a:solidFill>
              <a:effectLst/>
              <a:latin typeface="raleway"/>
            </a:endParaRPr>
          </a:p>
          <a:p>
            <a:r>
              <a:rPr lang="en-US">
                <a:hlinkClick r:id="rId3"/>
              </a:rPr>
              <a:t>https://www.baeldung.com/hibernate-search</a:t>
            </a:r>
            <a:endParaRPr lang="en-US" b="0" i="0">
              <a:solidFill>
                <a:srgbClr val="333333"/>
              </a:solidFill>
              <a:effectLst/>
              <a:latin typeface="raleway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B3EB587F-0999-4E05-9DB5-DD5DA9F4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2" y="682361"/>
            <a:ext cx="4246254" cy="13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 </a:t>
            </a:r>
            <a:r>
              <a:rPr lang="en-US" smtClean="0"/>
              <a:t>FI SEARH </a:t>
            </a:r>
            <a:r>
              <a:rPr lang="en-US" smtClean="0"/>
              <a:t>Application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588900"/>
            <a:ext cx="2326130" cy="40711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>
                <a:solidFill>
                  <a:schemeClr val="accent5">
                    <a:lumMod val="50000"/>
                  </a:schemeClr>
                </a:solidFill>
              </a:rPr>
              <a:t>[Primary fields]</a:t>
            </a:r>
          </a:p>
          <a:p>
            <a:r>
              <a:rPr lang="en-US" sz="6400" err="1"/>
              <a:t>movieId</a:t>
            </a:r>
            <a:endParaRPr lang="en-US" sz="6400"/>
          </a:p>
          <a:p>
            <a:r>
              <a:rPr lang="en-US" sz="6400"/>
              <a:t>Title</a:t>
            </a:r>
          </a:p>
          <a:p>
            <a:r>
              <a:rPr lang="en-US" sz="6400"/>
              <a:t>description</a:t>
            </a:r>
          </a:p>
          <a:p>
            <a:r>
              <a:rPr lang="en-US" sz="6400"/>
              <a:t>url</a:t>
            </a:r>
          </a:p>
          <a:p>
            <a:r>
              <a:rPr lang="en-US" sz="6400"/>
              <a:t>cover</a:t>
            </a:r>
          </a:p>
          <a:p>
            <a:r>
              <a:rPr lang="en-US" sz="6400" err="1"/>
              <a:t>catchPhrase</a:t>
            </a:r>
            <a:endParaRPr lang="en-US" sz="6400"/>
          </a:p>
          <a:p>
            <a:r>
              <a:rPr lang="en-US" sz="6400"/>
              <a:t>producer</a:t>
            </a:r>
          </a:p>
          <a:p>
            <a:r>
              <a:rPr lang="en-US" sz="6400"/>
              <a:t>genre</a:t>
            </a:r>
          </a:p>
          <a:p>
            <a:r>
              <a:rPr lang="en-US" sz="6400"/>
              <a:t>country</a:t>
            </a:r>
          </a:p>
          <a:p>
            <a:r>
              <a:rPr lang="en-US" sz="6400"/>
              <a:t>avatar</a:t>
            </a:r>
          </a:p>
          <a:p>
            <a:r>
              <a:rPr lang="en-US" sz="6400" smtClean="0"/>
              <a:t>rating</a:t>
            </a:r>
            <a:endParaRPr lang="en-US"/>
          </a:p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3443" y="2620160"/>
            <a:ext cx="3016739" cy="245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accent3">
                    <a:lumMod val="75000"/>
                  </a:schemeClr>
                </a:solidFill>
              </a:rPr>
              <a:t>[Inherited fields]</a:t>
            </a:r>
          </a:p>
          <a:p>
            <a:r>
              <a:rPr lang="en-US" sz="1600" err="1" smtClean="0"/>
              <a:t>createdDate</a:t>
            </a:r>
            <a:endParaRPr lang="en-US" sz="1600" smtClean="0"/>
          </a:p>
          <a:p>
            <a:r>
              <a:rPr lang="en-US" sz="1600" err="1" smtClean="0"/>
              <a:t>lastModifiedDate</a:t>
            </a:r>
            <a:endParaRPr lang="en-US" sz="1600" smtClean="0"/>
          </a:p>
          <a:p>
            <a:r>
              <a:rPr lang="en-US" sz="1600" smtClean="0"/>
              <a:t>enabled</a:t>
            </a:r>
          </a:p>
          <a:p>
            <a:pPr marL="0" indent="0">
              <a:buNone/>
            </a:pPr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75538" y="2620160"/>
            <a:ext cx="3645879" cy="343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[Basic MVC architecture]</a:t>
            </a:r>
          </a:p>
          <a:p>
            <a:r>
              <a:rPr lang="en-US" sz="1600" smtClean="0"/>
              <a:t>Single entity (movie)</a:t>
            </a:r>
          </a:p>
          <a:p>
            <a:r>
              <a:rPr lang="en-US" sz="1600" smtClean="0"/>
              <a:t>Hibernate ORM</a:t>
            </a:r>
          </a:p>
          <a:p>
            <a:r>
              <a:rPr lang="en-US" sz="1600" smtClean="0"/>
              <a:t>Hibernate Search</a:t>
            </a:r>
          </a:p>
          <a:p>
            <a:r>
              <a:rPr lang="en-US" sz="1600" smtClean="0"/>
              <a:t>No relational mapping</a:t>
            </a:r>
          </a:p>
          <a:p>
            <a:r>
              <a:rPr lang="en-US" sz="1600" smtClean="0"/>
              <a:t>Sample data set ~1000 items</a:t>
            </a:r>
          </a:p>
          <a:p>
            <a:r>
              <a:rPr lang="en-US" sz="1600" smtClean="0"/>
              <a:t>Single page search UI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680308" y="20085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Movie </a:t>
            </a:r>
            <a:r>
              <a:rPr lang="en-US" b="1" smtClean="0">
                <a:solidFill>
                  <a:srgbClr val="00B050"/>
                </a:solidFill>
              </a:rPr>
              <a:t>Entity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545490" y="2532800"/>
            <a:ext cx="3645879" cy="4743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rgbClr val="7030A0"/>
                </a:solidFill>
              </a:rPr>
              <a:t>[Hibernate Search]</a:t>
            </a:r>
          </a:p>
          <a:p>
            <a:r>
              <a:rPr lang="en-US" sz="1600" err="1" smtClean="0"/>
              <a:t>Lucene</a:t>
            </a:r>
            <a:r>
              <a:rPr lang="en-US" sz="1600" smtClean="0"/>
              <a:t> indexer</a:t>
            </a:r>
          </a:p>
          <a:p>
            <a:r>
              <a:rPr lang="en-US" sz="1600" smtClean="0"/>
              <a:t>Entity field mappings</a:t>
            </a:r>
          </a:p>
          <a:p>
            <a:r>
              <a:rPr lang="en-US" sz="1600" smtClean="0"/>
              <a:t>Tokenizing rules</a:t>
            </a:r>
          </a:p>
          <a:p>
            <a:r>
              <a:rPr lang="en-US" sz="1600" smtClean="0"/>
              <a:t>Filter rules for fields</a:t>
            </a:r>
          </a:p>
          <a:p>
            <a:r>
              <a:rPr lang="en-US" sz="1600" smtClean="0"/>
              <a:t>Custom field bridges</a:t>
            </a:r>
          </a:p>
          <a:p>
            <a:r>
              <a:rPr lang="en-US" sz="1600" smtClean="0"/>
              <a:t>Language processor</a:t>
            </a:r>
          </a:p>
          <a:p>
            <a:r>
              <a:rPr lang="en-US" sz="1600"/>
              <a:t>Paging enabled</a:t>
            </a:r>
          </a:p>
          <a:p>
            <a:r>
              <a:rPr lang="en-US" sz="1600" smtClean="0"/>
              <a:t>Search / Query generator</a:t>
            </a:r>
          </a:p>
          <a:p>
            <a:r>
              <a:rPr lang="en-US" sz="1600" err="1" smtClean="0"/>
              <a:t>Fulltext</a:t>
            </a:r>
            <a:r>
              <a:rPr lang="en-US" sz="1600" smtClean="0"/>
              <a:t> JPA Query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7253359" y="200855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Application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616452" y="856362"/>
            <a:ext cx="10731486" cy="591176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04" y="1457751"/>
            <a:ext cx="9879891" cy="470898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smtClean="0">
                <a:solidFill>
                  <a:srgbClr val="4186F8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build.gradle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A6E22E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dependencies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200" b="0" i="1" u="none" strike="noStrike" cap="none" normalizeH="0" baseline="0">
              <a:ln>
                <a:noFill/>
              </a:ln>
              <a:solidFill>
                <a:srgbClr val="4186F8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Basic spring boot </a:t>
            </a:r>
            <a:r>
              <a:rPr kumimoji="0" lang="en-US" altLang="en-US" sz="1200" b="0" i="1" u="none" strike="noStrike" cap="none" normalizeH="0" baseline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api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dependencies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????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org.springframework.boot:spring-boot-starter-data-jpa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org.springframework.boot:spring-boot-starter-hateoas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HATEOAS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2-4-6-8 VALIDATE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8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// Hibernate search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'org.hibernate:hibernate-search-orm:5.11.1.Final'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'org.hibernate:hibernate-core:5.4.2.Final'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'org.projectlombok:lombok:1.18.6'         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Getter/Setter/Data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// Other dependencies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omitted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i="1" smtClean="0">
              <a:solidFill>
                <a:srgbClr val="4186F8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i="1" smtClean="0">
              <a:solidFill>
                <a:srgbClr val="4186F8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>
                <a:solidFill>
                  <a:srgbClr val="4186F8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en-US" sz="1200" i="1" smtClean="0">
                <a:solidFill>
                  <a:srgbClr val="4186F8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pplication.properties</a:t>
            </a:r>
            <a:endParaRPr lang="en-US" altLang="en-US" sz="1200" i="1">
              <a:solidFill>
                <a:srgbClr val="4186F8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en-US" sz="1200" b="1" smtClean="0">
                <a:solidFill>
                  <a:srgbClr val="F92672"/>
                </a:solidFill>
                <a:latin typeface="DejaVu Sans Mono" panose="020B0609030804020204"/>
              </a:rPr>
              <a:t>spring.jpa.properties.hibernate.search.default.directory_provider </a:t>
            </a:r>
            <a:r>
              <a:rPr lang="en-US" altLang="en-US" sz="1200" smtClean="0">
                <a:solidFill>
                  <a:srgbClr val="808080"/>
                </a:solidFill>
                <a:latin typeface="DejaVu Sans Mono" panose="020B0609030804020204"/>
              </a:rPr>
              <a:t>= </a:t>
            </a:r>
            <a: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  <a:t>filesystem</a:t>
            </a:r>
            <a:b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</a:br>
            <a:r>
              <a:rPr lang="en-US" altLang="en-US" sz="1200" b="1" smtClean="0">
                <a:solidFill>
                  <a:srgbClr val="F92672"/>
                </a:solidFill>
                <a:latin typeface="DejaVu Sans Mono" panose="020B0609030804020204"/>
              </a:rPr>
              <a:t>spring.jpa.properties.hibernate.search.default.indexBase </a:t>
            </a:r>
            <a:r>
              <a:rPr lang="en-US" altLang="en-US" sz="1200" smtClean="0">
                <a:solidFill>
                  <a:srgbClr val="808080"/>
                </a:solidFill>
                <a:latin typeface="DejaVu Sans Mono" panose="020B0609030804020204"/>
              </a:rPr>
              <a:t>= </a:t>
            </a:r>
            <a: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  <a:t>indexpath</a:t>
            </a:r>
            <a:b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</a:br>
            <a:r>
              <a:rPr lang="en-US" altLang="en-US" sz="1200" b="1" smtClean="0">
                <a:solidFill>
                  <a:srgbClr val="F92672"/>
                </a:solidFill>
                <a:latin typeface="DejaVu Sans Mono" panose="020B0609030804020204"/>
              </a:rPr>
              <a:t>spring.jpa.properties.hibernate.search.default.locking_strategy </a:t>
            </a:r>
            <a:r>
              <a:rPr lang="en-US" altLang="en-US" sz="1200" smtClean="0">
                <a:solidFill>
                  <a:srgbClr val="808080"/>
                </a:solidFill>
                <a:latin typeface="DejaVu Sans Mono" panose="020B0609030804020204"/>
              </a:rPr>
              <a:t>= </a:t>
            </a:r>
            <a: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  <a:t>none</a:t>
            </a:r>
            <a:endParaRPr lang="en-US" altLang="en-US" sz="6000">
              <a:latin typeface="DejaVu Sans Mono" panose="020B0609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46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Lucene Index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4739852" y="2512460"/>
            <a:ext cx="7098994" cy="311705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095630" y="2670607"/>
            <a:ext cx="6743216" cy="28007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@Configuration</a:t>
            </a:r>
            <a:b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</a:b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public class </a:t>
            </a:r>
            <a:r>
              <a:rPr lang="en-US" altLang="en-US" sz="1100">
                <a:solidFill>
                  <a:srgbClr val="66D9EF"/>
                </a:solidFill>
                <a:latin typeface="DejaVu Sans Mono" panose="020B0609030804020204"/>
              </a:rPr>
              <a:t>LuceneIndexConfiguration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{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private final </a:t>
            </a:r>
            <a:r>
              <a:rPr lang="en-US" altLang="en-US" sz="1100">
                <a:solidFill>
                  <a:srgbClr val="0ED38C"/>
                </a:solidFill>
                <a:latin typeface="DejaVu Sans Mono" panose="020B0609030804020204"/>
              </a:rPr>
              <a:t>EntityManager </a:t>
            </a:r>
            <a:r>
              <a:rPr lang="en-US" altLang="en-US" sz="1100">
                <a:solidFill>
                  <a:srgbClr val="CF8822"/>
                </a:solidFill>
                <a:latin typeface="DejaVu Sans Mono" panose="020B0609030804020204"/>
              </a:rPr>
              <a:t>entityManager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/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@Autowired</a:t>
            </a:r>
            <a:b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public 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LuceneIndexConfiguration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final </a:t>
            </a:r>
            <a:r>
              <a:rPr lang="en-US" altLang="en-US" sz="1100">
                <a:solidFill>
                  <a:srgbClr val="0ED38C"/>
                </a:solidFill>
                <a:latin typeface="DejaVu Sans Mono" panose="020B0609030804020204"/>
              </a:rPr>
              <a:t>EntityManagerFactory </a:t>
            </a:r>
            <a:r>
              <a:rPr lang="en-US" altLang="en-US" sz="1100">
                <a:solidFill>
                  <a:srgbClr val="FD971F"/>
                </a:solidFill>
                <a:latin typeface="DejaVu Sans Mono" panose="020B0609030804020204"/>
              </a:rPr>
              <a:t>entityManagerFactory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) {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this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CF8822"/>
                </a:solidFill>
                <a:latin typeface="DejaVu Sans Mono" panose="020B0609030804020204"/>
              </a:rPr>
              <a:t>entityManager 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= </a:t>
            </a:r>
            <a:r>
              <a:rPr lang="en-US" altLang="en-US" sz="1100">
                <a:solidFill>
                  <a:srgbClr val="FD971F"/>
                </a:solidFill>
                <a:latin typeface="DejaVu Sans Mono" panose="020B0609030804020204"/>
              </a:rPr>
              <a:t>entityManagerFactory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createEntityManager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}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@PostConstruct</a:t>
            </a:r>
            <a:b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public void 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onApplicationEvent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throws </a:t>
            </a:r>
            <a:r>
              <a:rPr lang="en-US" altLang="en-US" sz="1100">
                <a:solidFill>
                  <a:srgbClr val="66D9EF"/>
                </a:solidFill>
                <a:latin typeface="DejaVu Sans Mono" panose="020B0609030804020204"/>
              </a:rPr>
              <a:t>InterruptedException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{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    </a:t>
            </a:r>
            <a:r>
              <a:rPr lang="en-US" altLang="en-US" sz="1100">
                <a:solidFill>
                  <a:srgbClr val="0ED38C"/>
                </a:solidFill>
                <a:latin typeface="DejaVu Sans Mono" panose="020B0609030804020204"/>
              </a:rPr>
              <a:t>FullTextEntityManager </a:t>
            </a:r>
            <a:r>
              <a:rPr lang="en-US" altLang="en-US" sz="1100">
                <a:solidFill>
                  <a:srgbClr val="CBAD96"/>
                </a:solidFill>
                <a:latin typeface="DejaVu Sans Mono" panose="020B0609030804020204"/>
              </a:rPr>
              <a:t>fullTextEntityManager 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=  </a:t>
            </a:r>
            <a:r>
              <a:rPr lang="en-US" altLang="en-US" sz="1100">
                <a:solidFill>
                  <a:srgbClr val="66D9EF"/>
                </a:solidFill>
                <a:latin typeface="DejaVu Sans Mono" panose="020B0609030804020204"/>
              </a:rPr>
              <a:t>Search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 i="1">
                <a:solidFill>
                  <a:srgbClr val="A6E22E"/>
                </a:solidFill>
                <a:latin typeface="DejaVu Sans Mono" panose="020B0609030804020204"/>
              </a:rPr>
              <a:t>getFullTextEntityManager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</a:t>
            </a:r>
            <a:r>
              <a:rPr lang="en-US" altLang="en-US" sz="1100">
                <a:solidFill>
                  <a:srgbClr val="CF8822"/>
                </a:solidFill>
                <a:latin typeface="DejaVu Sans Mono" panose="020B0609030804020204"/>
              </a:rPr>
              <a:t>entityManager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    </a:t>
            </a:r>
            <a:r>
              <a:rPr lang="en-US" altLang="en-US" sz="1100">
                <a:solidFill>
                  <a:srgbClr val="CBAD96"/>
                </a:solidFill>
                <a:latin typeface="DejaVu Sans Mono" panose="020B0609030804020204"/>
              </a:rPr>
              <a:t>fullTextEntityManager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createIndexer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startAndWait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}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}</a:t>
            </a:r>
            <a:endParaRPr lang="en-US" altLang="en-US" sz="5400">
              <a:latin typeface="DejaVu Sans Mono" panose="020B0609030804020204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74793" y="2213756"/>
            <a:ext cx="4386879" cy="3633047"/>
          </a:xfrm>
        </p:spPr>
        <p:txBody>
          <a:bodyPr>
            <a:normAutofit/>
          </a:bodyPr>
          <a:lstStyle/>
          <a:p>
            <a:r>
              <a:rPr lang="en-US"/>
              <a:t>Hibernate Search will transparently </a:t>
            </a:r>
            <a:r>
              <a:rPr lang="en-US" smtClean="0"/>
              <a:t>index </a:t>
            </a:r>
            <a:r>
              <a:rPr lang="en-US"/>
              <a:t>every entity each time it’s persisted, updated or removed through Hibernate ORM. </a:t>
            </a:r>
          </a:p>
          <a:p>
            <a:r>
              <a:rPr lang="en-US"/>
              <a:t>Its mission is to keep the index and your database in sync, allowing you to forget about this problem</a:t>
            </a:r>
            <a:r>
              <a:rPr lang="en-US" smtClean="0"/>
              <a:t>.</a:t>
            </a:r>
          </a:p>
          <a:p>
            <a:r>
              <a:rPr lang="en-US" smtClean="0"/>
              <a:t>Indexing can also be done at runtime (shown here)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analysis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221705" y="2118478"/>
            <a:ext cx="6167962" cy="434554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568667" y="2467672"/>
            <a:ext cx="6743216" cy="36471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BBB529"/>
                </a:solidFill>
                <a:latin typeface="Fira Code"/>
              </a:rPr>
              <a:t>@Data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@Entity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@Indexed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@Table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"movie"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public class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Movie 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extends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EntityBase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&lt;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String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&gt; {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@Id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 smtClean="0">
                <a:solidFill>
                  <a:srgbClr val="BBB529"/>
                </a:solidFill>
                <a:latin typeface="Fira Code"/>
              </a:rPr>
              <a:t>    @Type</a:t>
            </a:r>
            <a:r>
              <a:rPr lang="en-US" altLang="en-US" sz="11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 smtClean="0">
                <a:solidFill>
                  <a:srgbClr val="D0D0FF"/>
                </a:solidFill>
                <a:latin typeface="Fira Code"/>
              </a:rPr>
              <a:t>type </a:t>
            </a:r>
            <a:r>
              <a:rPr lang="en-US" altLang="en-US" sz="1100" smtClean="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 smtClean="0">
                <a:solidFill>
                  <a:srgbClr val="E6DB74"/>
                </a:solidFill>
                <a:latin typeface="Fira Code"/>
              </a:rPr>
              <a:t>"uuid-char"</a:t>
            </a:r>
            <a:r>
              <a:rPr lang="en-US" altLang="en-US" sz="11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@GeneratedValue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generator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"UUID"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strategy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GenerationType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AUTO)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@GenericGenerator</a:t>
            </a:r>
            <a:r>
              <a:rPr lang="en-US" altLang="en-US" sz="1100" i="1" smtClean="0">
                <a:solidFill>
                  <a:srgbClr val="4186F8"/>
                </a:solidFill>
                <a:latin typeface="Fira Code"/>
              </a:rPr>
              <a:t>( Omitted</a:t>
            </a:r>
            <a:r>
              <a:rPr lang="en-US" altLang="en-US" sz="1100" smtClean="0">
                <a:solidFill>
                  <a:srgbClr val="E6DB74"/>
                </a:solidFill>
                <a:latin typeface="Fira Code"/>
              </a:rPr>
              <a:t> 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@Column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"movieid"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@FieldBridge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impl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UUIDFieldBridge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@Analyzer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impl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KeywordAnalyzer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private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UUID </a:t>
            </a:r>
            <a:r>
              <a:rPr lang="en-US" altLang="en-US" sz="1100">
                <a:solidFill>
                  <a:srgbClr val="CF8822"/>
                </a:solidFill>
                <a:latin typeface="Fira Code"/>
              </a:rPr>
              <a:t>movieId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Fira Code"/>
              </a:rPr>
            </a:br>
            <a:r>
              <a:rPr lang="en-US" altLang="en-US" sz="11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100">
                <a:solidFill>
                  <a:srgbClr val="A9B7C6"/>
                </a:solidFill>
                <a:latin typeface="Fira Code"/>
              </a:rPr>
            </a:br>
            <a:r>
              <a:rPr lang="en-US" altLang="en-US" sz="11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@Field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    @NotNull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message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"Title cannot be blank"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@Size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min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AE81FF"/>
                </a:solidFill>
                <a:latin typeface="Fira Code"/>
              </a:rPr>
              <a:t>1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message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"Question must be more than 1 characters"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@Column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"title"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columnDefinition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"TEXT"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private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String </a:t>
            </a:r>
            <a:r>
              <a:rPr lang="en-US" altLang="en-US" sz="1100">
                <a:solidFill>
                  <a:srgbClr val="CF8822"/>
                </a:solidFill>
                <a:latin typeface="Fira Code"/>
              </a:rPr>
              <a:t>title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;</a:t>
            </a:r>
            <a:endParaRPr lang="en-US" altLang="en-US" sz="48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74793" y="2213756"/>
            <a:ext cx="4386879" cy="3633047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Entities must be annoted with </a:t>
            </a:r>
            <a:r>
              <a:rPr lang="en-US" smtClean="0">
                <a:solidFill>
                  <a:srgbClr val="00B050"/>
                </a:solidFill>
              </a:rPr>
              <a:t>@Indexed </a:t>
            </a:r>
            <a:r>
              <a:rPr lang="en-US" smtClean="0"/>
              <a:t>to be indexed</a:t>
            </a:r>
          </a:p>
          <a:p>
            <a:r>
              <a:rPr lang="en-US" smtClean="0"/>
              <a:t>Each field (except the id) should be marked with an </a:t>
            </a:r>
            <a:r>
              <a:rPr lang="en-US" smtClean="0">
                <a:solidFill>
                  <a:srgbClr val="00B050"/>
                </a:solidFill>
              </a:rPr>
              <a:t>@Field </a:t>
            </a:r>
            <a:r>
              <a:rPr lang="en-US" smtClean="0"/>
              <a:t>annotation.</a:t>
            </a:r>
          </a:p>
          <a:p>
            <a:r>
              <a:rPr lang="en-US" smtClean="0"/>
              <a:t>Non – standard fields (such as a UUID) may require custom bridges, demonstrated by </a:t>
            </a:r>
            <a:r>
              <a:rPr lang="en-US" smtClean="0">
                <a:solidFill>
                  <a:srgbClr val="00B050"/>
                </a:solidFill>
              </a:rPr>
              <a:t>@FieldBridge</a:t>
            </a:r>
          </a:p>
          <a:p>
            <a:r>
              <a:rPr lang="en-US" smtClean="0"/>
              <a:t>Finally, one may specify which lucene analyzer to use with </a:t>
            </a:r>
            <a:r>
              <a:rPr lang="en-US" smtClean="0">
                <a:solidFill>
                  <a:srgbClr val="00B050"/>
                </a:solidFill>
              </a:rPr>
              <a:t>@Analyzer</a:t>
            </a:r>
            <a:r>
              <a:rPr lang="en-US" smtClean="0"/>
              <a:t>.   Best practice is to specify this at the entity level (not shown), and override where needed.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279</TotalTime>
  <Words>739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DejaVu Sans Mono</vt:lpstr>
      <vt:lpstr>Fira Code</vt:lpstr>
      <vt:lpstr>Gill Sans MT</vt:lpstr>
      <vt:lpstr>휴먼매직체</vt:lpstr>
      <vt:lpstr>raleway</vt:lpstr>
      <vt:lpstr>Wingdings</vt:lpstr>
      <vt:lpstr>Wingdings 2</vt:lpstr>
      <vt:lpstr>Dividend</vt:lpstr>
      <vt:lpstr>PowerPoint Presentation</vt:lpstr>
      <vt:lpstr>PowerPoint Presentation</vt:lpstr>
      <vt:lpstr>Hibernate / Lucene index</vt:lpstr>
      <vt:lpstr>PowerPoint Presentation</vt:lpstr>
      <vt:lpstr>PowerPoint Presentation</vt:lpstr>
      <vt:lpstr>SCI FI SEARH Application Structure</vt:lpstr>
      <vt:lpstr>PowerPoint Presentation</vt:lpstr>
      <vt:lpstr>Lucene Index</vt:lpstr>
      <vt:lpstr>Entity analysis</vt:lpstr>
      <vt:lpstr>Analyzers</vt:lpstr>
      <vt:lpstr>Executing a search</vt:lpstr>
      <vt:lpstr>Executing a search</vt:lpstr>
      <vt:lpstr>A better way?</vt:lpstr>
      <vt:lpstr>One last piece</vt:lpstr>
      <vt:lpstr>Simple Language Processor [code not shown]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vosse</dc:creator>
  <cp:lastModifiedBy>danimae.vossen</cp:lastModifiedBy>
  <cp:revision>43</cp:revision>
  <dcterms:created xsi:type="dcterms:W3CDTF">2019-04-26T04:13:25Z</dcterms:created>
  <dcterms:modified xsi:type="dcterms:W3CDTF">2019-04-26T18:21:44Z</dcterms:modified>
</cp:coreProperties>
</file>