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57" r:id="rId2"/>
    <p:sldId id="258" r:id="rId3"/>
    <p:sldId id="263" r:id="rId4"/>
    <p:sldId id="267" r:id="rId5"/>
    <p:sldId id="264" r:id="rId6"/>
    <p:sldId id="270" r:id="rId7"/>
    <p:sldId id="262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8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6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2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2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6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3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8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9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2A54C80-263E-416B-A8E0-580EDEADCBD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4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3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4969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vossenv/lucene_hibernate_demo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ucene.apache.org/core/2_9_4/queryparsersyntax.html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nstek.com/full-text-search-using-apache-lucene-part-iii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https://www.javacodegeeks.com/2015/09/introduction-to-lucene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hibernate-search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phpcodemonkey/search-lucen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16892-0B0A-4E46-9413-66BD528152D6}"/>
              </a:ext>
            </a:extLst>
          </p:cNvPr>
          <p:cNvSpPr txBox="1">
            <a:spLocks/>
          </p:cNvSpPr>
          <p:nvPr/>
        </p:nvSpPr>
        <p:spPr>
          <a:xfrm>
            <a:off x="411760" y="718274"/>
            <a:ext cx="8756672" cy="338328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5400" b="1" cap="none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Apache  Lucene</a:t>
            </a:r>
            <a:r>
              <a:rPr lang="en-US" altLang="ko-KR" sz="5400" b="1" cap="none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/>
            </a:r>
            <a:br>
              <a:rPr lang="en-US" altLang="ko-KR" sz="5400" b="1" cap="none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</a:br>
            <a:r>
              <a:rPr lang="en-US" altLang="ko-KR" sz="5400" b="1" cap="none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 simple </a:t>
            </a:r>
            <a:r>
              <a:rPr lang="en-US" altLang="ko-KR" sz="5400" b="1" cap="none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Spring Boot</a:t>
            </a:r>
          </a:p>
          <a:p>
            <a:r>
              <a:rPr lang="en-US" altLang="ko-KR" sz="5400" b="1" cap="none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application</a:t>
            </a:r>
            <a:endParaRPr lang="en-US" sz="5400" b="1" cap="none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Related image">
            <a:extLst>
              <a:ext uri="{FF2B5EF4-FFF2-40B4-BE49-F238E27FC236}">
                <a16:creationId xmlns:a16="http://schemas.microsoft.com/office/drawing/2014/main" id="{B3EB587F-0999-4E05-9DB5-DD5DA9F4D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46" y="3762445"/>
            <a:ext cx="4489096" cy="143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34A72670-7C13-4A93-9021-EBED7F6D9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116" y="3291751"/>
            <a:ext cx="2857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5084FBF6-EF4D-43A7-A52A-FC81A84F8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503" y="844353"/>
            <a:ext cx="3778582" cy="176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B3339C56-EE52-4619-99A0-F63A258CFB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12"/>
          <a:stretch/>
        </p:blipFill>
        <p:spPr bwMode="auto">
          <a:xfrm>
            <a:off x="10213407" y="5160570"/>
            <a:ext cx="1542251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CF061F-A194-40B3-8C58-34C4CEDA6A18}"/>
              </a:ext>
            </a:extLst>
          </p:cNvPr>
          <p:cNvSpPr/>
          <p:nvPr/>
        </p:nvSpPr>
        <p:spPr>
          <a:xfrm>
            <a:off x="260082" y="553515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>
                <a:latin typeface="Arial" panose="020B0604020202020204" pitchFamily="34" charset="0"/>
                <a:cs typeface="Arial" panose="020B0604020202020204" pitchFamily="34" charset="0"/>
              </a:rPr>
              <a:t>Perficient Tech Talk 04-26-2019</a:t>
            </a:r>
          </a:p>
          <a:p>
            <a:pPr>
              <a:defRPr/>
            </a:pPr>
            <a:r>
              <a:rPr lang="en-US" altLang="ko-KR" b="1">
                <a:latin typeface="Arial" panose="020B0604020202020204" pitchFamily="34" charset="0"/>
                <a:cs typeface="Arial" panose="020B0604020202020204" pitchFamily="34" charset="0"/>
              </a:rPr>
              <a:t>Danimae </a:t>
            </a:r>
            <a:r>
              <a:rPr lang="en-US" altLang="ko-KR" b="1" err="1">
                <a:latin typeface="Arial" panose="020B0604020202020204" pitchFamily="34" charset="0"/>
                <a:cs typeface="Arial" panose="020B0604020202020204" pitchFamily="34" charset="0"/>
              </a:rPr>
              <a:t>Vossen</a:t>
            </a:r>
            <a:endParaRPr lang="en-US" altLang="ko-KR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https://github.com/vossenv/lucene_hibernate_demo</a:t>
            </a:r>
            <a:endParaRPr lang="en-US" altLang="ko-KR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19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Analyzers</a:t>
            </a:r>
            <a:endParaRPr lang="en-US"/>
          </a:p>
        </p:txBody>
      </p:sp>
      <p:sp>
        <p:nvSpPr>
          <p:cNvPr id="12" name="Rectangle: Rounded Corners 2">
            <a:extLst>
              <a:ext uri="{FF2B5EF4-FFF2-40B4-BE49-F238E27FC236}">
                <a16:creationId xmlns:a16="http://schemas.microsoft.com/office/drawing/2014/main" id="{78DB9C1F-E064-47C5-9A87-7E7643797E95}"/>
              </a:ext>
            </a:extLst>
          </p:cNvPr>
          <p:cNvSpPr/>
          <p:nvPr/>
        </p:nvSpPr>
        <p:spPr>
          <a:xfrm>
            <a:off x="5815262" y="2631280"/>
            <a:ext cx="5935351" cy="3159375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D1A123-07B1-4147-B1FE-D46A48CCB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994" y="5121688"/>
            <a:ext cx="7857989" cy="507831"/>
          </a:xfrm>
          <a:prstGeom prst="rect">
            <a:avLst/>
          </a:prstGeom>
          <a:noFill/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/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6074875" y="2977720"/>
            <a:ext cx="6743216" cy="313932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BBB529"/>
                </a:solidFill>
                <a:latin typeface="Fira Code"/>
              </a:rPr>
              <a:t>@AnalyzerDef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        </a:t>
            </a:r>
            <a:r>
              <a:rPr lang="en-US" altLang="en-US" sz="1200">
                <a:solidFill>
                  <a:srgbClr val="D0D0FF"/>
                </a:solidFill>
                <a:latin typeface="Fira Code"/>
              </a:rPr>
              <a:t>name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E6DB74"/>
                </a:solidFill>
                <a:latin typeface="Fira Code"/>
              </a:rPr>
              <a:t>"customanalyzer"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,</a:t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>
                <a:solidFill>
                  <a:srgbClr val="A9B7C6"/>
                </a:solidFill>
                <a:latin typeface="Fira Code"/>
              </a:rPr>
              <a:t>        </a:t>
            </a:r>
            <a:r>
              <a:rPr lang="en-US" altLang="en-US" sz="1200">
                <a:solidFill>
                  <a:srgbClr val="D0D0FF"/>
                </a:solidFill>
                <a:latin typeface="Fira Code"/>
              </a:rPr>
              <a:t>tokenizer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BBB529"/>
                </a:solidFill>
                <a:latin typeface="Fira Code"/>
              </a:rPr>
              <a:t>@TokenizerDef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D0D0FF"/>
                </a:solidFill>
                <a:latin typeface="Fira Code"/>
              </a:rPr>
              <a:t>factory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66D9EF"/>
                </a:solidFill>
                <a:latin typeface="Fira Code"/>
              </a:rPr>
              <a:t>ClassicTokenizerFactory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 b="1">
                <a:solidFill>
                  <a:srgbClr val="F92672"/>
                </a:solidFill>
                <a:latin typeface="Fira Code"/>
              </a:rPr>
              <a:t>class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,</a:t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>
                <a:solidFill>
                  <a:srgbClr val="A9B7C6"/>
                </a:solidFill>
                <a:latin typeface="Fira Code"/>
              </a:rPr>
              <a:t>        </a:t>
            </a:r>
            <a:r>
              <a:rPr lang="en-US" altLang="en-US" sz="1200">
                <a:solidFill>
                  <a:srgbClr val="D0D0FF"/>
                </a:solidFill>
                <a:latin typeface="Fira Code"/>
              </a:rPr>
              <a:t>filters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{</a:t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                </a:t>
            </a:r>
            <a:r>
              <a:rPr lang="en-US" altLang="en-US" sz="1200">
                <a:solidFill>
                  <a:srgbClr val="BBB529"/>
                </a:solidFill>
                <a:latin typeface="Fira Code"/>
              </a:rPr>
              <a:t>@TokenFilterDef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D0D0FF"/>
                </a:solidFill>
                <a:latin typeface="Fira Code"/>
              </a:rPr>
              <a:t>factory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66D9EF"/>
                </a:solidFill>
                <a:latin typeface="Fira Code"/>
              </a:rPr>
              <a:t>LowerCaseFilterFactory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 b="1">
                <a:solidFill>
                  <a:srgbClr val="F92672"/>
                </a:solidFill>
                <a:latin typeface="Fira Code"/>
              </a:rPr>
              <a:t>class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,</a:t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>
                <a:solidFill>
                  <a:srgbClr val="A9B7C6"/>
                </a:solidFill>
                <a:latin typeface="Fira Code"/>
              </a:rPr>
              <a:t>                </a:t>
            </a:r>
            <a:r>
              <a:rPr lang="en-US" altLang="en-US" sz="1200">
                <a:solidFill>
                  <a:srgbClr val="BBB529"/>
                </a:solidFill>
                <a:latin typeface="Fira Code"/>
              </a:rPr>
              <a:t>@TokenFilterDef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D0D0FF"/>
                </a:solidFill>
                <a:latin typeface="Fira Code"/>
              </a:rPr>
              <a:t>factory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66D9EF"/>
                </a:solidFill>
                <a:latin typeface="Fira Code"/>
              </a:rPr>
              <a:t>StopFilterFactory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 b="1">
                <a:solidFill>
                  <a:srgbClr val="F92672"/>
                </a:solidFill>
                <a:latin typeface="Fira Code"/>
              </a:rPr>
              <a:t>class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,</a:t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>
                <a:solidFill>
                  <a:srgbClr val="A9B7C6"/>
                </a:solidFill>
                <a:latin typeface="Fira Code"/>
              </a:rPr>
              <a:t>                </a:t>
            </a:r>
            <a:r>
              <a:rPr lang="en-US" altLang="en-US" sz="1200">
                <a:solidFill>
                  <a:srgbClr val="BBB529"/>
                </a:solidFill>
                <a:latin typeface="Fira Code"/>
              </a:rPr>
              <a:t>@TokenFilterDef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D0D0FF"/>
                </a:solidFill>
                <a:latin typeface="Fira Code"/>
              </a:rPr>
              <a:t>factory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66D9EF"/>
                </a:solidFill>
                <a:latin typeface="Fira Code"/>
              </a:rPr>
              <a:t>EnglishPossessiveFilterFactory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 b="1">
                <a:solidFill>
                  <a:srgbClr val="F92672"/>
                </a:solidFill>
                <a:latin typeface="Fira Code"/>
              </a:rPr>
              <a:t>class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,</a:t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>
                <a:solidFill>
                  <a:srgbClr val="A9B7C6"/>
                </a:solidFill>
                <a:latin typeface="Fira Code"/>
              </a:rPr>
              <a:t>                </a:t>
            </a:r>
            <a:r>
              <a:rPr lang="en-US" altLang="en-US" sz="1200">
                <a:solidFill>
                  <a:srgbClr val="BBB529"/>
                </a:solidFill>
                <a:latin typeface="Fira Code"/>
              </a:rPr>
              <a:t>@TokenFilterDef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D0D0FF"/>
                </a:solidFill>
                <a:latin typeface="Fira Code"/>
              </a:rPr>
              <a:t>factory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66D9EF"/>
                </a:solidFill>
                <a:latin typeface="Fira Code"/>
              </a:rPr>
              <a:t>SynonymFilterFactory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 b="1">
                <a:solidFill>
                  <a:srgbClr val="F92672"/>
                </a:solidFill>
                <a:latin typeface="Fira Code"/>
              </a:rPr>
              <a:t>class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, </a:t>
            </a:r>
            <a:r>
              <a:rPr lang="en-US" altLang="en-US" sz="1200">
                <a:solidFill>
                  <a:srgbClr val="D0D0FF"/>
                </a:solidFill>
                <a:latin typeface="Fira Code"/>
              </a:rPr>
              <a:t>params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{</a:t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                        </a:t>
            </a:r>
            <a:r>
              <a:rPr lang="en-US" altLang="en-US" sz="1200">
                <a:solidFill>
                  <a:srgbClr val="BBB529"/>
                </a:solidFill>
                <a:latin typeface="Fira Code"/>
              </a:rPr>
              <a:t>@Parameter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D0D0FF"/>
                </a:solidFill>
                <a:latin typeface="Fira Code"/>
              </a:rPr>
              <a:t>name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E6DB74"/>
                </a:solidFill>
                <a:latin typeface="Fira Code"/>
              </a:rPr>
              <a:t>"synonyms"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, </a:t>
            </a:r>
            <a:r>
              <a:rPr lang="en-US" altLang="en-US" sz="1200">
                <a:solidFill>
                  <a:srgbClr val="D0D0FF"/>
                </a:solidFill>
                <a:latin typeface="Fira Code"/>
              </a:rPr>
              <a:t>value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E6DB74"/>
                </a:solidFill>
                <a:latin typeface="Fira Code"/>
              </a:rPr>
              <a:t>"synonyms.txt"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,</a:t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>
                <a:solidFill>
                  <a:srgbClr val="A9B7C6"/>
                </a:solidFill>
                <a:latin typeface="Fira Code"/>
              </a:rPr>
              <a:t>                        </a:t>
            </a:r>
            <a:r>
              <a:rPr lang="en-US" altLang="en-US" sz="1200">
                <a:solidFill>
                  <a:srgbClr val="BBB529"/>
                </a:solidFill>
                <a:latin typeface="Fira Code"/>
              </a:rPr>
              <a:t>@Parameter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D0D0FF"/>
                </a:solidFill>
                <a:latin typeface="Fira Code"/>
              </a:rPr>
              <a:t>name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E6DB74"/>
                </a:solidFill>
                <a:latin typeface="Fira Code"/>
              </a:rPr>
              <a:t>"ignoreCase"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, </a:t>
            </a:r>
            <a:r>
              <a:rPr lang="en-US" altLang="en-US" sz="1200">
                <a:solidFill>
                  <a:srgbClr val="D0D0FF"/>
                </a:solidFill>
                <a:latin typeface="Fira Code"/>
              </a:rPr>
              <a:t>value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E6DB74"/>
                </a:solidFill>
                <a:latin typeface="Fira Code"/>
              </a:rPr>
              <a:t>"true"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)})</a:t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        }</a:t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/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endParaRPr lang="en-US" altLang="en-US" sz="5400">
              <a:latin typeface="Arial" panose="020B0604020202020204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23649" y="2096973"/>
            <a:ext cx="4653881" cy="4340284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The best way to manage the analyzer is to create a custom analyzer with </a:t>
            </a:r>
            <a:r>
              <a:rPr lang="en-US" smtClean="0">
                <a:solidFill>
                  <a:srgbClr val="00B050"/>
                </a:solidFill>
              </a:rPr>
              <a:t>@AnalyzeDef</a:t>
            </a:r>
          </a:p>
          <a:p>
            <a:r>
              <a:rPr lang="en-US" u="sng" smtClean="0">
                <a:solidFill>
                  <a:srgbClr val="0070C0"/>
                </a:solidFill>
              </a:rPr>
              <a:t>Field Analyzer:</a:t>
            </a:r>
            <a:r>
              <a:rPr lang="en-US" smtClean="0">
                <a:solidFill>
                  <a:srgbClr val="0070C0"/>
                </a:solidFill>
              </a:rPr>
              <a:t> </a:t>
            </a:r>
            <a:r>
              <a:rPr lang="en-US" smtClean="0"/>
              <a:t>examines </a:t>
            </a:r>
            <a:r>
              <a:rPr lang="en-US"/>
              <a:t>the text of fields and generates a token stream. Analyzers may be a single class or they may be composed of a series of tokenizer and filter </a:t>
            </a:r>
            <a:r>
              <a:rPr lang="en-US"/>
              <a:t>classes</a:t>
            </a:r>
            <a:r>
              <a:rPr lang="en-US" smtClean="0"/>
              <a:t>.</a:t>
            </a:r>
          </a:p>
          <a:p>
            <a:r>
              <a:rPr lang="en-US" u="sng" smtClean="0">
                <a:solidFill>
                  <a:srgbClr val="0070C0"/>
                </a:solidFill>
              </a:rPr>
              <a:t>Tokenizer:</a:t>
            </a:r>
            <a:r>
              <a:rPr lang="en-US" smtClean="0">
                <a:solidFill>
                  <a:srgbClr val="0070C0"/>
                </a:solidFill>
              </a:rPr>
              <a:t> </a:t>
            </a:r>
            <a:r>
              <a:rPr lang="en-US" smtClean="0"/>
              <a:t>breaks </a:t>
            </a:r>
            <a:r>
              <a:rPr lang="en-US"/>
              <a:t>field data into lexical units, or </a:t>
            </a:r>
            <a:r>
              <a:rPr lang="en-US" i="1"/>
              <a:t>tokens</a:t>
            </a:r>
            <a:r>
              <a:rPr lang="en-US" smtClean="0"/>
              <a:t>.</a:t>
            </a:r>
          </a:p>
          <a:p>
            <a:r>
              <a:rPr lang="en-US" u="sng" smtClean="0">
                <a:solidFill>
                  <a:srgbClr val="0070C0"/>
                </a:solidFill>
              </a:rPr>
              <a:t>Filter:</a:t>
            </a:r>
            <a:r>
              <a:rPr lang="en-US" smtClean="0"/>
              <a:t> examines </a:t>
            </a:r>
            <a:r>
              <a:rPr lang="en-US"/>
              <a:t>a stream of tokens and keep them, transform or discard them, or create new ones. Tokenizers and filters may be combined to form pipelines, or </a:t>
            </a:r>
            <a:r>
              <a:rPr lang="en-US" i="1"/>
              <a:t>chains</a:t>
            </a:r>
            <a:r>
              <a:rPr lang="en-US"/>
              <a:t>, where the output of one is input to the next.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6086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Executing a search</a:t>
            </a:r>
            <a:endParaRPr lang="en-US"/>
          </a:p>
        </p:txBody>
      </p:sp>
      <p:sp>
        <p:nvSpPr>
          <p:cNvPr id="12" name="Rectangle: Rounded Corners 2">
            <a:extLst>
              <a:ext uri="{FF2B5EF4-FFF2-40B4-BE49-F238E27FC236}">
                <a16:creationId xmlns:a16="http://schemas.microsoft.com/office/drawing/2014/main" id="{78DB9C1F-E064-47C5-9A87-7E7643797E95}"/>
              </a:ext>
            </a:extLst>
          </p:cNvPr>
          <p:cNvSpPr/>
          <p:nvPr/>
        </p:nvSpPr>
        <p:spPr>
          <a:xfrm>
            <a:off x="5382126" y="1990448"/>
            <a:ext cx="6625390" cy="4314099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D1A123-07B1-4147-B1FE-D46A48CCB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994" y="5121688"/>
            <a:ext cx="7857989" cy="507831"/>
          </a:xfrm>
          <a:prstGeom prst="rect">
            <a:avLst/>
          </a:prstGeom>
          <a:noFill/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/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5577571" y="2363046"/>
            <a:ext cx="6743216" cy="36009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>
                <a:solidFill>
                  <a:srgbClr val="F92672"/>
                </a:solidFill>
                <a:latin typeface="Fira Code"/>
              </a:rPr>
              <a:t>private </a:t>
            </a:r>
            <a:r>
              <a:rPr lang="en-US" altLang="en-US" sz="1200" smtClean="0">
                <a:solidFill>
                  <a:srgbClr val="0ED38C"/>
                </a:solidFill>
                <a:latin typeface="Fira Code"/>
              </a:rPr>
              <a:t>List&lt;Movie&gt; </a:t>
            </a:r>
            <a:r>
              <a:rPr lang="en-US" altLang="en-US" sz="1200" smtClean="0">
                <a:solidFill>
                  <a:srgbClr val="A6E22E"/>
                </a:solidFill>
                <a:latin typeface="Fira Code"/>
              </a:rPr>
              <a:t>search 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 smtClean="0">
                <a:solidFill>
                  <a:srgbClr val="66D9EF"/>
                </a:solidFill>
                <a:latin typeface="Fira Code"/>
              </a:rPr>
              <a:t>SearchParameters </a:t>
            </a:r>
            <a:r>
              <a:rPr lang="en-US" altLang="en-US" sz="1200">
                <a:solidFill>
                  <a:srgbClr val="FD971F"/>
                </a:solidFill>
                <a:latin typeface="Fira Code"/>
              </a:rPr>
              <a:t>parameters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  {</a:t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/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    </a:t>
            </a:r>
            <a:r>
              <a:rPr lang="en-US" altLang="en-US" sz="1200">
                <a:solidFill>
                  <a:srgbClr val="66D9EF"/>
                </a:solidFill>
                <a:latin typeface="Fira Code"/>
              </a:rPr>
              <a:t>String 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query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FD971F"/>
                </a:solidFill>
                <a:latin typeface="Fira Code"/>
              </a:rPr>
              <a:t>parameters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getQuery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()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;</a:t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>
                <a:solidFill>
                  <a:srgbClr val="A9B7C6"/>
                </a:solidFill>
                <a:latin typeface="Fira Code"/>
              </a:rPr>
              <a:t>    </a:t>
            </a:r>
            <a:r>
              <a:rPr lang="en-US" altLang="en-US" sz="1200">
                <a:solidFill>
                  <a:srgbClr val="0ED38C"/>
                </a:solidFill>
                <a:latin typeface="Fira Code"/>
              </a:rPr>
              <a:t>Pageable 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p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FD971F"/>
                </a:solidFill>
                <a:latin typeface="Fira Code"/>
              </a:rPr>
              <a:t>parameters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getPageable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()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;</a:t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>
                <a:solidFill>
                  <a:srgbClr val="A9B7C6"/>
                </a:solidFill>
                <a:latin typeface="Fira Code"/>
              </a:rPr>
              <a:t/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>
                <a:solidFill>
                  <a:srgbClr val="A9B7C6"/>
                </a:solidFill>
                <a:latin typeface="Fira Code"/>
              </a:rPr>
              <a:t>    </a:t>
            </a:r>
            <a:r>
              <a:rPr lang="en-US" altLang="en-US" sz="1200">
                <a:solidFill>
                  <a:srgbClr val="0ED38C"/>
                </a:solidFill>
                <a:latin typeface="Fira Code"/>
              </a:rPr>
              <a:t>QueryBuilder 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qb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CF8822"/>
                </a:solidFill>
                <a:latin typeface="Fira Code"/>
              </a:rPr>
              <a:t>fullTextEm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getSearchFactory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	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buildQueryBuilder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()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forEntity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66D9EF"/>
                </a:solidFill>
                <a:latin typeface="Fira Code"/>
              </a:rPr>
              <a:t>Movie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 b="1">
                <a:solidFill>
                  <a:srgbClr val="F92672"/>
                </a:solidFill>
                <a:latin typeface="Fira Code"/>
              </a:rPr>
              <a:t>class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get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()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;</a:t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>
                <a:solidFill>
                  <a:srgbClr val="A9B7C6"/>
                </a:solidFill>
                <a:latin typeface="Fira Code"/>
              </a:rPr>
              <a:t/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>
                <a:solidFill>
                  <a:srgbClr val="A9B7C6"/>
                </a:solidFill>
                <a:latin typeface="Fira Code"/>
              </a:rPr>
              <a:t>    </a:t>
            </a:r>
            <a:r>
              <a:rPr lang="en-US" altLang="en-US" sz="1200">
                <a:solidFill>
                  <a:srgbClr val="00CFD3"/>
                </a:solidFill>
                <a:latin typeface="Fira Code"/>
              </a:rPr>
              <a:t>Query 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luceneQuery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qb</a:t>
            </a:r>
            <a:br>
              <a:rPr lang="en-US" altLang="en-US" sz="1200">
                <a:solidFill>
                  <a:srgbClr val="CBAD96"/>
                </a:solidFill>
                <a:latin typeface="Fira Code"/>
              </a:rPr>
            </a:br>
            <a:r>
              <a:rPr lang="en-US" altLang="en-US" sz="1200">
                <a:solidFill>
                  <a:srgbClr val="CBAD96"/>
                </a:solidFill>
                <a:latin typeface="Fira Code"/>
              </a:rPr>
              <a:t>           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simpleQueryString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()</a:t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           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onFields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E6DB74"/>
                </a:solidFill>
                <a:latin typeface="Fira Code"/>
              </a:rPr>
              <a:t>"title"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, </a:t>
            </a:r>
            <a:r>
              <a:rPr lang="en-US" altLang="en-US" sz="1200">
                <a:solidFill>
                  <a:srgbClr val="E6DB74"/>
                </a:solidFill>
                <a:latin typeface="Fira Code"/>
              </a:rPr>
              <a:t>"description"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, </a:t>
            </a:r>
            <a:r>
              <a:rPr lang="en-US" altLang="en-US" sz="1200">
                <a:solidFill>
                  <a:srgbClr val="E6DB74"/>
                </a:solidFill>
                <a:latin typeface="Fira Code"/>
              </a:rPr>
              <a:t>"catchPhrase"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, </a:t>
            </a:r>
            <a:r>
              <a:rPr lang="en-US" altLang="en-US" sz="1200">
                <a:solidFill>
                  <a:srgbClr val="E6DB74"/>
                </a:solidFill>
                <a:latin typeface="Fira Code"/>
              </a:rPr>
              <a:t>"producer"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, </a:t>
            </a:r>
            <a:r>
              <a:rPr lang="en-US" altLang="en-US" sz="1200">
                <a:solidFill>
                  <a:srgbClr val="E6DB74"/>
                </a:solidFill>
                <a:latin typeface="Fira Code"/>
              </a:rPr>
              <a:t>"genre"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, </a:t>
            </a:r>
            <a:r>
              <a:rPr lang="en-US" altLang="en-US" sz="1200">
                <a:solidFill>
                  <a:srgbClr val="E6DB74"/>
                </a:solidFill>
                <a:latin typeface="Fira Code"/>
              </a:rPr>
              <a:t>"country"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, </a:t>
            </a:r>
            <a:r>
              <a:rPr lang="en-US" altLang="en-US" sz="1200">
                <a:solidFill>
                  <a:srgbClr val="E6DB74"/>
                </a:solidFill>
                <a:latin typeface="Fira Code"/>
              </a:rPr>
              <a:t>"rating"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</a:t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           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matching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query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</a:t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           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createQuery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()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;</a:t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>
                <a:solidFill>
                  <a:srgbClr val="A9B7C6"/>
                </a:solidFill>
                <a:latin typeface="Fira Code"/>
              </a:rPr>
              <a:t/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>
                <a:solidFill>
                  <a:srgbClr val="A9B7C6"/>
                </a:solidFill>
                <a:latin typeface="Fira Code"/>
              </a:rPr>
              <a:t>    </a:t>
            </a:r>
            <a:r>
              <a:rPr lang="en-US" altLang="en-US" sz="1200">
                <a:solidFill>
                  <a:srgbClr val="0ED38C"/>
                </a:solidFill>
                <a:latin typeface="Fira Code"/>
              </a:rPr>
              <a:t>FullTextQuery 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jpaQuery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CF8822"/>
                </a:solidFill>
                <a:latin typeface="Fira Code"/>
              </a:rPr>
              <a:t>fullTextEm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createFullTextQuery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luceneQuery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, </a:t>
            </a:r>
            <a:r>
              <a:rPr lang="en-US" altLang="en-US" sz="1200">
                <a:solidFill>
                  <a:srgbClr val="66D9EF"/>
                </a:solidFill>
                <a:latin typeface="Fira Code"/>
              </a:rPr>
              <a:t>Movie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 b="1">
                <a:solidFill>
                  <a:srgbClr val="F92672"/>
                </a:solidFill>
                <a:latin typeface="Fira Code"/>
              </a:rPr>
              <a:t>class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;</a:t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>
                <a:solidFill>
                  <a:srgbClr val="A9B7C6"/>
                </a:solidFill>
                <a:latin typeface="Fira Code"/>
              </a:rPr>
              <a:t>    </a:t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>
                <a:solidFill>
                  <a:srgbClr val="A9B7C6"/>
                </a:solidFill>
                <a:latin typeface="Fira Code"/>
              </a:rPr>
              <a:t>    </a:t>
            </a:r>
            <a:r>
              <a:rPr lang="en-US" altLang="en-US" sz="1200">
                <a:solidFill>
                  <a:srgbClr val="0ED38C"/>
                </a:solidFill>
                <a:latin typeface="Fira Code"/>
              </a:rPr>
              <a:t>List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&lt;</a:t>
            </a:r>
            <a:r>
              <a:rPr lang="en-US" altLang="en-US" sz="1200">
                <a:solidFill>
                  <a:srgbClr val="66D9EF"/>
                </a:solidFill>
                <a:latin typeface="Fira Code"/>
              </a:rPr>
              <a:t>Movie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&gt; 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results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jpaQuery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getResultList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()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A9B7C6"/>
                </a:solidFill>
                <a:latin typeface="Fira Code"/>
              </a:rPr>
              <a:t> 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   </a:t>
            </a:r>
            <a:r>
              <a:rPr lang="en-US" altLang="en-US" sz="1200" b="1" smtClean="0">
                <a:solidFill>
                  <a:srgbClr val="F92672"/>
                </a:solidFill>
                <a:latin typeface="Fira Code"/>
              </a:rPr>
              <a:t>return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 </a:t>
            </a:r>
            <a:r>
              <a:rPr lang="en-US" altLang="en-US" sz="1200" smtClean="0">
                <a:solidFill>
                  <a:srgbClr val="CBAD96"/>
                </a:solidFill>
                <a:latin typeface="Fira Code"/>
              </a:rPr>
              <a:t>results;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/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}</a:t>
            </a:r>
            <a:endParaRPr lang="en-US" altLang="en-US" sz="6000">
              <a:latin typeface="Arial" panose="020B0604020202020204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14974" y="1993397"/>
            <a:ext cx="4653881" cy="4340284"/>
          </a:xfrm>
        </p:spPr>
        <p:txBody>
          <a:bodyPr>
            <a:normAutofit/>
          </a:bodyPr>
          <a:lstStyle/>
          <a:p>
            <a:r>
              <a:rPr lang="en-US" smtClean="0"/>
              <a:t>Simplest possible search</a:t>
            </a:r>
          </a:p>
          <a:p>
            <a:r>
              <a:rPr lang="en-US" smtClean="0"/>
              <a:t>Create a QueryBuilder</a:t>
            </a:r>
          </a:p>
          <a:p>
            <a:r>
              <a:rPr lang="en-US" smtClean="0"/>
              <a:t>Using the QueryBuild qb, we can construct various kinds of query.</a:t>
            </a:r>
          </a:p>
          <a:p>
            <a:r>
              <a:rPr lang="en-US" smtClean="0"/>
              <a:t>The query takes the form of a FullTextQuery from jpa (</a:t>
            </a:r>
            <a:r>
              <a:rPr lang="en-US" altLang="en-US" smtClean="0">
                <a:solidFill>
                  <a:srgbClr val="0070C0"/>
                </a:solidFill>
              </a:rPr>
              <a:t>org.hibernate.search.jpa</a:t>
            </a:r>
            <a:r>
              <a:rPr lang="en-US" altLang="en-US" smtClean="0">
                <a:solidFill>
                  <a:srgbClr val="66D9EF"/>
                </a:solidFill>
              </a:rPr>
              <a:t/>
            </a:r>
            <a:br>
              <a:rPr lang="en-US" altLang="en-US" smtClean="0">
                <a:solidFill>
                  <a:srgbClr val="66D9EF"/>
                </a:solidFill>
              </a:rPr>
            </a:br>
            <a:r>
              <a:rPr lang="en-US" altLang="en-US" smtClean="0">
                <a:solidFill>
                  <a:srgbClr val="66D9EF"/>
                </a:solidFill>
              </a:rPr>
              <a:t>     .</a:t>
            </a:r>
            <a:r>
              <a:rPr lang="en-US" altLang="en-US" smtClean="0">
                <a:solidFill>
                  <a:srgbClr val="0ED38C"/>
                </a:solidFill>
              </a:rPr>
              <a:t>FullTextQuery</a:t>
            </a:r>
            <a:r>
              <a:rPr lang="en-US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en-US" altLang="en-US" smtClean="0"/>
              <a:t>The resulting query can be conveniently executed like any other JPA query!!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C2C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Fira Code"/>
              </a:rPr>
              <a:t>org.hibernate.search.jpa.</a:t>
            </a: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rgbClr val="0ED38C"/>
                </a:solidFill>
                <a:effectLst/>
                <a:latin typeface="Fira Code"/>
              </a:rPr>
              <a:t>FullTextQuery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52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Executing a search</a:t>
            </a:r>
            <a:endParaRPr lang="en-US"/>
          </a:p>
        </p:txBody>
      </p:sp>
      <p:sp>
        <p:nvSpPr>
          <p:cNvPr id="12" name="Rectangle: Rounded Corners 2">
            <a:extLst>
              <a:ext uri="{FF2B5EF4-FFF2-40B4-BE49-F238E27FC236}">
                <a16:creationId xmlns:a16="http://schemas.microsoft.com/office/drawing/2014/main" id="{78DB9C1F-E064-47C5-9A87-7E7643797E95}"/>
              </a:ext>
            </a:extLst>
          </p:cNvPr>
          <p:cNvSpPr/>
          <p:nvPr/>
        </p:nvSpPr>
        <p:spPr>
          <a:xfrm>
            <a:off x="5229672" y="2223058"/>
            <a:ext cx="6625390" cy="4314099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D1A123-07B1-4147-B1FE-D46A48CCB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994" y="5121688"/>
            <a:ext cx="7857989" cy="507831"/>
          </a:xfrm>
          <a:prstGeom prst="rect">
            <a:avLst/>
          </a:prstGeom>
          <a:noFill/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/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5706849" y="2302615"/>
            <a:ext cx="2715257" cy="415498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smtClean="0">
                <a:solidFill>
                  <a:srgbClr val="F92672"/>
                </a:solidFill>
                <a:latin typeface="Fira Code"/>
              </a:rPr>
              <a:t>…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/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>
                <a:solidFill>
                  <a:srgbClr val="A9B7C6"/>
                </a:solidFill>
                <a:latin typeface="Fira Code"/>
              </a:rPr>
              <a:t/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>
                <a:solidFill>
                  <a:srgbClr val="A9B7C6"/>
                </a:solidFill>
                <a:latin typeface="Fira Code"/>
              </a:rPr>
              <a:t>    </a:t>
            </a:r>
            <a:r>
              <a:rPr lang="en-US" altLang="en-US" sz="1200">
                <a:solidFill>
                  <a:srgbClr val="00CFD3"/>
                </a:solidFill>
                <a:latin typeface="Fira Code"/>
              </a:rPr>
              <a:t>Query 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luceneQuery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qb</a:t>
            </a:r>
            <a:br>
              <a:rPr lang="en-US" altLang="en-US" sz="1200">
                <a:solidFill>
                  <a:srgbClr val="CBAD96"/>
                </a:solidFill>
                <a:latin typeface="Fira Code"/>
              </a:rPr>
            </a:br>
            <a:r>
              <a:rPr lang="en-US" altLang="en-US" sz="1200">
                <a:solidFill>
                  <a:srgbClr val="CBAD96"/>
                </a:solidFill>
                <a:latin typeface="Fira Code"/>
              </a:rPr>
              <a:t>            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 smtClean="0">
                <a:solidFill>
                  <a:srgbClr val="A6E22E"/>
                </a:solidFill>
                <a:latin typeface="Fira Code"/>
              </a:rPr>
              <a:t>keyword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()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/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           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 smtClean="0">
                <a:solidFill>
                  <a:srgbClr val="A6E22E"/>
                </a:solidFill>
                <a:latin typeface="Fira Code"/>
              </a:rPr>
              <a:t>onField(</a:t>
            </a:r>
            <a:r>
              <a:rPr lang="en-US" altLang="en-US" sz="1200" smtClean="0">
                <a:solidFill>
                  <a:srgbClr val="E6DB74"/>
                </a:solidFill>
                <a:latin typeface="Fira Code"/>
              </a:rPr>
              <a:t>"description”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)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/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           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matching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query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</a:t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           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createQuery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()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;  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>
              <a:solidFill>
                <a:srgbClr val="A9B7C6"/>
              </a:solidFill>
              <a:latin typeface="Fira Code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A9B7C6"/>
                </a:solidFill>
                <a:latin typeface="Fira Code"/>
              </a:rPr>
              <a:t> 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   </a:t>
            </a:r>
            <a:r>
              <a:rPr lang="en-US" altLang="en-US" sz="1200" smtClean="0">
                <a:solidFill>
                  <a:srgbClr val="00CFD3"/>
                </a:solidFill>
                <a:latin typeface="Fira Code"/>
              </a:rPr>
              <a:t>Query 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luceneQuery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qb</a:t>
            </a:r>
            <a:br>
              <a:rPr lang="en-US" altLang="en-US" sz="1200">
                <a:solidFill>
                  <a:srgbClr val="CBAD96"/>
                </a:solidFill>
                <a:latin typeface="Fira Code"/>
              </a:rPr>
            </a:br>
            <a:r>
              <a:rPr lang="en-US" altLang="en-US" sz="1200">
                <a:solidFill>
                  <a:srgbClr val="CBAD96"/>
                </a:solidFill>
                <a:latin typeface="Fira Code"/>
              </a:rPr>
              <a:t>           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keyword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()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A9B7C6"/>
                </a:solidFill>
                <a:latin typeface="Fira Code"/>
              </a:rPr>
              <a:t> 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           .</a:t>
            </a:r>
            <a:r>
              <a:rPr lang="en-US" altLang="en-US" sz="1200" smtClean="0">
                <a:solidFill>
                  <a:srgbClr val="A6E22E"/>
                </a:solidFill>
                <a:latin typeface="Fira Code"/>
              </a:rPr>
              <a:t>fuzzy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()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/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           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onField(</a:t>
            </a:r>
            <a:r>
              <a:rPr lang="en-US" altLang="en-US" sz="1200">
                <a:solidFill>
                  <a:srgbClr val="E6DB74"/>
                </a:solidFill>
                <a:latin typeface="Fira Code"/>
              </a:rPr>
              <a:t>"description”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</a:t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           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matching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query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</a:t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           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createQuery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()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; </a:t>
            </a:r>
            <a:endParaRPr lang="en-US" altLang="en-US" sz="1200" smtClean="0">
              <a:solidFill>
                <a:srgbClr val="A9B7C6"/>
              </a:solidFill>
              <a:latin typeface="Fira Code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>
              <a:solidFill>
                <a:srgbClr val="A9B7C6"/>
              </a:solidFill>
              <a:latin typeface="Fira Code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A9B7C6"/>
                </a:solidFill>
                <a:latin typeface="Fira Code"/>
              </a:rPr>
              <a:t> 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   </a:t>
            </a:r>
            <a:r>
              <a:rPr lang="en-US" altLang="en-US" sz="1200" smtClean="0">
                <a:solidFill>
                  <a:srgbClr val="00CFD3"/>
                </a:solidFill>
                <a:latin typeface="Fira Code"/>
              </a:rPr>
              <a:t>Query 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luceneQuery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qb</a:t>
            </a:r>
            <a:br>
              <a:rPr lang="en-US" altLang="en-US" sz="1200">
                <a:solidFill>
                  <a:srgbClr val="CBAD96"/>
                </a:solidFill>
                <a:latin typeface="Fira Code"/>
              </a:rPr>
            </a:br>
            <a:r>
              <a:rPr lang="en-US" altLang="en-US" sz="1200">
                <a:solidFill>
                  <a:srgbClr val="CBAD96"/>
                </a:solidFill>
                <a:latin typeface="Fira Code"/>
              </a:rPr>
              <a:t>           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keyword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A9B7C6"/>
                </a:solidFill>
                <a:latin typeface="Fira Code"/>
              </a:rPr>
              <a:t>            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 smtClean="0">
                <a:solidFill>
                  <a:srgbClr val="A6E22E"/>
                </a:solidFill>
                <a:latin typeface="Fira Code"/>
              </a:rPr>
              <a:t>wildcard 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()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/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           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onField(</a:t>
            </a:r>
            <a:r>
              <a:rPr lang="en-US" altLang="en-US" sz="1200">
                <a:solidFill>
                  <a:srgbClr val="E6DB74"/>
                </a:solidFill>
                <a:latin typeface="Fira Code"/>
              </a:rPr>
              <a:t>"description”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</a:t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           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 smtClean="0">
                <a:solidFill>
                  <a:srgbClr val="A6E22E"/>
                </a:solidFill>
                <a:latin typeface="Fira Code"/>
              </a:rPr>
              <a:t>matching(</a:t>
            </a:r>
            <a:r>
              <a:rPr lang="en-US" altLang="en-US" sz="1200" smtClean="0">
                <a:solidFill>
                  <a:srgbClr val="E6DB74"/>
                </a:solidFill>
                <a:latin typeface="Fira Code"/>
              </a:rPr>
              <a:t>“science*”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)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/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           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createQuery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()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;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/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…</a:t>
            </a:r>
            <a:endParaRPr lang="en-US" altLang="en-US" sz="6000">
              <a:latin typeface="Arial" panose="020B0604020202020204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14828" y="2111337"/>
            <a:ext cx="4653881" cy="4340284"/>
          </a:xfrm>
        </p:spPr>
        <p:txBody>
          <a:bodyPr>
            <a:normAutofit/>
          </a:bodyPr>
          <a:lstStyle/>
          <a:p>
            <a:r>
              <a:rPr lang="en-US" b="1" smtClean="0">
                <a:solidFill>
                  <a:srgbClr val="00B050"/>
                </a:solidFill>
              </a:rPr>
              <a:t>Keyword: </a:t>
            </a:r>
            <a:r>
              <a:rPr lang="en-US"/>
              <a:t>Here, </a:t>
            </a:r>
            <a:r>
              <a:rPr lang="en-US" i="1"/>
              <a:t>keyword()</a:t>
            </a:r>
            <a:r>
              <a:rPr lang="en-US"/>
              <a:t> specifies that we are looking for one specific word, </a:t>
            </a:r>
            <a:r>
              <a:rPr lang="en-US" i="1"/>
              <a:t>onField()</a:t>
            </a:r>
            <a:r>
              <a:rPr lang="en-US"/>
              <a:t> tells Lucene where to look and </a:t>
            </a:r>
            <a:r>
              <a:rPr lang="en-US" i="1"/>
              <a:t>matching()</a:t>
            </a:r>
            <a:r>
              <a:rPr lang="en-US"/>
              <a:t> what to look </a:t>
            </a:r>
            <a:r>
              <a:rPr lang="en-US"/>
              <a:t>for</a:t>
            </a:r>
            <a:r>
              <a:rPr lang="en-US" smtClean="0"/>
              <a:t>.</a:t>
            </a:r>
          </a:p>
          <a:p>
            <a:r>
              <a:rPr lang="en-US" altLang="en-US" b="1" smtClean="0">
                <a:solidFill>
                  <a:srgbClr val="00B050"/>
                </a:solidFill>
              </a:rPr>
              <a:t>Fuzzy:</a:t>
            </a:r>
            <a:r>
              <a:rPr lang="en-US" altLang="en-US" b="1">
                <a:solidFill>
                  <a:srgbClr val="00B050"/>
                </a:solidFill>
              </a:rPr>
              <a:t> </a:t>
            </a:r>
            <a:r>
              <a:rPr lang="en-US" altLang="en-US" smtClean="0"/>
              <a:t>work </a:t>
            </a:r>
            <a:r>
              <a:rPr lang="en-US" smtClean="0"/>
              <a:t>like </a:t>
            </a:r>
            <a:r>
              <a:rPr lang="en-US"/>
              <a:t>keyword queries, except that we can define a limit of “fuzziness”, above which Lucene shall accept the two terms </a:t>
            </a:r>
            <a:r>
              <a:rPr lang="en-US"/>
              <a:t>as </a:t>
            </a:r>
            <a:r>
              <a:rPr lang="en-US" smtClean="0"/>
              <a:t>matching. (0 to 2 range)</a:t>
            </a:r>
          </a:p>
          <a:p>
            <a:r>
              <a:rPr lang="en-US" altLang="en-US" b="1" smtClean="0">
                <a:solidFill>
                  <a:srgbClr val="00B050"/>
                </a:solidFill>
              </a:rPr>
              <a:t>Wildcard: </a:t>
            </a:r>
            <a:r>
              <a:rPr lang="en-US"/>
              <a:t>For this, we can </a:t>
            </a:r>
            <a:r>
              <a:rPr lang="en-US"/>
              <a:t>use </a:t>
            </a:r>
            <a:r>
              <a:rPr lang="en-US" smtClean="0"/>
              <a:t>“</a:t>
            </a:r>
            <a:r>
              <a:rPr lang="en-US" i="1"/>
              <a:t>?</a:t>
            </a:r>
            <a:r>
              <a:rPr lang="en-US" i="1" smtClean="0"/>
              <a:t>”</a:t>
            </a:r>
            <a:r>
              <a:rPr lang="en-US"/>
              <a:t> for a single character, and “</a:t>
            </a:r>
            <a:r>
              <a:rPr lang="en-US" i="1"/>
              <a:t>*”</a:t>
            </a:r>
            <a:r>
              <a:rPr lang="en-US"/>
              <a:t> for any </a:t>
            </a:r>
            <a:r>
              <a:rPr lang="en-US"/>
              <a:t>character </a:t>
            </a:r>
            <a:r>
              <a:rPr lang="en-US" smtClean="0"/>
              <a:t>sequence</a:t>
            </a:r>
          </a:p>
          <a:p>
            <a:r>
              <a:rPr lang="en-US" altLang="en-US" b="1" smtClean="0">
                <a:solidFill>
                  <a:srgbClr val="00B050"/>
                </a:solidFill>
              </a:rPr>
              <a:t>More: </a:t>
            </a:r>
            <a:r>
              <a:rPr lang="en-US" altLang="en-US" smtClean="0">
                <a:solidFill>
                  <a:schemeClr val="tx1"/>
                </a:solidFill>
              </a:rPr>
              <a:t>phrase, range, more like this, combining queries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149389" y="2302617"/>
            <a:ext cx="3617497" cy="415498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smtClean="0">
                <a:solidFill>
                  <a:srgbClr val="F92672"/>
                </a:solidFill>
                <a:latin typeface="Fira Code"/>
              </a:rPr>
              <a:t>…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/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endParaRPr lang="en-US" altLang="en-US" sz="1200" smtClean="0">
              <a:solidFill>
                <a:srgbClr val="A9B7C6"/>
              </a:solidFill>
              <a:latin typeface="Fira Code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CFD3"/>
                </a:solidFill>
                <a:latin typeface="Fira Code"/>
              </a:rPr>
              <a:t>Query 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luceneQuery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qb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/>
            </a:r>
            <a:br>
              <a:rPr lang="en-US" altLang="en-US" sz="1200">
                <a:solidFill>
                  <a:srgbClr val="CBAD96"/>
                </a:solidFill>
                <a:latin typeface="Fira Code"/>
              </a:rPr>
            </a:br>
            <a:r>
              <a:rPr lang="en-US" altLang="en-US" sz="1200" smtClean="0">
                <a:solidFill>
                  <a:srgbClr val="CBAD96"/>
                </a:solidFill>
                <a:latin typeface="Fira Code"/>
              </a:rPr>
              <a:t>         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 smtClean="0">
                <a:solidFill>
                  <a:srgbClr val="A6E22E"/>
                </a:solidFill>
                <a:latin typeface="Fira Code"/>
              </a:rPr>
              <a:t>range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()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/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        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 smtClean="0">
                <a:solidFill>
                  <a:srgbClr val="A6E22E"/>
                </a:solidFill>
                <a:latin typeface="Fira Code"/>
              </a:rPr>
              <a:t>onField(</a:t>
            </a:r>
            <a:r>
              <a:rPr lang="en-US" altLang="en-US" sz="1200" smtClean="0">
                <a:solidFill>
                  <a:srgbClr val="E6DB74"/>
                </a:solidFill>
                <a:latin typeface="Fira Code"/>
              </a:rPr>
              <a:t>“rating”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)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/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         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 smtClean="0">
                <a:solidFill>
                  <a:srgbClr val="A6E22E"/>
                </a:solidFill>
                <a:latin typeface="Fira Code"/>
              </a:rPr>
              <a:t>from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(5)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         .</a:t>
            </a:r>
            <a:r>
              <a:rPr lang="en-US" altLang="en-US" sz="1200" smtClean="0">
                <a:solidFill>
                  <a:srgbClr val="A6E22E"/>
                </a:solidFill>
                <a:latin typeface="Fira Code"/>
              </a:rPr>
              <a:t>t</a:t>
            </a:r>
            <a:r>
              <a:rPr lang="en-US" altLang="en-US" sz="1200" smtClean="0">
                <a:solidFill>
                  <a:srgbClr val="A6E22E"/>
                </a:solidFill>
                <a:latin typeface="Fira Code"/>
              </a:rPr>
              <a:t>o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(10)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/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        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createQuery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()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;  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>
              <a:solidFill>
                <a:srgbClr val="A9B7C6"/>
              </a:solidFill>
              <a:latin typeface="Fira Code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CFD3"/>
                </a:solidFill>
                <a:latin typeface="Fira Code"/>
              </a:rPr>
              <a:t>Query 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combinedQuery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qb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/>
            </a:r>
            <a:br>
              <a:rPr lang="en-US" altLang="en-US" sz="1200">
                <a:solidFill>
                  <a:srgbClr val="CBAD96"/>
                </a:solidFill>
                <a:latin typeface="Fira Code"/>
              </a:rPr>
            </a:b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must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qb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keyword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()                             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 smtClean="0">
                <a:solidFill>
                  <a:srgbClr val="A6E22E"/>
                </a:solidFill>
                <a:latin typeface="Fira Code"/>
              </a:rPr>
              <a:t>onField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E6DB74"/>
                </a:solidFill>
                <a:latin typeface="Fira Code"/>
              </a:rPr>
              <a:t>"</a:t>
            </a:r>
            <a:r>
              <a:rPr lang="en-US" altLang="en-US" sz="1200">
                <a:solidFill>
                  <a:srgbClr val="E6DB74"/>
                </a:solidFill>
                <a:latin typeface="Fira Code"/>
              </a:rPr>
              <a:t>productName</a:t>
            </a:r>
            <a:r>
              <a:rPr lang="en-US" altLang="en-US" sz="1200" smtClean="0">
                <a:solidFill>
                  <a:srgbClr val="E6DB74"/>
                </a:solidFill>
                <a:latin typeface="Fira Code"/>
              </a:rPr>
              <a:t>"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)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matching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E6DB74"/>
                </a:solidFill>
                <a:latin typeface="Fira Code"/>
              </a:rPr>
              <a:t>"</a:t>
            </a:r>
            <a:r>
              <a:rPr lang="en-US" altLang="en-US" sz="1200">
                <a:solidFill>
                  <a:srgbClr val="E6DB74"/>
                </a:solidFill>
                <a:latin typeface="Fira Code"/>
              </a:rPr>
              <a:t>apple</a:t>
            </a:r>
            <a:r>
              <a:rPr lang="en-US" altLang="en-US" sz="1200" smtClean="0">
                <a:solidFill>
                  <a:srgbClr val="E6DB74"/>
                </a:solidFill>
                <a:latin typeface="Fira Code"/>
              </a:rPr>
              <a:t>"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)               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 smtClean="0">
                <a:solidFill>
                  <a:srgbClr val="A6E22E"/>
                </a:solidFill>
                <a:latin typeface="Fira Code"/>
              </a:rPr>
              <a:t>createQuery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())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/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.</a:t>
            </a:r>
            <a:r>
              <a:rPr lang="en-US" altLang="en-US" sz="1200" smtClean="0">
                <a:solidFill>
                  <a:srgbClr val="A6E22E"/>
                </a:solidFill>
                <a:latin typeface="Fira Code"/>
              </a:rPr>
              <a:t>should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 smtClean="0">
                <a:solidFill>
                  <a:srgbClr val="CBAD96"/>
                </a:solidFill>
                <a:latin typeface="Fira Code"/>
              </a:rPr>
              <a:t>qb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 smtClean="0">
                <a:solidFill>
                  <a:srgbClr val="A6E22E"/>
                </a:solidFill>
                <a:latin typeface="Fira Code"/>
              </a:rPr>
              <a:t>phrase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()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/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onField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E6DB74"/>
                </a:solidFill>
                <a:latin typeface="Fira Code"/>
              </a:rPr>
              <a:t>"description"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sentence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E6DB74"/>
                </a:solidFill>
                <a:latin typeface="Fira Code"/>
              </a:rPr>
              <a:t>"face id"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/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createQuery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())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/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must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qb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keyword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()               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onField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E6DB74"/>
                </a:solidFill>
                <a:latin typeface="Fira Code"/>
              </a:rPr>
              <a:t>"productName"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matching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E6DB74"/>
                </a:solidFill>
                <a:latin typeface="Fira Code"/>
              </a:rPr>
              <a:t>"samsung"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/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createQuery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())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/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createQuery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()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;</a:t>
            </a:r>
            <a:endParaRPr lang="en-US" altLang="en-US" sz="120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A9B7C6"/>
                </a:solidFill>
                <a:latin typeface="Fira Code"/>
              </a:rPr>
              <a:t/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…</a:t>
            </a:r>
            <a:endParaRPr lang="en-US" altLang="en-US" sz="6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20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better way?</a:t>
            </a:r>
            <a:endParaRPr lang="en-US"/>
          </a:p>
        </p:txBody>
      </p:sp>
      <p:sp>
        <p:nvSpPr>
          <p:cNvPr id="12" name="Rectangle: Rounded Corners 2">
            <a:extLst>
              <a:ext uri="{FF2B5EF4-FFF2-40B4-BE49-F238E27FC236}">
                <a16:creationId xmlns:a16="http://schemas.microsoft.com/office/drawing/2014/main" id="{78DB9C1F-E064-47C5-9A87-7E7643797E95}"/>
              </a:ext>
            </a:extLst>
          </p:cNvPr>
          <p:cNvSpPr/>
          <p:nvPr/>
        </p:nvSpPr>
        <p:spPr>
          <a:xfrm>
            <a:off x="5667334" y="2491111"/>
            <a:ext cx="5805651" cy="3485661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D1A123-07B1-4147-B1FE-D46A48CCB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994" y="5121688"/>
            <a:ext cx="7857989" cy="507831"/>
          </a:xfrm>
          <a:prstGeom prst="rect">
            <a:avLst/>
          </a:prstGeom>
          <a:noFill/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/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5963140" y="2767197"/>
            <a:ext cx="6228860" cy="286232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>
                <a:solidFill>
                  <a:srgbClr val="F92672"/>
                </a:solidFill>
                <a:latin typeface="Fira Code"/>
              </a:rPr>
              <a:t>try 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{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/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endParaRPr lang="en-US" altLang="en-US" sz="1200" smtClean="0">
              <a:solidFill>
                <a:srgbClr val="A9B7C6"/>
              </a:solidFill>
              <a:latin typeface="Fira Code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A9B7C6"/>
                </a:solidFill>
                <a:latin typeface="Fira Code"/>
              </a:rPr>
              <a:t> 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  </a:t>
            </a:r>
            <a:r>
              <a:rPr lang="en-US" altLang="en-US" sz="1200" smtClean="0">
                <a:solidFill>
                  <a:srgbClr val="66D9EF"/>
                </a:solidFill>
                <a:latin typeface="Fira Code"/>
              </a:rPr>
              <a:t>Class</a:t>
            </a:r>
            <a:r>
              <a:rPr lang="en-US" altLang="en-US" sz="1200" smtClean="0">
                <a:latin typeface="Arial" panose="020B0604020202020204" pitchFamily="34" charset="0"/>
              </a:rPr>
              <a:t> </a:t>
            </a:r>
            <a:r>
              <a:rPr lang="en-US" altLang="en-US" sz="1200" smtClean="0">
                <a:solidFill>
                  <a:srgbClr val="FD971F"/>
                </a:solidFill>
                <a:latin typeface="Fira Code"/>
              </a:rPr>
              <a:t>entityType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66D9EF"/>
                </a:solidFill>
                <a:latin typeface="Fira Code"/>
              </a:rPr>
              <a:t>Movie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 b="1">
                <a:solidFill>
                  <a:srgbClr val="F92672"/>
                </a:solidFill>
                <a:latin typeface="Fira Code"/>
              </a:rPr>
              <a:t>class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A9B7C6"/>
                </a:solidFill>
                <a:latin typeface="Fira Code"/>
              </a:rPr>
              <a:t/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    </a:t>
            </a:r>
            <a:r>
              <a:rPr lang="en-US" altLang="en-US" sz="1200" smtClean="0">
                <a:solidFill>
                  <a:srgbClr val="CF8822"/>
                </a:solidFill>
                <a:latin typeface="Fira Code"/>
              </a:rPr>
              <a:t>queryParser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 b="1">
                <a:solidFill>
                  <a:srgbClr val="F92672"/>
                </a:solidFill>
                <a:latin typeface="Fira Code"/>
              </a:rPr>
              <a:t>new 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MultiFieldQueryParser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(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 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      </a:t>
            </a:r>
            <a:r>
              <a:rPr lang="en-US" altLang="en-US" sz="1200" smtClean="0">
                <a:solidFill>
                  <a:srgbClr val="A6E22E"/>
                </a:solidFill>
                <a:latin typeface="Fira Code"/>
              </a:rPr>
              <a:t>getEntityFields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 smtClean="0">
                <a:solidFill>
                  <a:srgbClr val="FD971F"/>
                </a:solidFill>
                <a:latin typeface="Fira Code"/>
              </a:rPr>
              <a:t>entityType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)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,   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       </a:t>
            </a:r>
            <a:r>
              <a:rPr lang="en-US" altLang="en-US" sz="1200" smtClean="0">
                <a:solidFill>
                  <a:srgbClr val="CF8822"/>
                </a:solidFill>
                <a:latin typeface="Fira Code"/>
              </a:rPr>
              <a:t>fullTextEm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 smtClean="0">
                <a:solidFill>
                  <a:srgbClr val="A6E22E"/>
                </a:solidFill>
                <a:latin typeface="Fira Code"/>
              </a:rPr>
              <a:t>getSearchFactory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()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getAnalyzer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FD971F"/>
                </a:solidFill>
                <a:latin typeface="Fira Code"/>
              </a:rPr>
              <a:t>entityType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 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  )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A9B7C6"/>
                </a:solidFill>
                <a:latin typeface="Fira Code"/>
              </a:rPr>
              <a:t/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>
                <a:solidFill>
                  <a:srgbClr val="A9B7C6"/>
                </a:solidFill>
                <a:latin typeface="Fira Code"/>
              </a:rPr>
              <a:t>    </a:t>
            </a:r>
            <a:r>
              <a:rPr lang="en-US" altLang="en-US" sz="1200">
                <a:solidFill>
                  <a:srgbClr val="00CFD3"/>
                </a:solidFill>
                <a:latin typeface="Fira Code"/>
              </a:rPr>
              <a:t>Query 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r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CF8822"/>
                </a:solidFill>
                <a:latin typeface="Fira Code"/>
              </a:rPr>
              <a:t>queryParser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parse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query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;</a:t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>
                <a:solidFill>
                  <a:srgbClr val="A9B7C6"/>
                </a:solidFill>
                <a:latin typeface="Fira Code"/>
              </a:rPr>
              <a:t>    </a:t>
            </a:r>
            <a:r>
              <a:rPr lang="en-US" altLang="en-US" sz="1200">
                <a:solidFill>
                  <a:srgbClr val="0ED38C"/>
                </a:solidFill>
                <a:latin typeface="Fira Code"/>
              </a:rPr>
              <a:t>FullTextQuery 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jpaQuery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CF8822"/>
                </a:solidFill>
                <a:latin typeface="Fira Code"/>
              </a:rPr>
              <a:t>fullTextEm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createFullTextQuery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r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, </a:t>
            </a:r>
            <a:r>
              <a:rPr lang="en-US" altLang="en-US" sz="1200">
                <a:solidFill>
                  <a:srgbClr val="CF8822"/>
                </a:solidFill>
                <a:latin typeface="Fira Code"/>
              </a:rPr>
              <a:t>entityType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)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;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/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>
                <a:solidFill>
                  <a:srgbClr val="A9B7C6"/>
                </a:solidFill>
                <a:latin typeface="Fira Code"/>
              </a:rPr>
              <a:t/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} </a:t>
            </a:r>
            <a:r>
              <a:rPr lang="en-US" altLang="en-US" sz="1200" b="1">
                <a:solidFill>
                  <a:srgbClr val="F92672"/>
                </a:solidFill>
                <a:latin typeface="Fira Code"/>
              </a:rPr>
              <a:t>catch 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66D9EF"/>
                </a:solidFill>
                <a:latin typeface="Fira Code"/>
              </a:rPr>
              <a:t>ParseException </a:t>
            </a:r>
            <a:r>
              <a:rPr lang="en-US" altLang="en-US" sz="1200">
                <a:solidFill>
                  <a:srgbClr val="FD971F"/>
                </a:solidFill>
                <a:latin typeface="Fira Code"/>
              </a:rPr>
              <a:t>e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 {</a:t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    </a:t>
            </a:r>
            <a:r>
              <a:rPr lang="en-US" altLang="en-US" sz="1200" b="1">
                <a:solidFill>
                  <a:srgbClr val="F92672"/>
                </a:solidFill>
                <a:latin typeface="Fira Code"/>
              </a:rPr>
              <a:t>throw new 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SearchFailedException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()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;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/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}</a:t>
            </a:r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14828" y="2111337"/>
            <a:ext cx="4653881" cy="4340284"/>
          </a:xfrm>
        </p:spPr>
        <p:txBody>
          <a:bodyPr>
            <a:normAutofit/>
          </a:bodyPr>
          <a:lstStyle/>
          <a:p>
            <a:r>
              <a:rPr lang="en-US" b="1" smtClean="0">
                <a:solidFill>
                  <a:srgbClr val="00B050"/>
                </a:solidFill>
              </a:rPr>
              <a:t>Lucene: MultiFieldQueryParser </a:t>
            </a:r>
            <a:br>
              <a:rPr lang="en-US" b="1" smtClean="0">
                <a:solidFill>
                  <a:srgbClr val="00B050"/>
                </a:solidFill>
              </a:rPr>
            </a:br>
            <a:r>
              <a:rPr lang="en-US" smtClean="0"/>
              <a:t>We can use the apache lucene classes directly, bypassing the (rather simple) hibernate search builder.</a:t>
            </a:r>
          </a:p>
          <a:p>
            <a:r>
              <a:rPr lang="en-US" smtClean="0"/>
              <a:t>By using the query parser, we can leverage the full power of Lucene’s term analysis: </a:t>
            </a:r>
            <a:r>
              <a:rPr lang="en-US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lucene.apache.org/core/2_9_4/queryparsersyntax.html</a:t>
            </a:r>
            <a:endParaRPr lang="en-US" smtClean="0"/>
          </a:p>
          <a:p>
            <a:r>
              <a:rPr lang="en-US" altLang="en-US" smtClean="0">
                <a:solidFill>
                  <a:schemeClr val="tx1"/>
                </a:solidFill>
              </a:rPr>
              <a:t>This is a much more “free form” way to search.  All we need to do is get the user’s input and pass it in for analysis</a:t>
            </a:r>
            <a:endParaRPr lang="en-US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8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 last piece</a:t>
            </a:r>
            <a:endParaRPr lang="en-US"/>
          </a:p>
        </p:txBody>
      </p:sp>
      <p:sp>
        <p:nvSpPr>
          <p:cNvPr id="12" name="Rectangle: Rounded Corners 2">
            <a:extLst>
              <a:ext uri="{FF2B5EF4-FFF2-40B4-BE49-F238E27FC236}">
                <a16:creationId xmlns:a16="http://schemas.microsoft.com/office/drawing/2014/main" id="{78DB9C1F-E064-47C5-9A87-7E7643797E95}"/>
              </a:ext>
            </a:extLst>
          </p:cNvPr>
          <p:cNvSpPr/>
          <p:nvPr/>
        </p:nvSpPr>
        <p:spPr>
          <a:xfrm>
            <a:off x="5667334" y="2491111"/>
            <a:ext cx="5805651" cy="3485661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D1A123-07B1-4147-B1FE-D46A48CCB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994" y="5121688"/>
            <a:ext cx="7857989" cy="507831"/>
          </a:xfrm>
          <a:prstGeom prst="rect">
            <a:avLst/>
          </a:prstGeom>
          <a:noFill/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/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5861541" y="2859530"/>
            <a:ext cx="6228860" cy="267765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>
                <a:solidFill>
                  <a:srgbClr val="F92672"/>
                </a:solidFill>
                <a:latin typeface="Fira Code"/>
              </a:rPr>
              <a:t>try 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{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/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endParaRPr lang="en-US" altLang="en-US" sz="1200" smtClean="0">
              <a:solidFill>
                <a:srgbClr val="A9B7C6"/>
              </a:solidFill>
              <a:latin typeface="Fira Code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…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>
              <a:solidFill>
                <a:srgbClr val="A9B7C6"/>
              </a:solidFill>
              <a:latin typeface="Fira Code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   query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 b="1">
                <a:solidFill>
                  <a:srgbClr val="F92672"/>
                </a:solidFill>
                <a:latin typeface="Fira Code"/>
              </a:rPr>
              <a:t>new 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LanguageProcessor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FD971F"/>
                </a:solidFill>
                <a:latin typeface="Fira Code"/>
              </a:rPr>
              <a:t>parameters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getFuzziness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())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format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query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;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/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   query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!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filter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trim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()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isEmpty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())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? </a:t>
            </a:r>
            <a:r>
              <a:rPr lang="en-US" altLang="en-US" sz="1200">
                <a:solidFill>
                  <a:srgbClr val="E6DB74"/>
                </a:solidFill>
                <a:latin typeface="Fira Code"/>
              </a:rPr>
              <a:t>"("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+ query + </a:t>
            </a:r>
            <a:r>
              <a:rPr lang="en-US" altLang="en-US" sz="1200">
                <a:solidFill>
                  <a:srgbClr val="E6DB74"/>
                </a:solidFill>
                <a:latin typeface="Fira Code"/>
              </a:rPr>
              <a:t>") AND "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+ 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filter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: query;</a:t>
            </a:r>
            <a:endParaRPr lang="en-US" altLang="en-US" sz="120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smtClean="0">
              <a:solidFill>
                <a:srgbClr val="A9B7C6"/>
              </a:solidFill>
              <a:latin typeface="Fira Code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A9B7C6"/>
                </a:solidFill>
                <a:latin typeface="Fira Code"/>
              </a:rPr>
              <a:t/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>
                <a:solidFill>
                  <a:srgbClr val="A9B7C6"/>
                </a:solidFill>
                <a:latin typeface="Fira Code"/>
              </a:rPr>
              <a:t>    </a:t>
            </a:r>
            <a:r>
              <a:rPr lang="en-US" altLang="en-US" sz="1200">
                <a:solidFill>
                  <a:srgbClr val="00CFD3"/>
                </a:solidFill>
                <a:latin typeface="Fira Code"/>
              </a:rPr>
              <a:t>Query 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r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CF8822"/>
                </a:solidFill>
                <a:latin typeface="Fira Code"/>
              </a:rPr>
              <a:t>queryParser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parse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query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;</a:t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>
                <a:solidFill>
                  <a:srgbClr val="A9B7C6"/>
                </a:solidFill>
                <a:latin typeface="Fira Code"/>
              </a:rPr>
              <a:t>    </a:t>
            </a:r>
            <a:r>
              <a:rPr lang="en-US" altLang="en-US" sz="1200">
                <a:solidFill>
                  <a:srgbClr val="0ED38C"/>
                </a:solidFill>
                <a:latin typeface="Fira Code"/>
              </a:rPr>
              <a:t>FullTextQuery 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jpaQuery 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200">
                <a:solidFill>
                  <a:srgbClr val="CF8822"/>
                </a:solidFill>
                <a:latin typeface="Fira Code"/>
              </a:rPr>
              <a:t>fullTextEm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createFullTextQuery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CBAD96"/>
                </a:solidFill>
                <a:latin typeface="Fira Code"/>
              </a:rPr>
              <a:t>r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>, </a:t>
            </a:r>
            <a:r>
              <a:rPr lang="en-US" altLang="en-US" sz="1200">
                <a:solidFill>
                  <a:srgbClr val="CF8822"/>
                </a:solidFill>
                <a:latin typeface="Fira Code"/>
              </a:rPr>
              <a:t>entityType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)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;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/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>
                <a:solidFill>
                  <a:srgbClr val="A9B7C6"/>
                </a:solidFill>
                <a:latin typeface="Fira Code"/>
              </a:rPr>
              <a:t/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} </a:t>
            </a:r>
            <a:r>
              <a:rPr lang="en-US" altLang="en-US" sz="1200" b="1">
                <a:solidFill>
                  <a:srgbClr val="F92672"/>
                </a:solidFill>
                <a:latin typeface="Fira Code"/>
              </a:rPr>
              <a:t>catch 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200">
                <a:solidFill>
                  <a:srgbClr val="66D9EF"/>
                </a:solidFill>
                <a:latin typeface="Fira Code"/>
              </a:rPr>
              <a:t>ParseException </a:t>
            </a:r>
            <a:r>
              <a:rPr lang="en-US" altLang="en-US" sz="1200">
                <a:solidFill>
                  <a:srgbClr val="FD971F"/>
                </a:solidFill>
                <a:latin typeface="Fira Code"/>
              </a:rPr>
              <a:t>e</a:t>
            </a: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) {</a:t>
            </a:r>
            <a:br>
              <a:rPr lang="en-US" altLang="en-US" sz="12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    </a:t>
            </a:r>
            <a:r>
              <a:rPr lang="en-US" altLang="en-US" sz="1200" b="1">
                <a:solidFill>
                  <a:srgbClr val="F92672"/>
                </a:solidFill>
                <a:latin typeface="Fira Code"/>
              </a:rPr>
              <a:t>throw new </a:t>
            </a:r>
            <a:r>
              <a:rPr lang="en-US" altLang="en-US" sz="1200">
                <a:solidFill>
                  <a:srgbClr val="A6E22E"/>
                </a:solidFill>
                <a:latin typeface="Fira Code"/>
              </a:rPr>
              <a:t>SearchFailedException</a:t>
            </a:r>
            <a:r>
              <a:rPr lang="en-US" altLang="en-US" sz="1200" i="1" smtClean="0">
                <a:solidFill>
                  <a:srgbClr val="4186F8"/>
                </a:solidFill>
                <a:latin typeface="Fira Code"/>
              </a:rPr>
              <a:t>()</a:t>
            </a:r>
            <a:r>
              <a:rPr lang="en-US" altLang="en-US" sz="1200" smtClean="0">
                <a:solidFill>
                  <a:srgbClr val="A9B7C6"/>
                </a:solidFill>
                <a:latin typeface="Fira Code"/>
              </a:rPr>
              <a:t>;</a:t>
            </a:r>
            <a:r>
              <a:rPr lang="en-US" altLang="en-US" sz="1200">
                <a:solidFill>
                  <a:srgbClr val="A9B7C6"/>
                </a:solidFill>
                <a:latin typeface="Fira Code"/>
              </a:rPr>
              <a:t/>
            </a:r>
            <a:br>
              <a:rPr lang="en-US" altLang="en-US" sz="1200">
                <a:solidFill>
                  <a:srgbClr val="A9B7C6"/>
                </a:solidFill>
                <a:latin typeface="Fira Code"/>
              </a:rPr>
            </a:br>
            <a:r>
              <a:rPr lang="en-US" altLang="en-US" sz="1200" i="1">
                <a:solidFill>
                  <a:srgbClr val="4186F8"/>
                </a:solidFill>
                <a:latin typeface="Fira Code"/>
              </a:rPr>
              <a:t>}</a:t>
            </a:r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9536" y="2361429"/>
            <a:ext cx="4653881" cy="4340284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QueryParser is not perfect. </a:t>
            </a:r>
            <a:r>
              <a:rPr lang="en-US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While powerful, it’s highly syntax sensitive.  </a:t>
            </a:r>
            <a:endParaRPr lang="en-US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It’s not reasonable for to expect users to know the proper syntax, so we must provide some language processing before handing the query to Lucene</a:t>
            </a:r>
          </a:p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tools which help with this aspect – the user-to-lucene path.  Widely used for this with Lucene is </a:t>
            </a:r>
            <a:r>
              <a:rPr lang="en-US" smtClean="0">
                <a:solidFill>
                  <a:srgbClr val="C00000"/>
                </a:solidFill>
              </a:rPr>
              <a:t>SOLR 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though SOLR does much more than this!  It is outside the scope of this presentation.  Here, we use a simple custom processor.</a:t>
            </a:r>
            <a:endParaRPr lang="en-US">
              <a:solidFill>
                <a:srgbClr val="C00000"/>
              </a:solidFill>
            </a:endParaRPr>
          </a:p>
          <a:p>
            <a:endParaRPr lang="en-US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43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Language Processor [code not shown]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D1A123-07B1-4147-B1FE-D46A48CCB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994" y="5121688"/>
            <a:ext cx="7857989" cy="507831"/>
          </a:xfrm>
          <a:prstGeom prst="rect">
            <a:avLst/>
          </a:prstGeom>
          <a:noFill/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/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14828" y="2111337"/>
            <a:ext cx="4653881" cy="4340284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this case, a simple custom language processor was created to translate from user to lucene syntax</a:t>
            </a:r>
          </a:p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goal was to provide the user with a “google-like” experience, without needing to think hard about syntax.</a:t>
            </a:r>
          </a:p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This supports booleans (AND/OR/NOT), keywords, quoted strings, wildcards, and parenthetical combinations</a:t>
            </a:r>
          </a:p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addition, terms are made “flexible” by adopting the fuzzy syntax “~” from lucene parser.</a:t>
            </a:r>
          </a:p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Escape 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 drop the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other lucene syntax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:  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“\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+ - ! { } [ ] ^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? 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/” so that can be part of queries</a:t>
            </a:r>
            <a:endParaRPr lang="en-US">
              <a:solidFill>
                <a:srgbClr val="C00000"/>
              </a:solidFill>
            </a:endParaRPr>
          </a:p>
          <a:p>
            <a:endParaRPr lang="en-US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89600" y="2368062"/>
            <a:ext cx="5767754" cy="385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5761179" y="2111337"/>
            <a:ext cx="5985344" cy="45970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mtClean="0">
                <a:solidFill>
                  <a:srgbClr val="00B050"/>
                </a:solidFill>
              </a:rPr>
              <a:t>[Example Translations]</a:t>
            </a:r>
          </a:p>
          <a:p>
            <a:pPr marL="0" indent="0">
              <a:buNone/>
            </a:pPr>
            <a:r>
              <a:rPr lang="en-US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science fiction </a:t>
            </a:r>
            <a:r>
              <a:rPr lang="en-US" altLang="en-US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-&gt;</a:t>
            </a:r>
            <a:r>
              <a:rPr lang="en-US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science~ fiction~</a:t>
            </a:r>
          </a:p>
          <a:p>
            <a:pPr marL="0" indent="0">
              <a:buNone/>
            </a:pP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science </a:t>
            </a:r>
            <a:r>
              <a:rPr lang="en-US" altLang="en-US" smtClean="0">
                <a:solidFill>
                  <a:srgbClr val="FF0000"/>
                </a:solidFill>
              </a:rPr>
              <a:t>AND</a:t>
            </a:r>
            <a:r>
              <a:rPr lang="en-US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fiction </a:t>
            </a:r>
            <a:r>
              <a:rPr lang="en-US" altLang="en-US" smtClean="0">
                <a:solidFill>
                  <a:srgbClr val="0070C0"/>
                </a:solidFill>
              </a:rPr>
              <a:t>OR</a:t>
            </a:r>
            <a:r>
              <a:rPr lang="en-US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-&gt;</a:t>
            </a:r>
            <a:r>
              <a:rPr lang="en-US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science</a:t>
            </a: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~ </a:t>
            </a:r>
            <a:r>
              <a:rPr lang="en-US" altLang="en-US" smtClean="0">
                <a:solidFill>
                  <a:srgbClr val="FF0000"/>
                </a:solidFill>
              </a:rPr>
              <a:t>AND</a:t>
            </a:r>
            <a:r>
              <a:rPr lang="en-US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fiction~</a:t>
            </a:r>
          </a:p>
          <a:p>
            <a:pPr marL="0" indent="0">
              <a:buNone/>
            </a:pP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science </a:t>
            </a:r>
            <a:r>
              <a:rPr lang="en-US" altLang="en-US">
                <a:solidFill>
                  <a:srgbClr val="FF0000"/>
                </a:solidFill>
              </a:rPr>
              <a:t>AND</a:t>
            </a: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(fiction </a:t>
            </a:r>
            <a:r>
              <a:rPr lang="en-US" altLang="en-US">
                <a:solidFill>
                  <a:srgbClr val="0070C0"/>
                </a:solidFill>
              </a:rPr>
              <a:t>OR</a:t>
            </a: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fact) </a:t>
            </a:r>
            <a:r>
              <a:rPr lang="en-US" alt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t>-&gt;</a:t>
            </a: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en-US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science</a:t>
            </a: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~ </a:t>
            </a:r>
            <a:r>
              <a:rPr lang="en-US" altLang="en-US">
                <a:solidFill>
                  <a:srgbClr val="FF0000"/>
                </a:solidFill>
              </a:rPr>
              <a:t>AND</a:t>
            </a: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(fiction~ </a:t>
            </a:r>
            <a:r>
              <a:rPr lang="en-US" altLang="en-US">
                <a:solidFill>
                  <a:srgbClr val="0070C0"/>
                </a:solidFill>
              </a:rPr>
              <a:t>OR</a:t>
            </a: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fact</a:t>
            </a:r>
            <a:r>
              <a:rPr lang="en-US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~)</a:t>
            </a:r>
          </a:p>
          <a:p>
            <a:pPr marL="0" indent="0">
              <a:buNone/>
            </a:pP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“the meaning of life” </a:t>
            </a:r>
            <a:r>
              <a:rPr lang="en-US" alt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t>-&gt;</a:t>
            </a: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"the meaning of </a:t>
            </a: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life</a:t>
            </a:r>
            <a:r>
              <a:rPr lang="en-US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"~</a:t>
            </a:r>
          </a:p>
          <a:p>
            <a:pPr marL="0" indent="0">
              <a:buNone/>
            </a:pP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producer: “George Lucas” </a:t>
            </a:r>
            <a:r>
              <a:rPr lang="en-US" alt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t>-&gt;</a:t>
            </a: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en-US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producer</a:t>
            </a: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:"George </a:t>
            </a: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Lucas</a:t>
            </a:r>
            <a:r>
              <a:rPr lang="en-US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"~</a:t>
            </a:r>
          </a:p>
          <a:p>
            <a:pPr marL="0" indent="0">
              <a:buNone/>
            </a:pP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“George “someone Lucas</a:t>
            </a: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”” </a:t>
            </a:r>
            <a:r>
              <a:rPr lang="en-US" altLang="en-US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-&gt;</a:t>
            </a:r>
          </a:p>
          <a:p>
            <a:pPr marL="0" indent="0">
              <a:buNone/>
            </a:pPr>
            <a:r>
              <a:rPr lang="en-US" alt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"George "someone </a:t>
            </a: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Lucas</a:t>
            </a:r>
            <a:r>
              <a:rPr lang="en-US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""~</a:t>
            </a:r>
          </a:p>
          <a:p>
            <a:pPr marL="0" indent="0">
              <a:buNone/>
            </a:pPr>
            <a:r>
              <a:rPr lang="en-US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Scie?nce + fiction {alien} </a:t>
            </a:r>
            <a:r>
              <a:rPr lang="en-US" altLang="en-US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-&gt;</a:t>
            </a:r>
            <a:endParaRPr lang="en-US" altLang="en-US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scie\?nce</a:t>
            </a: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~ </a:t>
            </a:r>
            <a:r>
              <a:rPr lang="en-US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ficton</a:t>
            </a: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~ \{</a:t>
            </a:r>
            <a:r>
              <a:rPr lang="en-US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alien</a:t>
            </a:r>
            <a:r>
              <a:rPr lang="en-US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\}</a:t>
            </a:r>
          </a:p>
          <a:p>
            <a:pPr marL="0" indent="0">
              <a:buNone/>
            </a:pPr>
            <a:endParaRPr lang="en-US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C2C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Fira Code"/>
              </a:rPr>
              <a:t>"</a:t>
            </a: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Fira Code"/>
              </a:rPr>
              <a:t>\\</a:t>
            </a: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Fira Code"/>
              </a:rPr>
              <a:t> + - ! { } [ ] ^ ? /"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79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ull Text Search using Apache Lucene (Part-III)">
            <a:extLst>
              <a:ext uri="{FF2B5EF4-FFF2-40B4-BE49-F238E27FC236}">
                <a16:creationId xmlns:a16="http://schemas.microsoft.com/office/drawing/2014/main" id="{D1D18AAE-B4B2-4056-AEFA-38B9EB675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33" y="883552"/>
            <a:ext cx="6265394" cy="469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54CAC5-2C9C-4CEB-961D-CFDA63864BD9}"/>
              </a:ext>
            </a:extLst>
          </p:cNvPr>
          <p:cNvSpPr txBox="1"/>
          <p:nvPr/>
        </p:nvSpPr>
        <p:spPr>
          <a:xfrm>
            <a:off x="697717" y="6002104"/>
            <a:ext cx="6624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3"/>
              </a:rPr>
              <a:t>http://www.knstek.com/full-text-search-using-apache-lucene-part-iii/</a:t>
            </a:r>
            <a:endParaRPr lang="en-US"/>
          </a:p>
          <a:p>
            <a:r>
              <a:rPr lang="en-US">
                <a:hlinkClick r:id="rId4"/>
              </a:rPr>
              <a:t>https://www.javacodegeeks.com/2015/09/introduction-to-lucene.html</a:t>
            </a:r>
            <a:endParaRPr lang="en-US"/>
          </a:p>
          <a:p>
            <a:endParaRPr lang="en-US"/>
          </a:p>
        </p:txBody>
      </p:sp>
      <p:pic>
        <p:nvPicPr>
          <p:cNvPr id="4" name="Picture 3" descr="Image result for lucene">
            <a:extLst>
              <a:ext uri="{FF2B5EF4-FFF2-40B4-BE49-F238E27FC236}">
                <a16:creationId xmlns:a16="http://schemas.microsoft.com/office/drawing/2014/main" id="{6821B9B3-C0E4-41BA-9121-F756F3B40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312" y="1111227"/>
            <a:ext cx="4184184" cy="489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97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www.codemr.co.uk/wp-content/uploads/2017/12/lucene-core-Package-Dependenc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" t="6029" r="26488" b="3234"/>
          <a:stretch/>
        </p:blipFill>
        <p:spPr bwMode="auto">
          <a:xfrm>
            <a:off x="6472989" y="1144985"/>
            <a:ext cx="5390148" cy="502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589821E-5F86-48DB-9401-7623BE6C5F3B}"/>
              </a:ext>
            </a:extLst>
          </p:cNvPr>
          <p:cNvSpPr/>
          <p:nvPr/>
        </p:nvSpPr>
        <p:spPr>
          <a:xfrm>
            <a:off x="320136" y="2051736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raleway"/>
              </a:rPr>
              <a:t>“In case we’re already using Hibernate and JPA for ORM, we’re only one step away from Hibernate Search.</a:t>
            </a:r>
          </a:p>
          <a:p>
            <a:endParaRPr lang="en-US">
              <a:solidFill>
                <a:srgbClr val="333333"/>
              </a:solidFill>
              <a:latin typeface="raleway"/>
            </a:endParaRPr>
          </a:p>
          <a:p>
            <a:r>
              <a:rPr lang="en-US" b="1">
                <a:solidFill>
                  <a:srgbClr val="333333"/>
                </a:solidFill>
                <a:latin typeface="raleway"/>
              </a:rPr>
              <a:t>Hibernate Search integrates Apache Lucene, a high-performance and extensible full-text search-engine library written in Java</a:t>
            </a:r>
            <a:r>
              <a:rPr lang="en-US">
                <a:solidFill>
                  <a:srgbClr val="333333"/>
                </a:solidFill>
                <a:latin typeface="raleway"/>
              </a:rPr>
              <a:t>. </a:t>
            </a:r>
          </a:p>
          <a:p>
            <a:endParaRPr lang="en-US">
              <a:solidFill>
                <a:srgbClr val="333333"/>
              </a:solidFill>
              <a:latin typeface="raleway"/>
            </a:endParaRPr>
          </a:p>
          <a:p>
            <a:r>
              <a:rPr lang="en-US">
                <a:solidFill>
                  <a:srgbClr val="333333"/>
                </a:solidFill>
                <a:latin typeface="raleway"/>
              </a:rPr>
              <a:t>This combines the power of Lucene with the simplicity of Hibernate and JPA.</a:t>
            </a:r>
          </a:p>
          <a:p>
            <a:endParaRPr lang="en-US">
              <a:solidFill>
                <a:srgbClr val="333333"/>
              </a:solidFill>
              <a:latin typeface="raleway"/>
            </a:endParaRPr>
          </a:p>
          <a:p>
            <a:r>
              <a:rPr lang="en-US">
                <a:solidFill>
                  <a:srgbClr val="333333"/>
                </a:solidFill>
                <a:latin typeface="raleway"/>
              </a:rPr>
              <a:t>Simply put, we just have to add some additional annotations to our domain classes, and </a:t>
            </a:r>
            <a:r>
              <a:rPr lang="en-US" b="1">
                <a:solidFill>
                  <a:srgbClr val="333333"/>
                </a:solidFill>
                <a:latin typeface="raleway"/>
              </a:rPr>
              <a:t>the tool will take care of the things like database/index synchronization.”</a:t>
            </a:r>
          </a:p>
          <a:p>
            <a:endParaRPr lang="en-US" b="1" i="0">
              <a:solidFill>
                <a:srgbClr val="333333"/>
              </a:solidFill>
              <a:effectLst/>
              <a:latin typeface="raleway"/>
            </a:endParaRPr>
          </a:p>
          <a:p>
            <a:r>
              <a:rPr lang="en-US">
                <a:hlinkClick r:id="rId3"/>
              </a:rPr>
              <a:t>https://www.baeldung.com/hibernate-search</a:t>
            </a:r>
            <a:endParaRPr lang="en-US" b="0" i="0">
              <a:solidFill>
                <a:srgbClr val="333333"/>
              </a:solidFill>
              <a:effectLst/>
              <a:latin typeface="raleway"/>
            </a:endParaRPr>
          </a:p>
        </p:txBody>
      </p:sp>
      <p:pic>
        <p:nvPicPr>
          <p:cNvPr id="5" name="Picture 4" descr="Related image">
            <a:extLst>
              <a:ext uri="{FF2B5EF4-FFF2-40B4-BE49-F238E27FC236}">
                <a16:creationId xmlns:a16="http://schemas.microsoft.com/office/drawing/2014/main" id="{B3EB587F-0999-4E05-9DB5-DD5DA9F4D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72" y="682361"/>
            <a:ext cx="4246254" cy="13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62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SCI FI Application Structure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588900"/>
            <a:ext cx="2326130" cy="407119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>
                <a:solidFill>
                  <a:schemeClr val="accent5">
                    <a:lumMod val="50000"/>
                  </a:schemeClr>
                </a:solidFill>
              </a:rPr>
              <a:t>[Primary fields]</a:t>
            </a:r>
          </a:p>
          <a:p>
            <a:r>
              <a:rPr lang="en-US" sz="6400" err="1"/>
              <a:t>movieId</a:t>
            </a:r>
            <a:endParaRPr lang="en-US" sz="6400"/>
          </a:p>
          <a:p>
            <a:r>
              <a:rPr lang="en-US" sz="6400"/>
              <a:t>Title</a:t>
            </a:r>
          </a:p>
          <a:p>
            <a:r>
              <a:rPr lang="en-US" sz="6400"/>
              <a:t>description</a:t>
            </a:r>
          </a:p>
          <a:p>
            <a:r>
              <a:rPr lang="en-US" sz="6400"/>
              <a:t>url</a:t>
            </a:r>
          </a:p>
          <a:p>
            <a:r>
              <a:rPr lang="en-US" sz="6400"/>
              <a:t>cover</a:t>
            </a:r>
          </a:p>
          <a:p>
            <a:r>
              <a:rPr lang="en-US" sz="6400" err="1"/>
              <a:t>catchPhrase</a:t>
            </a:r>
            <a:endParaRPr lang="en-US" sz="6400"/>
          </a:p>
          <a:p>
            <a:r>
              <a:rPr lang="en-US" sz="6400"/>
              <a:t>producer</a:t>
            </a:r>
          </a:p>
          <a:p>
            <a:r>
              <a:rPr lang="en-US" sz="6400"/>
              <a:t>genre</a:t>
            </a:r>
          </a:p>
          <a:p>
            <a:r>
              <a:rPr lang="en-US" sz="6400"/>
              <a:t>country</a:t>
            </a:r>
          </a:p>
          <a:p>
            <a:r>
              <a:rPr lang="en-US" sz="6400"/>
              <a:t>avatar</a:t>
            </a:r>
          </a:p>
          <a:p>
            <a:r>
              <a:rPr lang="en-US" sz="6400" smtClean="0"/>
              <a:t>rating</a:t>
            </a:r>
            <a:endParaRPr lang="en-US"/>
          </a:p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63443" y="2620160"/>
            <a:ext cx="3016739" cy="245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smtClean="0">
                <a:solidFill>
                  <a:schemeClr val="accent3">
                    <a:lumMod val="75000"/>
                  </a:schemeClr>
                </a:solidFill>
              </a:rPr>
              <a:t>[Inherited fields]</a:t>
            </a:r>
          </a:p>
          <a:p>
            <a:r>
              <a:rPr lang="en-US" sz="1600" err="1" smtClean="0"/>
              <a:t>createdDate</a:t>
            </a:r>
            <a:endParaRPr lang="en-US" sz="1600" smtClean="0"/>
          </a:p>
          <a:p>
            <a:r>
              <a:rPr lang="en-US" sz="1600" err="1" smtClean="0"/>
              <a:t>lastModifiedDate</a:t>
            </a:r>
            <a:endParaRPr lang="en-US" sz="1600" smtClean="0"/>
          </a:p>
          <a:p>
            <a:r>
              <a:rPr lang="en-US" sz="1600" smtClean="0"/>
              <a:t>enabled</a:t>
            </a:r>
          </a:p>
          <a:p>
            <a:pPr marL="0" indent="0">
              <a:buNone/>
            </a:pPr>
            <a:endParaRPr lang="en-US" sz="1600" smtClean="0"/>
          </a:p>
          <a:p>
            <a:endParaRPr lang="en-US" sz="1600" smtClean="0"/>
          </a:p>
          <a:p>
            <a:endParaRPr lang="en-US" sz="160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89573" y="2620160"/>
            <a:ext cx="3645879" cy="3436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smtClean="0">
                <a:solidFill>
                  <a:schemeClr val="accent5">
                    <a:lumMod val="75000"/>
                  </a:schemeClr>
                </a:solidFill>
              </a:rPr>
              <a:t>[Basic MVC architecture]</a:t>
            </a:r>
          </a:p>
          <a:p>
            <a:r>
              <a:rPr lang="en-US" sz="1600" smtClean="0"/>
              <a:t>Single entity (movie)</a:t>
            </a:r>
          </a:p>
          <a:p>
            <a:r>
              <a:rPr lang="en-US" sz="1600" smtClean="0"/>
              <a:t>Hibernate ORM</a:t>
            </a:r>
          </a:p>
          <a:p>
            <a:r>
              <a:rPr lang="en-US" sz="1600" smtClean="0"/>
              <a:t>Hibernate Search</a:t>
            </a:r>
          </a:p>
          <a:p>
            <a:r>
              <a:rPr lang="en-US" sz="1600" smtClean="0"/>
              <a:t>No relational mapping</a:t>
            </a:r>
          </a:p>
          <a:p>
            <a:r>
              <a:rPr lang="en-US" sz="1600" smtClean="0"/>
              <a:t>Sample data set ~1000 items</a:t>
            </a:r>
          </a:p>
          <a:p>
            <a:r>
              <a:rPr lang="en-US" sz="1600" smtClean="0"/>
              <a:t>Single page search UI</a:t>
            </a:r>
          </a:p>
          <a:p>
            <a:endParaRPr lang="en-US" sz="1600" smtClean="0"/>
          </a:p>
          <a:p>
            <a:endParaRPr lang="en-US" sz="1600" smtClean="0"/>
          </a:p>
          <a:p>
            <a:endParaRPr 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1680308" y="2008554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Movie </a:t>
            </a:r>
            <a:r>
              <a:rPr lang="en-US" b="1" smtClean="0">
                <a:solidFill>
                  <a:srgbClr val="00B050"/>
                </a:solidFill>
              </a:rPr>
              <a:t>Entity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482970" y="2532800"/>
            <a:ext cx="3645879" cy="4743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smtClean="0">
                <a:solidFill>
                  <a:srgbClr val="7030A0"/>
                </a:solidFill>
              </a:rPr>
              <a:t>[Hibernate Search]</a:t>
            </a:r>
          </a:p>
          <a:p>
            <a:r>
              <a:rPr lang="en-US" sz="1600" err="1" smtClean="0"/>
              <a:t>Lucene</a:t>
            </a:r>
            <a:r>
              <a:rPr lang="en-US" sz="1600" smtClean="0"/>
              <a:t> indexer</a:t>
            </a:r>
          </a:p>
          <a:p>
            <a:r>
              <a:rPr lang="en-US" sz="1600" smtClean="0"/>
              <a:t>Entity field mappings</a:t>
            </a:r>
          </a:p>
          <a:p>
            <a:r>
              <a:rPr lang="en-US" sz="1600" smtClean="0"/>
              <a:t>Tokenizing rules</a:t>
            </a:r>
          </a:p>
          <a:p>
            <a:r>
              <a:rPr lang="en-US" sz="1600" smtClean="0"/>
              <a:t>Filter rules for fields</a:t>
            </a:r>
          </a:p>
          <a:p>
            <a:r>
              <a:rPr lang="en-US" sz="1600" smtClean="0"/>
              <a:t>Custom field bridges</a:t>
            </a:r>
          </a:p>
          <a:p>
            <a:r>
              <a:rPr lang="en-US" sz="1600" smtClean="0"/>
              <a:t>Language processor</a:t>
            </a:r>
          </a:p>
          <a:p>
            <a:r>
              <a:rPr lang="en-US" sz="1600"/>
              <a:t>Paging enabled</a:t>
            </a:r>
          </a:p>
          <a:p>
            <a:r>
              <a:rPr lang="en-US" sz="1600" smtClean="0"/>
              <a:t>Search / Query generator</a:t>
            </a:r>
          </a:p>
          <a:p>
            <a:r>
              <a:rPr lang="en-US" sz="1600" err="1" smtClean="0"/>
              <a:t>Fulltext</a:t>
            </a:r>
            <a:r>
              <a:rPr lang="en-US" sz="1600" smtClean="0"/>
              <a:t> JPA Query</a:t>
            </a:r>
          </a:p>
          <a:p>
            <a:endParaRPr lang="en-US" sz="1600" smtClean="0"/>
          </a:p>
          <a:p>
            <a:endParaRPr lang="en-US" sz="1600" smtClean="0"/>
          </a:p>
          <a:p>
            <a:endParaRPr 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7190839" y="2008554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</a:rPr>
              <a:t>Application</a:t>
            </a:r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8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8DB9C1F-E064-47C5-9A87-7E7643797E95}"/>
              </a:ext>
            </a:extLst>
          </p:cNvPr>
          <p:cNvSpPr/>
          <p:nvPr/>
        </p:nvSpPr>
        <p:spPr>
          <a:xfrm>
            <a:off x="616452" y="856362"/>
            <a:ext cx="10731486" cy="591176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D1A123-07B1-4147-B1FE-D46A48CCB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704" y="1457751"/>
            <a:ext cx="9879891" cy="4708981"/>
          </a:xfrm>
          <a:prstGeom prst="rect">
            <a:avLst/>
          </a:prstGeom>
          <a:noFill/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i="1" smtClean="0">
                <a:solidFill>
                  <a:srgbClr val="4186F8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build.gradle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rgbClr val="A6E22E"/>
              </a:solidFill>
              <a:effectLst/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6E22E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dependencies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endParaRPr kumimoji="0" lang="en-US" altLang="en-US" sz="1200" b="0" i="1" u="none" strike="noStrike" cap="none" normalizeH="0" baseline="0">
              <a:ln>
                <a:noFill/>
              </a:ln>
              <a:solidFill>
                <a:srgbClr val="4186F8"/>
              </a:solidFill>
              <a:effectLst/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// Basic spring boot </a:t>
            </a:r>
            <a:r>
              <a:rPr kumimoji="0" lang="en-US" altLang="en-US" sz="1200" b="0" i="1" u="none" strike="noStrike" cap="none" normalizeH="0" baseline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api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dependencies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/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implementation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org.springframework.boot:spring-boot-starter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           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// ????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implementation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org.springframework.boot:spring-boot-starter-data-jpa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  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// Hibernate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implementation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org.springframework.boot:spring-boot-starter-hateoas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   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// HATEOAS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implementation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org.springframework.boot:spring-boot-starter-validation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// 2-4-6-8 VALIDATE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>
                <a:solidFill>
                  <a:srgbClr val="80808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// Hibernate search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/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implementation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'org.hibernate:hibernate-search-orm:5.11.1.Final'        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// Hibernate Search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implementation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'org.hibernate:hibernate-core:5.4.2.Final'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       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// Hibernate Search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/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implementation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'org.projectlombok:lombok:1.18.6'                        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// Getter/Setter/Data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/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// Other dependencies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omitted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/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i="1" smtClean="0">
              <a:solidFill>
                <a:srgbClr val="4186F8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i="1" smtClean="0">
              <a:solidFill>
                <a:srgbClr val="4186F8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i="1">
                <a:solidFill>
                  <a:srgbClr val="4186F8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en-US" altLang="en-US" sz="1200" i="1" smtClean="0">
                <a:solidFill>
                  <a:srgbClr val="4186F8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pplication.properties</a:t>
            </a:r>
            <a:endParaRPr lang="en-US" altLang="en-US" sz="1200" i="1">
              <a:solidFill>
                <a:srgbClr val="4186F8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/>
            </a:r>
            <a:b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lang="en-US" altLang="en-US" sz="1200" b="1" smtClean="0">
                <a:solidFill>
                  <a:srgbClr val="F92672"/>
                </a:solidFill>
                <a:latin typeface="DejaVu Sans Mono" panose="020B0609030804020204"/>
              </a:rPr>
              <a:t>spring.jpa.properties.hibernate.search.default.directory_provider </a:t>
            </a:r>
            <a:r>
              <a:rPr lang="en-US" altLang="en-US" sz="1200" smtClean="0">
                <a:solidFill>
                  <a:srgbClr val="808080"/>
                </a:solidFill>
                <a:latin typeface="DejaVu Sans Mono" panose="020B0609030804020204"/>
              </a:rPr>
              <a:t>= </a:t>
            </a:r>
            <a:r>
              <a:rPr lang="en-US" altLang="en-US" sz="1200" smtClean="0">
                <a:solidFill>
                  <a:srgbClr val="E6DB74"/>
                </a:solidFill>
                <a:latin typeface="DejaVu Sans Mono" panose="020B0609030804020204"/>
              </a:rPr>
              <a:t>filesystem</a:t>
            </a:r>
            <a:br>
              <a:rPr lang="en-US" altLang="en-US" sz="1200" smtClean="0">
                <a:solidFill>
                  <a:srgbClr val="E6DB74"/>
                </a:solidFill>
                <a:latin typeface="DejaVu Sans Mono" panose="020B0609030804020204"/>
              </a:rPr>
            </a:br>
            <a:r>
              <a:rPr lang="en-US" altLang="en-US" sz="1200" b="1" smtClean="0">
                <a:solidFill>
                  <a:srgbClr val="F92672"/>
                </a:solidFill>
                <a:latin typeface="DejaVu Sans Mono" panose="020B0609030804020204"/>
              </a:rPr>
              <a:t>spring.jpa.properties.hibernate.search.default.indexBase </a:t>
            </a:r>
            <a:r>
              <a:rPr lang="en-US" altLang="en-US" sz="1200" smtClean="0">
                <a:solidFill>
                  <a:srgbClr val="808080"/>
                </a:solidFill>
                <a:latin typeface="DejaVu Sans Mono" panose="020B0609030804020204"/>
              </a:rPr>
              <a:t>= </a:t>
            </a:r>
            <a:r>
              <a:rPr lang="en-US" altLang="en-US" sz="1200" smtClean="0">
                <a:solidFill>
                  <a:srgbClr val="E6DB74"/>
                </a:solidFill>
                <a:latin typeface="DejaVu Sans Mono" panose="020B0609030804020204"/>
              </a:rPr>
              <a:t>indexpath</a:t>
            </a:r>
            <a:br>
              <a:rPr lang="en-US" altLang="en-US" sz="1200" smtClean="0">
                <a:solidFill>
                  <a:srgbClr val="E6DB74"/>
                </a:solidFill>
                <a:latin typeface="DejaVu Sans Mono" panose="020B0609030804020204"/>
              </a:rPr>
            </a:br>
            <a:r>
              <a:rPr lang="en-US" altLang="en-US" sz="1200" b="1" smtClean="0">
                <a:solidFill>
                  <a:srgbClr val="F92672"/>
                </a:solidFill>
                <a:latin typeface="DejaVu Sans Mono" panose="020B0609030804020204"/>
              </a:rPr>
              <a:t>spring.jpa.properties.hibernate.search.default.locking_strategy </a:t>
            </a:r>
            <a:r>
              <a:rPr lang="en-US" altLang="en-US" sz="1200" smtClean="0">
                <a:solidFill>
                  <a:srgbClr val="808080"/>
                </a:solidFill>
                <a:latin typeface="DejaVu Sans Mono" panose="020B0609030804020204"/>
              </a:rPr>
              <a:t>= </a:t>
            </a:r>
            <a:r>
              <a:rPr lang="en-US" altLang="en-US" sz="1200" smtClean="0">
                <a:solidFill>
                  <a:srgbClr val="E6DB74"/>
                </a:solidFill>
                <a:latin typeface="DejaVu Sans Mono" panose="020B0609030804020204"/>
              </a:rPr>
              <a:t>none</a:t>
            </a:r>
            <a:endParaRPr lang="en-US" altLang="en-US" sz="6000">
              <a:latin typeface="DejaVu Sans Mono" panose="020B0609030804020204"/>
            </a:endParaRPr>
          </a:p>
        </p:txBody>
      </p:sp>
    </p:spTree>
    <p:extLst>
      <p:ext uri="{BB962C8B-B14F-4D97-AF65-F5344CB8AC3E}">
        <p14:creationId xmlns:p14="http://schemas.microsoft.com/office/powerpoint/2010/main" val="165469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Hibernate / Lucene index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7070" y="2501542"/>
            <a:ext cx="5422390" cy="363304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Indexing process is one of the core functionality provided by Lucene.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Hibernate Search will transparently index every entity each time it’s persisted, updated or removed through Hibernate ORM.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Its mission is to keep the index and your database in sync, allowing you to forget about this problem.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</p:txBody>
      </p:sp>
      <p:pic>
        <p:nvPicPr>
          <p:cNvPr id="5" name="Picture 2" descr="Indexing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554" y="2835203"/>
            <a:ext cx="5473199" cy="219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04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13F193-4BC5-4280-9A0B-9C8DBC7DC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754" y="966381"/>
            <a:ext cx="8669108" cy="50715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1E187F-87F3-4640-AF35-A2318F8B9363}"/>
              </a:ext>
            </a:extLst>
          </p:cNvPr>
          <p:cNvSpPr txBox="1"/>
          <p:nvPr/>
        </p:nvSpPr>
        <p:spPr>
          <a:xfrm>
            <a:off x="242867" y="6310090"/>
            <a:ext cx="559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3"/>
              </a:rPr>
              <a:t>https://www.slideshare.net/phpcodemonkey/search-lucene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Lucene Index</a:t>
            </a:r>
            <a:endParaRPr lang="en-US"/>
          </a:p>
        </p:txBody>
      </p:sp>
      <p:sp>
        <p:nvSpPr>
          <p:cNvPr id="12" name="Rectangle: Rounded Corners 2">
            <a:extLst>
              <a:ext uri="{FF2B5EF4-FFF2-40B4-BE49-F238E27FC236}">
                <a16:creationId xmlns:a16="http://schemas.microsoft.com/office/drawing/2014/main" id="{78DB9C1F-E064-47C5-9A87-7E7643797E95}"/>
              </a:ext>
            </a:extLst>
          </p:cNvPr>
          <p:cNvSpPr/>
          <p:nvPr/>
        </p:nvSpPr>
        <p:spPr>
          <a:xfrm>
            <a:off x="4739852" y="2512460"/>
            <a:ext cx="7098994" cy="3117059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D1A123-07B1-4147-B1FE-D46A48CCB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994" y="5121688"/>
            <a:ext cx="7857989" cy="507831"/>
          </a:xfrm>
          <a:prstGeom prst="rect">
            <a:avLst/>
          </a:prstGeom>
          <a:noFill/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/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5095630" y="2670607"/>
            <a:ext cx="6743216" cy="28007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>
                <a:solidFill>
                  <a:srgbClr val="BBB529"/>
                </a:solidFill>
                <a:latin typeface="DejaVu Sans Mono" panose="020B0609030804020204"/>
              </a:rPr>
              <a:t>@Configuration</a:t>
            </a:r>
            <a:br>
              <a:rPr lang="en-US" altLang="en-US" sz="1100">
                <a:solidFill>
                  <a:srgbClr val="BBB529"/>
                </a:solidFill>
                <a:latin typeface="DejaVu Sans Mono" panose="020B0609030804020204"/>
              </a:rPr>
            </a:br>
            <a:r>
              <a:rPr lang="en-US" altLang="en-US" sz="1100" b="1">
                <a:solidFill>
                  <a:srgbClr val="F92672"/>
                </a:solidFill>
                <a:latin typeface="DejaVu Sans Mono" panose="020B0609030804020204"/>
              </a:rPr>
              <a:t>public class </a:t>
            </a:r>
            <a:r>
              <a:rPr lang="en-US" altLang="en-US" sz="1100">
                <a:solidFill>
                  <a:srgbClr val="66D9EF"/>
                </a:solidFill>
                <a:latin typeface="DejaVu Sans Mono" panose="020B0609030804020204"/>
              </a:rPr>
              <a:t>LuceneIndexConfiguration </a:t>
            </a:r>
            <a: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  <a:t>{</a:t>
            </a:r>
            <a:b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</a:br>
            <a: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  <a:t/>
            </a:r>
            <a:b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</a:br>
            <a: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  <a:t>    </a:t>
            </a:r>
            <a:r>
              <a:rPr lang="en-US" altLang="en-US" sz="1100" b="1">
                <a:solidFill>
                  <a:srgbClr val="F92672"/>
                </a:solidFill>
                <a:latin typeface="DejaVu Sans Mono" panose="020B0609030804020204"/>
              </a:rPr>
              <a:t>private final </a:t>
            </a:r>
            <a:r>
              <a:rPr lang="en-US" altLang="en-US" sz="1100">
                <a:solidFill>
                  <a:srgbClr val="0ED38C"/>
                </a:solidFill>
                <a:latin typeface="DejaVu Sans Mono" panose="020B0609030804020204"/>
              </a:rPr>
              <a:t>EntityManager </a:t>
            </a:r>
            <a:r>
              <a:rPr lang="en-US" altLang="en-US" sz="1100">
                <a:solidFill>
                  <a:srgbClr val="CF8822"/>
                </a:solidFill>
                <a:latin typeface="DejaVu Sans Mono" panose="020B0609030804020204"/>
              </a:rPr>
              <a:t>entityManager</a:t>
            </a:r>
            <a:r>
              <a:rPr lang="en-US" altLang="en-US" sz="1100">
                <a:solidFill>
                  <a:srgbClr val="A9B7C6"/>
                </a:solidFill>
                <a:latin typeface="DejaVu Sans Mono" panose="020B0609030804020204"/>
              </a:rPr>
              <a:t>;</a:t>
            </a:r>
            <a:br>
              <a:rPr lang="en-US" altLang="en-US" sz="1100">
                <a:solidFill>
                  <a:srgbClr val="A9B7C6"/>
                </a:solidFill>
                <a:latin typeface="DejaVu Sans Mono" panose="020B0609030804020204"/>
              </a:rPr>
            </a:br>
            <a:r>
              <a:rPr lang="en-US" altLang="en-US" sz="1100">
                <a:solidFill>
                  <a:srgbClr val="A9B7C6"/>
                </a:solidFill>
                <a:latin typeface="DejaVu Sans Mono" panose="020B0609030804020204"/>
              </a:rPr>
              <a:t/>
            </a:r>
            <a:br>
              <a:rPr lang="en-US" altLang="en-US" sz="1100">
                <a:solidFill>
                  <a:srgbClr val="A9B7C6"/>
                </a:solidFill>
                <a:latin typeface="DejaVu Sans Mono" panose="020B0609030804020204"/>
              </a:rPr>
            </a:br>
            <a:r>
              <a:rPr lang="en-US" altLang="en-US" sz="1100">
                <a:solidFill>
                  <a:srgbClr val="A9B7C6"/>
                </a:solidFill>
                <a:latin typeface="DejaVu Sans Mono" panose="020B0609030804020204"/>
              </a:rPr>
              <a:t>    </a:t>
            </a:r>
            <a:r>
              <a:rPr lang="en-US" altLang="en-US" sz="1100">
                <a:solidFill>
                  <a:srgbClr val="BBB529"/>
                </a:solidFill>
                <a:latin typeface="DejaVu Sans Mono" panose="020B0609030804020204"/>
              </a:rPr>
              <a:t>@Autowired</a:t>
            </a:r>
            <a:br>
              <a:rPr lang="en-US" altLang="en-US" sz="1100">
                <a:solidFill>
                  <a:srgbClr val="BBB529"/>
                </a:solidFill>
                <a:latin typeface="DejaVu Sans Mono" panose="020B0609030804020204"/>
              </a:rPr>
            </a:br>
            <a:r>
              <a:rPr lang="en-US" altLang="en-US" sz="1100">
                <a:solidFill>
                  <a:srgbClr val="BBB529"/>
                </a:solidFill>
                <a:latin typeface="DejaVu Sans Mono" panose="020B0609030804020204"/>
              </a:rPr>
              <a:t>    </a:t>
            </a:r>
            <a:r>
              <a:rPr lang="en-US" altLang="en-US" sz="1100" b="1">
                <a:solidFill>
                  <a:srgbClr val="F92672"/>
                </a:solidFill>
                <a:latin typeface="DejaVu Sans Mono" panose="020B0609030804020204"/>
              </a:rPr>
              <a:t>public </a:t>
            </a:r>
            <a:r>
              <a:rPr lang="en-US" altLang="en-US" sz="1100">
                <a:solidFill>
                  <a:srgbClr val="A6E22E"/>
                </a:solidFill>
                <a:latin typeface="DejaVu Sans Mono" panose="020B0609030804020204"/>
              </a:rPr>
              <a:t>LuceneIndexConfiguration</a:t>
            </a:r>
            <a: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  <a:t>(</a:t>
            </a:r>
            <a:r>
              <a:rPr lang="en-US" altLang="en-US" sz="1100" b="1">
                <a:solidFill>
                  <a:srgbClr val="F92672"/>
                </a:solidFill>
                <a:latin typeface="DejaVu Sans Mono" panose="020B0609030804020204"/>
              </a:rPr>
              <a:t>final </a:t>
            </a:r>
            <a:r>
              <a:rPr lang="en-US" altLang="en-US" sz="1100">
                <a:solidFill>
                  <a:srgbClr val="0ED38C"/>
                </a:solidFill>
                <a:latin typeface="DejaVu Sans Mono" panose="020B0609030804020204"/>
              </a:rPr>
              <a:t>EntityManagerFactory </a:t>
            </a:r>
            <a:r>
              <a:rPr lang="en-US" altLang="en-US" sz="1100">
                <a:solidFill>
                  <a:srgbClr val="FD971F"/>
                </a:solidFill>
                <a:latin typeface="DejaVu Sans Mono" panose="020B0609030804020204"/>
              </a:rPr>
              <a:t>entityManagerFactory</a:t>
            </a:r>
            <a: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  <a:t>) {</a:t>
            </a:r>
            <a:b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</a:br>
            <a: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  <a:t>        </a:t>
            </a:r>
            <a:r>
              <a:rPr lang="en-US" altLang="en-US" sz="1100" b="1">
                <a:solidFill>
                  <a:srgbClr val="F92672"/>
                </a:solidFill>
                <a:latin typeface="DejaVu Sans Mono" panose="020B0609030804020204"/>
              </a:rPr>
              <a:t>this</a:t>
            </a:r>
            <a:r>
              <a:rPr lang="en-US" altLang="en-US" sz="1100">
                <a:solidFill>
                  <a:srgbClr val="A9B7C6"/>
                </a:solidFill>
                <a:latin typeface="DejaVu Sans Mono" panose="020B0609030804020204"/>
              </a:rPr>
              <a:t>.</a:t>
            </a:r>
            <a:r>
              <a:rPr lang="en-US" altLang="en-US" sz="1100">
                <a:solidFill>
                  <a:srgbClr val="CF8822"/>
                </a:solidFill>
                <a:latin typeface="DejaVu Sans Mono" panose="020B0609030804020204"/>
              </a:rPr>
              <a:t>entityManager </a:t>
            </a:r>
            <a:r>
              <a:rPr lang="en-US" altLang="en-US" sz="1100">
                <a:solidFill>
                  <a:srgbClr val="A9B7C6"/>
                </a:solidFill>
                <a:latin typeface="DejaVu Sans Mono" panose="020B0609030804020204"/>
              </a:rPr>
              <a:t>= </a:t>
            </a:r>
            <a:r>
              <a:rPr lang="en-US" altLang="en-US" sz="1100">
                <a:solidFill>
                  <a:srgbClr val="FD971F"/>
                </a:solidFill>
                <a:latin typeface="DejaVu Sans Mono" panose="020B0609030804020204"/>
              </a:rPr>
              <a:t>entityManagerFactory</a:t>
            </a:r>
            <a:r>
              <a:rPr lang="en-US" altLang="en-US" sz="1100">
                <a:solidFill>
                  <a:srgbClr val="A9B7C6"/>
                </a:solidFill>
                <a:latin typeface="DejaVu Sans Mono" panose="020B0609030804020204"/>
              </a:rPr>
              <a:t>.</a:t>
            </a:r>
            <a:r>
              <a:rPr lang="en-US" altLang="en-US" sz="1100">
                <a:solidFill>
                  <a:srgbClr val="A6E22E"/>
                </a:solidFill>
                <a:latin typeface="DejaVu Sans Mono" panose="020B0609030804020204"/>
              </a:rPr>
              <a:t>createEntityManager</a:t>
            </a:r>
            <a: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  <a:t>()</a:t>
            </a:r>
            <a:r>
              <a:rPr lang="en-US" altLang="en-US" sz="1100">
                <a:solidFill>
                  <a:srgbClr val="A9B7C6"/>
                </a:solidFill>
                <a:latin typeface="DejaVu Sans Mono" panose="020B0609030804020204"/>
              </a:rPr>
              <a:t>;</a:t>
            </a:r>
            <a:br>
              <a:rPr lang="en-US" altLang="en-US" sz="1100">
                <a:solidFill>
                  <a:srgbClr val="A9B7C6"/>
                </a:solidFill>
                <a:latin typeface="DejaVu Sans Mono" panose="020B0609030804020204"/>
              </a:rPr>
            </a:br>
            <a:r>
              <a:rPr lang="en-US" altLang="en-US" sz="1100">
                <a:solidFill>
                  <a:srgbClr val="A9B7C6"/>
                </a:solidFill>
                <a:latin typeface="DejaVu Sans Mono" panose="020B0609030804020204"/>
              </a:rPr>
              <a:t>    </a:t>
            </a:r>
            <a: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  <a:t>}</a:t>
            </a:r>
            <a:b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</a:br>
            <a: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  <a:t/>
            </a:r>
            <a:b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</a:br>
            <a: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  <a:t>    </a:t>
            </a:r>
            <a:r>
              <a:rPr lang="en-US" altLang="en-US" sz="1100">
                <a:solidFill>
                  <a:srgbClr val="BBB529"/>
                </a:solidFill>
                <a:latin typeface="DejaVu Sans Mono" panose="020B0609030804020204"/>
              </a:rPr>
              <a:t>@PostConstruct</a:t>
            </a:r>
            <a:br>
              <a:rPr lang="en-US" altLang="en-US" sz="1100">
                <a:solidFill>
                  <a:srgbClr val="BBB529"/>
                </a:solidFill>
                <a:latin typeface="DejaVu Sans Mono" panose="020B0609030804020204"/>
              </a:rPr>
            </a:br>
            <a:r>
              <a:rPr lang="en-US" altLang="en-US" sz="1100">
                <a:solidFill>
                  <a:srgbClr val="BBB529"/>
                </a:solidFill>
                <a:latin typeface="DejaVu Sans Mono" panose="020B0609030804020204"/>
              </a:rPr>
              <a:t>    </a:t>
            </a:r>
            <a:r>
              <a:rPr lang="en-US" altLang="en-US" sz="1100" b="1">
                <a:solidFill>
                  <a:srgbClr val="F92672"/>
                </a:solidFill>
                <a:latin typeface="DejaVu Sans Mono" panose="020B0609030804020204"/>
              </a:rPr>
              <a:t>public void </a:t>
            </a:r>
            <a:r>
              <a:rPr lang="en-US" altLang="en-US" sz="1100">
                <a:solidFill>
                  <a:srgbClr val="A6E22E"/>
                </a:solidFill>
                <a:latin typeface="DejaVu Sans Mono" panose="020B0609030804020204"/>
              </a:rPr>
              <a:t>onApplicationEvent</a:t>
            </a:r>
            <a: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  <a:t>() </a:t>
            </a:r>
            <a:r>
              <a:rPr lang="en-US" altLang="en-US" sz="1100" b="1">
                <a:solidFill>
                  <a:srgbClr val="F92672"/>
                </a:solidFill>
                <a:latin typeface="DejaVu Sans Mono" panose="020B0609030804020204"/>
              </a:rPr>
              <a:t>throws </a:t>
            </a:r>
            <a:r>
              <a:rPr lang="en-US" altLang="en-US" sz="1100">
                <a:solidFill>
                  <a:srgbClr val="66D9EF"/>
                </a:solidFill>
                <a:latin typeface="DejaVu Sans Mono" panose="020B0609030804020204"/>
              </a:rPr>
              <a:t>InterruptedException </a:t>
            </a:r>
            <a: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  <a:t>{</a:t>
            </a:r>
            <a:b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</a:br>
            <a: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  <a:t>        </a:t>
            </a:r>
            <a:r>
              <a:rPr lang="en-US" altLang="en-US" sz="1100">
                <a:solidFill>
                  <a:srgbClr val="0ED38C"/>
                </a:solidFill>
                <a:latin typeface="DejaVu Sans Mono" panose="020B0609030804020204"/>
              </a:rPr>
              <a:t>FullTextEntityManager </a:t>
            </a:r>
            <a:r>
              <a:rPr lang="en-US" altLang="en-US" sz="1100">
                <a:solidFill>
                  <a:srgbClr val="CBAD96"/>
                </a:solidFill>
                <a:latin typeface="DejaVu Sans Mono" panose="020B0609030804020204"/>
              </a:rPr>
              <a:t>fullTextEntityManager </a:t>
            </a:r>
            <a:r>
              <a:rPr lang="en-US" altLang="en-US" sz="1100">
                <a:solidFill>
                  <a:srgbClr val="A9B7C6"/>
                </a:solidFill>
                <a:latin typeface="DejaVu Sans Mono" panose="020B0609030804020204"/>
              </a:rPr>
              <a:t>=  </a:t>
            </a:r>
            <a:r>
              <a:rPr lang="en-US" altLang="en-US" sz="1100">
                <a:solidFill>
                  <a:srgbClr val="66D9EF"/>
                </a:solidFill>
                <a:latin typeface="DejaVu Sans Mono" panose="020B0609030804020204"/>
              </a:rPr>
              <a:t>Search</a:t>
            </a:r>
            <a:r>
              <a:rPr lang="en-US" altLang="en-US" sz="1100">
                <a:solidFill>
                  <a:srgbClr val="A9B7C6"/>
                </a:solidFill>
                <a:latin typeface="DejaVu Sans Mono" panose="020B0609030804020204"/>
              </a:rPr>
              <a:t>.</a:t>
            </a:r>
            <a:r>
              <a:rPr lang="en-US" altLang="en-US" sz="1100" i="1">
                <a:solidFill>
                  <a:srgbClr val="A6E22E"/>
                </a:solidFill>
                <a:latin typeface="DejaVu Sans Mono" panose="020B0609030804020204"/>
              </a:rPr>
              <a:t>getFullTextEntityManager</a:t>
            </a:r>
            <a: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  <a:t>(</a:t>
            </a:r>
            <a:r>
              <a:rPr lang="en-US" altLang="en-US" sz="1100">
                <a:solidFill>
                  <a:srgbClr val="CF8822"/>
                </a:solidFill>
                <a:latin typeface="DejaVu Sans Mono" panose="020B0609030804020204"/>
              </a:rPr>
              <a:t>entityManager</a:t>
            </a:r>
            <a: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  <a:t>)</a:t>
            </a:r>
            <a:r>
              <a:rPr lang="en-US" altLang="en-US" sz="1100">
                <a:solidFill>
                  <a:srgbClr val="A9B7C6"/>
                </a:solidFill>
                <a:latin typeface="DejaVu Sans Mono" panose="020B0609030804020204"/>
              </a:rPr>
              <a:t>;</a:t>
            </a:r>
            <a:br>
              <a:rPr lang="en-US" altLang="en-US" sz="1100">
                <a:solidFill>
                  <a:srgbClr val="A9B7C6"/>
                </a:solidFill>
                <a:latin typeface="DejaVu Sans Mono" panose="020B0609030804020204"/>
              </a:rPr>
            </a:br>
            <a:r>
              <a:rPr lang="en-US" altLang="en-US" sz="1100">
                <a:solidFill>
                  <a:srgbClr val="A9B7C6"/>
                </a:solidFill>
                <a:latin typeface="DejaVu Sans Mono" panose="020B0609030804020204"/>
              </a:rPr>
              <a:t>        </a:t>
            </a:r>
            <a:r>
              <a:rPr lang="en-US" altLang="en-US" sz="1100">
                <a:solidFill>
                  <a:srgbClr val="CBAD96"/>
                </a:solidFill>
                <a:latin typeface="DejaVu Sans Mono" panose="020B0609030804020204"/>
              </a:rPr>
              <a:t>fullTextEntityManager</a:t>
            </a:r>
            <a:r>
              <a:rPr lang="en-US" altLang="en-US" sz="1100">
                <a:solidFill>
                  <a:srgbClr val="A9B7C6"/>
                </a:solidFill>
                <a:latin typeface="DejaVu Sans Mono" panose="020B0609030804020204"/>
              </a:rPr>
              <a:t>.</a:t>
            </a:r>
            <a:r>
              <a:rPr lang="en-US" altLang="en-US" sz="1100">
                <a:solidFill>
                  <a:srgbClr val="A6E22E"/>
                </a:solidFill>
                <a:latin typeface="DejaVu Sans Mono" panose="020B0609030804020204"/>
              </a:rPr>
              <a:t>createIndexer</a:t>
            </a:r>
            <a: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  <a:t>()</a:t>
            </a:r>
            <a:r>
              <a:rPr lang="en-US" altLang="en-US" sz="1100">
                <a:solidFill>
                  <a:srgbClr val="A9B7C6"/>
                </a:solidFill>
                <a:latin typeface="DejaVu Sans Mono" panose="020B0609030804020204"/>
              </a:rPr>
              <a:t>.</a:t>
            </a:r>
            <a:r>
              <a:rPr lang="en-US" altLang="en-US" sz="1100">
                <a:solidFill>
                  <a:srgbClr val="A6E22E"/>
                </a:solidFill>
                <a:latin typeface="DejaVu Sans Mono" panose="020B0609030804020204"/>
              </a:rPr>
              <a:t>startAndWait</a:t>
            </a:r>
            <a: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  <a:t>()</a:t>
            </a:r>
            <a:r>
              <a:rPr lang="en-US" altLang="en-US" sz="1100">
                <a:solidFill>
                  <a:srgbClr val="A9B7C6"/>
                </a:solidFill>
                <a:latin typeface="DejaVu Sans Mono" panose="020B0609030804020204"/>
              </a:rPr>
              <a:t>;</a:t>
            </a:r>
            <a:br>
              <a:rPr lang="en-US" altLang="en-US" sz="1100">
                <a:solidFill>
                  <a:srgbClr val="A9B7C6"/>
                </a:solidFill>
                <a:latin typeface="DejaVu Sans Mono" panose="020B0609030804020204"/>
              </a:rPr>
            </a:br>
            <a:r>
              <a:rPr lang="en-US" altLang="en-US" sz="1100">
                <a:solidFill>
                  <a:srgbClr val="A9B7C6"/>
                </a:solidFill>
                <a:latin typeface="DejaVu Sans Mono" panose="020B0609030804020204"/>
              </a:rPr>
              <a:t>    </a:t>
            </a:r>
            <a: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  <a:t>}</a:t>
            </a:r>
            <a:b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</a:br>
            <a:r>
              <a:rPr lang="en-US" altLang="en-US" sz="1100" i="1">
                <a:solidFill>
                  <a:srgbClr val="4186F8"/>
                </a:solidFill>
                <a:latin typeface="DejaVu Sans Mono" panose="020B0609030804020204"/>
              </a:rPr>
              <a:t>}</a:t>
            </a:r>
            <a:endParaRPr lang="en-US" altLang="en-US" sz="5400">
              <a:latin typeface="DejaVu Sans Mono" panose="020B0609030804020204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174793" y="2213756"/>
            <a:ext cx="4386879" cy="3633047"/>
          </a:xfrm>
        </p:spPr>
        <p:txBody>
          <a:bodyPr>
            <a:normAutofit/>
          </a:bodyPr>
          <a:lstStyle/>
          <a:p>
            <a:r>
              <a:rPr lang="en-US"/>
              <a:t>Hibernate Search will </a:t>
            </a:r>
            <a:r>
              <a:rPr lang="en-US"/>
              <a:t>transparently </a:t>
            </a:r>
            <a:r>
              <a:rPr lang="en-US" smtClean="0"/>
              <a:t>index </a:t>
            </a:r>
            <a:r>
              <a:rPr lang="en-US"/>
              <a:t>every entity each time it’s persisted, updated or removed through Hibernate ORM</a:t>
            </a:r>
            <a:r>
              <a:rPr lang="en-US"/>
              <a:t>. </a:t>
            </a:r>
            <a:endParaRPr lang="en-US"/>
          </a:p>
          <a:p>
            <a:r>
              <a:rPr lang="en-US"/>
              <a:t>Its mission is to keep the index and your database in sync, allowing you to forget about this </a:t>
            </a:r>
            <a:r>
              <a:rPr lang="en-US"/>
              <a:t>problem</a:t>
            </a:r>
            <a:r>
              <a:rPr lang="en-US" smtClean="0"/>
              <a:t>.</a:t>
            </a:r>
          </a:p>
          <a:p>
            <a:r>
              <a:rPr lang="en-US" smtClean="0"/>
              <a:t>Indexing can also be done at runtime (shown here)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3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Entity analysis</a:t>
            </a:r>
            <a:endParaRPr lang="en-US"/>
          </a:p>
        </p:txBody>
      </p:sp>
      <p:sp>
        <p:nvSpPr>
          <p:cNvPr id="12" name="Rectangle: Rounded Corners 2">
            <a:extLst>
              <a:ext uri="{FF2B5EF4-FFF2-40B4-BE49-F238E27FC236}">
                <a16:creationId xmlns:a16="http://schemas.microsoft.com/office/drawing/2014/main" id="{78DB9C1F-E064-47C5-9A87-7E7643797E95}"/>
              </a:ext>
            </a:extLst>
          </p:cNvPr>
          <p:cNvSpPr/>
          <p:nvPr/>
        </p:nvSpPr>
        <p:spPr>
          <a:xfrm>
            <a:off x="5221705" y="2118478"/>
            <a:ext cx="6167962" cy="434554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D1A123-07B1-4147-B1FE-D46A48CCB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994" y="5121688"/>
            <a:ext cx="7857989" cy="507831"/>
          </a:xfrm>
          <a:prstGeom prst="rect">
            <a:avLst/>
          </a:prstGeom>
          <a:noFill/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/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186F8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5568667" y="2467672"/>
            <a:ext cx="6743216" cy="364715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>
                <a:solidFill>
                  <a:srgbClr val="BBB529"/>
                </a:solidFill>
                <a:latin typeface="Fira Code"/>
              </a:rPr>
              <a:t>@Data</a:t>
            </a:r>
            <a:br>
              <a:rPr lang="en-US" altLang="en-US" sz="1100">
                <a:solidFill>
                  <a:srgbClr val="BBB529"/>
                </a:solidFill>
                <a:latin typeface="Fira Code"/>
              </a:rPr>
            </a:br>
            <a:r>
              <a:rPr lang="en-US" altLang="en-US" sz="1100">
                <a:solidFill>
                  <a:srgbClr val="BBB529"/>
                </a:solidFill>
                <a:latin typeface="Fira Code"/>
              </a:rPr>
              <a:t>@Entity</a:t>
            </a:r>
            <a:br>
              <a:rPr lang="en-US" altLang="en-US" sz="1100">
                <a:solidFill>
                  <a:srgbClr val="BBB529"/>
                </a:solidFill>
                <a:latin typeface="Fira Code"/>
              </a:rPr>
            </a:br>
            <a:r>
              <a:rPr lang="en-US" altLang="en-US" sz="1100">
                <a:solidFill>
                  <a:srgbClr val="BBB529"/>
                </a:solidFill>
                <a:latin typeface="Fira Code"/>
              </a:rPr>
              <a:t>@Indexed</a:t>
            </a:r>
            <a:br>
              <a:rPr lang="en-US" altLang="en-US" sz="1100">
                <a:solidFill>
                  <a:srgbClr val="BBB529"/>
                </a:solidFill>
                <a:latin typeface="Fira Code"/>
              </a:rPr>
            </a:br>
            <a:r>
              <a:rPr lang="en-US" altLang="en-US" sz="1100">
                <a:solidFill>
                  <a:srgbClr val="BBB529"/>
                </a:solidFill>
                <a:latin typeface="Fira Code"/>
              </a:rPr>
              <a:t>@Table</a:t>
            </a: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100">
                <a:solidFill>
                  <a:srgbClr val="D0D0FF"/>
                </a:solidFill>
                <a:latin typeface="Fira Code"/>
              </a:rPr>
              <a:t>name </a:t>
            </a:r>
            <a:r>
              <a:rPr lang="en-US" altLang="en-US" sz="11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100">
                <a:solidFill>
                  <a:srgbClr val="E6DB74"/>
                </a:solidFill>
                <a:latin typeface="Fira Code"/>
              </a:rPr>
              <a:t>"movie"</a:t>
            </a: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)</a:t>
            </a:r>
            <a:br>
              <a:rPr lang="en-US" altLang="en-US" sz="11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/>
            </a:r>
            <a:br>
              <a:rPr lang="en-US" altLang="en-US" sz="11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100" b="1">
                <a:solidFill>
                  <a:srgbClr val="F92672"/>
                </a:solidFill>
                <a:latin typeface="Fira Code"/>
              </a:rPr>
              <a:t>public class </a:t>
            </a:r>
            <a:r>
              <a:rPr lang="en-US" altLang="en-US" sz="1100">
                <a:solidFill>
                  <a:srgbClr val="66D9EF"/>
                </a:solidFill>
                <a:latin typeface="Fira Code"/>
              </a:rPr>
              <a:t>Movie </a:t>
            </a:r>
            <a:r>
              <a:rPr lang="en-US" altLang="en-US" sz="1100" b="1">
                <a:solidFill>
                  <a:srgbClr val="F92672"/>
                </a:solidFill>
                <a:latin typeface="Fira Code"/>
              </a:rPr>
              <a:t>extends </a:t>
            </a:r>
            <a:r>
              <a:rPr lang="en-US" altLang="en-US" sz="1100">
                <a:solidFill>
                  <a:srgbClr val="66D9EF"/>
                </a:solidFill>
                <a:latin typeface="Fira Code"/>
              </a:rPr>
              <a:t>EntityBase</a:t>
            </a: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&lt;</a:t>
            </a:r>
            <a:r>
              <a:rPr lang="en-US" altLang="en-US" sz="1100">
                <a:solidFill>
                  <a:srgbClr val="66D9EF"/>
                </a:solidFill>
                <a:latin typeface="Fira Code"/>
              </a:rPr>
              <a:t>String</a:t>
            </a: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&gt; {</a:t>
            </a:r>
            <a:br>
              <a:rPr lang="en-US" altLang="en-US" sz="11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/>
            </a:r>
            <a:br>
              <a:rPr lang="en-US" altLang="en-US" sz="11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    </a:t>
            </a:r>
            <a:r>
              <a:rPr lang="en-US" altLang="en-US" sz="1100">
                <a:solidFill>
                  <a:srgbClr val="BBB529"/>
                </a:solidFill>
                <a:latin typeface="Fira Code"/>
              </a:rPr>
              <a:t>@Id</a:t>
            </a:r>
            <a:r>
              <a:rPr lang="en-US" altLang="en-US" sz="1100">
                <a:solidFill>
                  <a:srgbClr val="BBB529"/>
                </a:solidFill>
                <a:latin typeface="Fira Code"/>
              </a:rPr>
              <a:t/>
            </a:r>
            <a:br>
              <a:rPr lang="en-US" altLang="en-US" sz="1100">
                <a:solidFill>
                  <a:srgbClr val="BBB529"/>
                </a:solidFill>
                <a:latin typeface="Fira Code"/>
              </a:rPr>
            </a:br>
            <a:r>
              <a:rPr lang="en-US" altLang="en-US" sz="1100" smtClean="0">
                <a:solidFill>
                  <a:srgbClr val="BBB529"/>
                </a:solidFill>
                <a:latin typeface="Fira Code"/>
              </a:rPr>
              <a:t>    @Type</a:t>
            </a:r>
            <a:r>
              <a:rPr lang="en-US" altLang="en-US" sz="1100" i="1" smtClean="0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100" smtClean="0">
                <a:solidFill>
                  <a:srgbClr val="D0D0FF"/>
                </a:solidFill>
                <a:latin typeface="Fira Code"/>
              </a:rPr>
              <a:t>type </a:t>
            </a:r>
            <a:r>
              <a:rPr lang="en-US" altLang="en-US" sz="1100" smtClean="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100" smtClean="0">
                <a:solidFill>
                  <a:srgbClr val="E6DB74"/>
                </a:solidFill>
                <a:latin typeface="Fira Code"/>
              </a:rPr>
              <a:t>"uuid-char"</a:t>
            </a:r>
            <a:r>
              <a:rPr lang="en-US" altLang="en-US" sz="1100" i="1" smtClean="0">
                <a:solidFill>
                  <a:srgbClr val="4186F8"/>
                </a:solidFill>
                <a:latin typeface="Fira Code"/>
              </a:rPr>
              <a:t>)</a:t>
            </a: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/>
            </a:r>
            <a:br>
              <a:rPr lang="en-US" altLang="en-US" sz="11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    </a:t>
            </a:r>
            <a:r>
              <a:rPr lang="en-US" altLang="en-US" sz="1100">
                <a:solidFill>
                  <a:srgbClr val="BBB529"/>
                </a:solidFill>
                <a:latin typeface="Fira Code"/>
              </a:rPr>
              <a:t>@GeneratedValue</a:t>
            </a: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100">
                <a:solidFill>
                  <a:srgbClr val="D0D0FF"/>
                </a:solidFill>
                <a:latin typeface="Fira Code"/>
              </a:rPr>
              <a:t>generator </a:t>
            </a:r>
            <a:r>
              <a:rPr lang="en-US" altLang="en-US" sz="11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100">
                <a:solidFill>
                  <a:srgbClr val="E6DB74"/>
                </a:solidFill>
                <a:latin typeface="Fira Code"/>
              </a:rPr>
              <a:t>"UUID"</a:t>
            </a:r>
            <a:r>
              <a:rPr lang="en-US" altLang="en-US" sz="1100">
                <a:solidFill>
                  <a:srgbClr val="A9B7C6"/>
                </a:solidFill>
                <a:latin typeface="Fira Code"/>
              </a:rPr>
              <a:t>, </a:t>
            </a:r>
            <a:r>
              <a:rPr lang="en-US" altLang="en-US" sz="1100">
                <a:solidFill>
                  <a:srgbClr val="D0D0FF"/>
                </a:solidFill>
                <a:latin typeface="Fira Code"/>
              </a:rPr>
              <a:t>strategy </a:t>
            </a:r>
            <a:r>
              <a:rPr lang="en-US" altLang="en-US" sz="11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100">
                <a:solidFill>
                  <a:srgbClr val="66D9EF"/>
                </a:solidFill>
                <a:latin typeface="Fira Code"/>
              </a:rPr>
              <a:t>GenerationType</a:t>
            </a:r>
            <a:r>
              <a:rPr lang="en-US" altLang="en-US" sz="11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AUTO)</a:t>
            </a:r>
            <a:br>
              <a:rPr lang="en-US" altLang="en-US" sz="11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    </a:t>
            </a:r>
            <a:r>
              <a:rPr lang="en-US" altLang="en-US" sz="1100">
                <a:solidFill>
                  <a:srgbClr val="BBB529"/>
                </a:solidFill>
                <a:latin typeface="Fira Code"/>
              </a:rPr>
              <a:t>@</a:t>
            </a:r>
            <a:r>
              <a:rPr lang="en-US" altLang="en-US" sz="1100">
                <a:solidFill>
                  <a:srgbClr val="BBB529"/>
                </a:solidFill>
                <a:latin typeface="Fira Code"/>
              </a:rPr>
              <a:t>GenericGenerator</a:t>
            </a:r>
            <a:r>
              <a:rPr lang="en-US" altLang="en-US" sz="1100" i="1" smtClean="0">
                <a:solidFill>
                  <a:srgbClr val="4186F8"/>
                </a:solidFill>
                <a:latin typeface="Fira Code"/>
              </a:rPr>
              <a:t>( Omitted</a:t>
            </a:r>
            <a:r>
              <a:rPr lang="en-US" altLang="en-US" sz="1100" smtClean="0">
                <a:solidFill>
                  <a:srgbClr val="E6DB74"/>
                </a:solidFill>
                <a:latin typeface="Fira Code"/>
              </a:rPr>
              <a:t> </a:t>
            </a: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)</a:t>
            </a:r>
            <a:br>
              <a:rPr lang="en-US" altLang="en-US" sz="11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    </a:t>
            </a:r>
            <a:r>
              <a:rPr lang="en-US" altLang="en-US" sz="1100">
                <a:solidFill>
                  <a:srgbClr val="BBB529"/>
                </a:solidFill>
                <a:latin typeface="Fira Code"/>
              </a:rPr>
              <a:t>@Column</a:t>
            </a: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100">
                <a:solidFill>
                  <a:srgbClr val="D0D0FF"/>
                </a:solidFill>
                <a:latin typeface="Fira Code"/>
              </a:rPr>
              <a:t>name </a:t>
            </a:r>
            <a:r>
              <a:rPr lang="en-US" altLang="en-US" sz="11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100">
                <a:solidFill>
                  <a:srgbClr val="E6DB74"/>
                </a:solidFill>
                <a:latin typeface="Fira Code"/>
              </a:rPr>
              <a:t>"movieid"</a:t>
            </a: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)</a:t>
            </a:r>
            <a:br>
              <a:rPr lang="en-US" altLang="en-US" sz="11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    </a:t>
            </a:r>
            <a:r>
              <a:rPr lang="en-US" altLang="en-US" sz="1100">
                <a:solidFill>
                  <a:srgbClr val="BBB529"/>
                </a:solidFill>
                <a:latin typeface="Fira Code"/>
              </a:rPr>
              <a:t>@FieldBridge</a:t>
            </a: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100">
                <a:solidFill>
                  <a:srgbClr val="D0D0FF"/>
                </a:solidFill>
                <a:latin typeface="Fira Code"/>
              </a:rPr>
              <a:t>impl </a:t>
            </a:r>
            <a:r>
              <a:rPr lang="en-US" altLang="en-US" sz="11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100">
                <a:solidFill>
                  <a:srgbClr val="66D9EF"/>
                </a:solidFill>
                <a:latin typeface="Fira Code"/>
              </a:rPr>
              <a:t>UUIDFieldBridge</a:t>
            </a:r>
            <a:r>
              <a:rPr lang="en-US" altLang="en-US" sz="11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100" b="1">
                <a:solidFill>
                  <a:srgbClr val="F92672"/>
                </a:solidFill>
                <a:latin typeface="Fira Code"/>
              </a:rPr>
              <a:t>class</a:t>
            </a: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)</a:t>
            </a:r>
            <a:br>
              <a:rPr lang="en-US" altLang="en-US" sz="11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    </a:t>
            </a:r>
            <a:r>
              <a:rPr lang="en-US" altLang="en-US" sz="1100">
                <a:solidFill>
                  <a:srgbClr val="BBB529"/>
                </a:solidFill>
                <a:latin typeface="Fira Code"/>
              </a:rPr>
              <a:t>@Analyzer</a:t>
            </a: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100">
                <a:solidFill>
                  <a:srgbClr val="D0D0FF"/>
                </a:solidFill>
                <a:latin typeface="Fira Code"/>
              </a:rPr>
              <a:t>impl </a:t>
            </a:r>
            <a:r>
              <a:rPr lang="en-US" altLang="en-US" sz="11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100">
                <a:solidFill>
                  <a:srgbClr val="66D9EF"/>
                </a:solidFill>
                <a:latin typeface="Fira Code"/>
              </a:rPr>
              <a:t>KeywordAnalyzer</a:t>
            </a:r>
            <a:r>
              <a:rPr lang="en-US" altLang="en-US" sz="1100">
                <a:solidFill>
                  <a:srgbClr val="A9B7C6"/>
                </a:solidFill>
                <a:latin typeface="Fira Code"/>
              </a:rPr>
              <a:t>.</a:t>
            </a:r>
            <a:r>
              <a:rPr lang="en-US" altLang="en-US" sz="1100" b="1">
                <a:solidFill>
                  <a:srgbClr val="F92672"/>
                </a:solidFill>
                <a:latin typeface="Fira Code"/>
              </a:rPr>
              <a:t>class</a:t>
            </a: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)</a:t>
            </a:r>
            <a:br>
              <a:rPr lang="en-US" altLang="en-US" sz="11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    </a:t>
            </a:r>
            <a:r>
              <a:rPr lang="en-US" altLang="en-US" sz="1100" b="1">
                <a:solidFill>
                  <a:srgbClr val="F92672"/>
                </a:solidFill>
                <a:latin typeface="Fira Code"/>
              </a:rPr>
              <a:t>private </a:t>
            </a:r>
            <a:r>
              <a:rPr lang="en-US" altLang="en-US" sz="1100">
                <a:solidFill>
                  <a:srgbClr val="66D9EF"/>
                </a:solidFill>
                <a:latin typeface="Fira Code"/>
              </a:rPr>
              <a:t>UUID </a:t>
            </a:r>
            <a:r>
              <a:rPr lang="en-US" altLang="en-US" sz="1100">
                <a:solidFill>
                  <a:srgbClr val="CF8822"/>
                </a:solidFill>
                <a:latin typeface="Fira Code"/>
              </a:rPr>
              <a:t>movieId</a:t>
            </a:r>
            <a:r>
              <a:rPr lang="en-US" altLang="en-US" sz="1100">
                <a:solidFill>
                  <a:srgbClr val="A9B7C6"/>
                </a:solidFill>
                <a:latin typeface="Fira Code"/>
              </a:rPr>
              <a:t>;</a:t>
            </a:r>
            <a:br>
              <a:rPr lang="en-US" altLang="en-US" sz="1100">
                <a:solidFill>
                  <a:srgbClr val="A9B7C6"/>
                </a:solidFill>
                <a:latin typeface="Fira Code"/>
              </a:rPr>
            </a:br>
            <a:r>
              <a:rPr lang="en-US" altLang="en-US" sz="1100">
                <a:solidFill>
                  <a:srgbClr val="A9B7C6"/>
                </a:solidFill>
                <a:latin typeface="Fira Code"/>
              </a:rPr>
              <a:t/>
            </a:r>
            <a:br>
              <a:rPr lang="en-US" altLang="en-US" sz="1100">
                <a:solidFill>
                  <a:srgbClr val="A9B7C6"/>
                </a:solidFill>
                <a:latin typeface="Fira Code"/>
              </a:rPr>
            </a:br>
            <a:r>
              <a:rPr lang="en-US" altLang="en-US" sz="1100">
                <a:solidFill>
                  <a:srgbClr val="A9B7C6"/>
                </a:solidFill>
                <a:latin typeface="Fira Code"/>
              </a:rPr>
              <a:t>    </a:t>
            </a:r>
            <a:r>
              <a:rPr lang="en-US" altLang="en-US" sz="1100">
                <a:solidFill>
                  <a:srgbClr val="BBB529"/>
                </a:solidFill>
                <a:latin typeface="Fira Code"/>
              </a:rPr>
              <a:t>@Field</a:t>
            </a:r>
            <a:br>
              <a:rPr lang="en-US" altLang="en-US" sz="1100">
                <a:solidFill>
                  <a:srgbClr val="BBB529"/>
                </a:solidFill>
                <a:latin typeface="Fira Code"/>
              </a:rPr>
            </a:br>
            <a:r>
              <a:rPr lang="en-US" altLang="en-US" sz="1100">
                <a:solidFill>
                  <a:srgbClr val="BBB529"/>
                </a:solidFill>
                <a:latin typeface="Fira Code"/>
              </a:rPr>
              <a:t>    @NotNull</a:t>
            </a: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100">
                <a:solidFill>
                  <a:srgbClr val="D0D0FF"/>
                </a:solidFill>
                <a:latin typeface="Fira Code"/>
              </a:rPr>
              <a:t>message </a:t>
            </a:r>
            <a:r>
              <a:rPr lang="en-US" altLang="en-US" sz="11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100">
                <a:solidFill>
                  <a:srgbClr val="E6DB74"/>
                </a:solidFill>
                <a:latin typeface="Fira Code"/>
              </a:rPr>
              <a:t>"Title cannot be blank"</a:t>
            </a: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)</a:t>
            </a:r>
            <a:br>
              <a:rPr lang="en-US" altLang="en-US" sz="11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    </a:t>
            </a:r>
            <a:r>
              <a:rPr lang="en-US" altLang="en-US" sz="1100">
                <a:solidFill>
                  <a:srgbClr val="BBB529"/>
                </a:solidFill>
                <a:latin typeface="Fira Code"/>
              </a:rPr>
              <a:t>@Size</a:t>
            </a: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100">
                <a:solidFill>
                  <a:srgbClr val="D0D0FF"/>
                </a:solidFill>
                <a:latin typeface="Fira Code"/>
              </a:rPr>
              <a:t>min </a:t>
            </a:r>
            <a:r>
              <a:rPr lang="en-US" altLang="en-US" sz="11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100">
                <a:solidFill>
                  <a:srgbClr val="AE81FF"/>
                </a:solidFill>
                <a:latin typeface="Fira Code"/>
              </a:rPr>
              <a:t>1</a:t>
            </a:r>
            <a:r>
              <a:rPr lang="en-US" altLang="en-US" sz="1100">
                <a:solidFill>
                  <a:srgbClr val="A9B7C6"/>
                </a:solidFill>
                <a:latin typeface="Fira Code"/>
              </a:rPr>
              <a:t>, </a:t>
            </a:r>
            <a:r>
              <a:rPr lang="en-US" altLang="en-US" sz="1100">
                <a:solidFill>
                  <a:srgbClr val="D0D0FF"/>
                </a:solidFill>
                <a:latin typeface="Fira Code"/>
              </a:rPr>
              <a:t>message </a:t>
            </a:r>
            <a:r>
              <a:rPr lang="en-US" altLang="en-US" sz="11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100">
                <a:solidFill>
                  <a:srgbClr val="E6DB74"/>
                </a:solidFill>
                <a:latin typeface="Fira Code"/>
              </a:rPr>
              <a:t>"Question must be more than 1 characters"</a:t>
            </a: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)</a:t>
            </a:r>
            <a:br>
              <a:rPr lang="en-US" altLang="en-US" sz="11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    </a:t>
            </a:r>
            <a:r>
              <a:rPr lang="en-US" altLang="en-US" sz="1100">
                <a:solidFill>
                  <a:srgbClr val="BBB529"/>
                </a:solidFill>
                <a:latin typeface="Fira Code"/>
              </a:rPr>
              <a:t>@Column</a:t>
            </a: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(</a:t>
            </a:r>
            <a:r>
              <a:rPr lang="en-US" altLang="en-US" sz="1100">
                <a:solidFill>
                  <a:srgbClr val="D0D0FF"/>
                </a:solidFill>
                <a:latin typeface="Fira Code"/>
              </a:rPr>
              <a:t>name </a:t>
            </a:r>
            <a:r>
              <a:rPr lang="en-US" altLang="en-US" sz="11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100">
                <a:solidFill>
                  <a:srgbClr val="E6DB74"/>
                </a:solidFill>
                <a:latin typeface="Fira Code"/>
              </a:rPr>
              <a:t>"title"</a:t>
            </a:r>
            <a:r>
              <a:rPr lang="en-US" altLang="en-US" sz="1100">
                <a:solidFill>
                  <a:srgbClr val="A9B7C6"/>
                </a:solidFill>
                <a:latin typeface="Fira Code"/>
              </a:rPr>
              <a:t>, </a:t>
            </a:r>
            <a:r>
              <a:rPr lang="en-US" altLang="en-US" sz="1100">
                <a:solidFill>
                  <a:srgbClr val="D0D0FF"/>
                </a:solidFill>
                <a:latin typeface="Fira Code"/>
              </a:rPr>
              <a:t>columnDefinition </a:t>
            </a:r>
            <a:r>
              <a:rPr lang="en-US" altLang="en-US" sz="1100">
                <a:solidFill>
                  <a:srgbClr val="A9B7C6"/>
                </a:solidFill>
                <a:latin typeface="Fira Code"/>
              </a:rPr>
              <a:t>= </a:t>
            </a:r>
            <a:r>
              <a:rPr lang="en-US" altLang="en-US" sz="1100">
                <a:solidFill>
                  <a:srgbClr val="E6DB74"/>
                </a:solidFill>
                <a:latin typeface="Fira Code"/>
              </a:rPr>
              <a:t>"TEXT"</a:t>
            </a: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)</a:t>
            </a:r>
            <a:br>
              <a:rPr lang="en-US" altLang="en-US" sz="1100" i="1">
                <a:solidFill>
                  <a:srgbClr val="4186F8"/>
                </a:solidFill>
                <a:latin typeface="Fira Code"/>
              </a:rPr>
            </a:br>
            <a:r>
              <a:rPr lang="en-US" altLang="en-US" sz="1100" i="1">
                <a:solidFill>
                  <a:srgbClr val="4186F8"/>
                </a:solidFill>
                <a:latin typeface="Fira Code"/>
              </a:rPr>
              <a:t>    </a:t>
            </a:r>
            <a:r>
              <a:rPr lang="en-US" altLang="en-US" sz="1100" b="1">
                <a:solidFill>
                  <a:srgbClr val="F92672"/>
                </a:solidFill>
                <a:latin typeface="Fira Code"/>
              </a:rPr>
              <a:t>private </a:t>
            </a:r>
            <a:r>
              <a:rPr lang="en-US" altLang="en-US" sz="1100">
                <a:solidFill>
                  <a:srgbClr val="66D9EF"/>
                </a:solidFill>
                <a:latin typeface="Fira Code"/>
              </a:rPr>
              <a:t>String </a:t>
            </a:r>
            <a:r>
              <a:rPr lang="en-US" altLang="en-US" sz="1100">
                <a:solidFill>
                  <a:srgbClr val="CF8822"/>
                </a:solidFill>
                <a:latin typeface="Fira Code"/>
              </a:rPr>
              <a:t>title</a:t>
            </a:r>
            <a:r>
              <a:rPr lang="en-US" altLang="en-US" sz="1100">
                <a:solidFill>
                  <a:srgbClr val="A9B7C6"/>
                </a:solidFill>
                <a:latin typeface="Fira Code"/>
              </a:rPr>
              <a:t>;</a:t>
            </a:r>
            <a:endParaRPr lang="en-US" altLang="en-US" sz="4800">
              <a:latin typeface="Arial" panose="020B0604020202020204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174793" y="2213756"/>
            <a:ext cx="4386879" cy="3633047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Entities must be annoted with </a:t>
            </a:r>
            <a:r>
              <a:rPr lang="en-US" smtClean="0">
                <a:solidFill>
                  <a:srgbClr val="00B050"/>
                </a:solidFill>
              </a:rPr>
              <a:t>@Indexed </a:t>
            </a:r>
            <a:r>
              <a:rPr lang="en-US" smtClean="0"/>
              <a:t>to be indexed</a:t>
            </a:r>
          </a:p>
          <a:p>
            <a:r>
              <a:rPr lang="en-US" smtClean="0"/>
              <a:t>Each field (except the id) should be marked with an </a:t>
            </a:r>
            <a:r>
              <a:rPr lang="en-US" smtClean="0">
                <a:solidFill>
                  <a:srgbClr val="00B050"/>
                </a:solidFill>
              </a:rPr>
              <a:t>@Field </a:t>
            </a:r>
            <a:r>
              <a:rPr lang="en-US" smtClean="0"/>
              <a:t>annotation.</a:t>
            </a:r>
          </a:p>
          <a:p>
            <a:r>
              <a:rPr lang="en-US" smtClean="0"/>
              <a:t>Non – standard fields (such as a UUID) may require custom bridges, demonstrated by </a:t>
            </a:r>
            <a:r>
              <a:rPr lang="en-US" smtClean="0">
                <a:solidFill>
                  <a:srgbClr val="00B050"/>
                </a:solidFill>
              </a:rPr>
              <a:t>@FieldBridge</a:t>
            </a:r>
          </a:p>
          <a:p>
            <a:r>
              <a:rPr lang="en-US" smtClean="0"/>
              <a:t>Finally, one may specify which lucene analyzer to use with </a:t>
            </a:r>
            <a:r>
              <a:rPr lang="en-US" smtClean="0">
                <a:solidFill>
                  <a:srgbClr val="00B050"/>
                </a:solidFill>
              </a:rPr>
              <a:t>@Analyzer</a:t>
            </a:r>
            <a:r>
              <a:rPr lang="en-US" smtClean="0"/>
              <a:t>.   Best practice is to specify this at the entity level (not shown), and override where needed.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6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273</TotalTime>
  <Words>738</Words>
  <Application>Microsoft Office PowerPoint</Application>
  <PresentationFormat>Widescreen</PresentationFormat>
  <Paragraphs>165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Malgun Gothic</vt:lpstr>
      <vt:lpstr>Arial</vt:lpstr>
      <vt:lpstr>DejaVu Sans Mono</vt:lpstr>
      <vt:lpstr>Fira Code</vt:lpstr>
      <vt:lpstr>Gill Sans MT</vt:lpstr>
      <vt:lpstr>휴먼매직체</vt:lpstr>
      <vt:lpstr>raleway</vt:lpstr>
      <vt:lpstr>Wingdings</vt:lpstr>
      <vt:lpstr>Wingdings 2</vt:lpstr>
      <vt:lpstr>Dividend</vt:lpstr>
      <vt:lpstr>PowerPoint Presentation</vt:lpstr>
      <vt:lpstr>PowerPoint Presentation</vt:lpstr>
      <vt:lpstr>PowerPoint Presentation</vt:lpstr>
      <vt:lpstr>SCI FI Application Structure</vt:lpstr>
      <vt:lpstr>PowerPoint Presentation</vt:lpstr>
      <vt:lpstr>Hibernate / Lucene index</vt:lpstr>
      <vt:lpstr>PowerPoint Presentation</vt:lpstr>
      <vt:lpstr>Lucene Index</vt:lpstr>
      <vt:lpstr>Entity analysis</vt:lpstr>
      <vt:lpstr>Analyzers</vt:lpstr>
      <vt:lpstr>Executing a search</vt:lpstr>
      <vt:lpstr>Executing a search</vt:lpstr>
      <vt:lpstr>A better way?</vt:lpstr>
      <vt:lpstr>One last piece</vt:lpstr>
      <vt:lpstr>Simple Language Processor [code not shown]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vosse</dc:creator>
  <cp:lastModifiedBy>danimae.vossen</cp:lastModifiedBy>
  <cp:revision>41</cp:revision>
  <dcterms:created xsi:type="dcterms:W3CDTF">2019-04-26T04:13:25Z</dcterms:created>
  <dcterms:modified xsi:type="dcterms:W3CDTF">2019-04-26T18:07:55Z</dcterms:modified>
</cp:coreProperties>
</file>