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1147" y="-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786B-880C-4FFD-97E2-3F3A06375DD6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8090-F4E0-4F4C-8DD3-00B20F0C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786B-880C-4FFD-97E2-3F3A06375DD6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8090-F4E0-4F4C-8DD3-00B20F0C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786B-880C-4FFD-97E2-3F3A06375DD6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8090-F4E0-4F4C-8DD3-00B20F0C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5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786B-880C-4FFD-97E2-3F3A06375DD6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8090-F4E0-4F4C-8DD3-00B20F0C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8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786B-880C-4FFD-97E2-3F3A06375DD6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8090-F4E0-4F4C-8DD3-00B20F0C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1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786B-880C-4FFD-97E2-3F3A06375DD6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8090-F4E0-4F4C-8DD3-00B20F0C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786B-880C-4FFD-97E2-3F3A06375DD6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8090-F4E0-4F4C-8DD3-00B20F0C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7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786B-880C-4FFD-97E2-3F3A06375DD6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8090-F4E0-4F4C-8DD3-00B20F0C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9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786B-880C-4FFD-97E2-3F3A06375DD6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8090-F4E0-4F4C-8DD3-00B20F0C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3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786B-880C-4FFD-97E2-3F3A06375DD6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8090-F4E0-4F4C-8DD3-00B20F0C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786B-880C-4FFD-97E2-3F3A06375DD6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8090-F4E0-4F4C-8DD3-00B20F0C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0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8786B-880C-4FFD-97E2-3F3A06375DD6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8090-F4E0-4F4C-8DD3-00B20F0C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6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arriere.at/jobs/4646173" TargetMode="External"/><Relationship Id="rId3" Type="http://schemas.openxmlformats.org/officeDocument/2006/relationships/hyperlink" Target="https://www.infonova.com/en/index.html" TargetMode="External"/><Relationship Id="rId7" Type="http://schemas.openxmlformats.org/officeDocument/2006/relationships/hyperlink" Target="http://www.ranorex.com/?gclid=CMGPuLW_s9ACFXAo0wod0mEOxQ" TargetMode="External"/><Relationship Id="rId2" Type="http://schemas.openxmlformats.org/officeDocument/2006/relationships/hyperlink" Target="http://www.iog-austria.at/welcome/?L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basoft.com/en/" TargetMode="External"/><Relationship Id="rId5" Type="http://schemas.openxmlformats.org/officeDocument/2006/relationships/hyperlink" Target="mailto:philipp.pichler@infonova.com" TargetMode="External"/><Relationship Id="rId4" Type="http://schemas.openxmlformats.org/officeDocument/2006/relationships/hyperlink" Target="https://www.xing.com/profile/Philipp_Pichler1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Pictures\product-development-using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779585"/>
            <a:ext cx="6057900" cy="478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4191000" cy="3810000"/>
          </a:xfrm>
        </p:spPr>
        <p:txBody>
          <a:bodyPr/>
          <a:lstStyle/>
          <a:p>
            <a:pPr algn="l"/>
            <a:r>
              <a:rPr lang="de-DE" sz="6600" dirty="0" smtClean="0"/>
              <a:t>Java</a:t>
            </a:r>
            <a:r>
              <a:rPr lang="de-DE" sz="6600" dirty="0" smtClean="0">
                <a:solidFill>
                  <a:schemeClr val="bg1"/>
                </a:solidFill>
              </a:rPr>
              <a:t> </a:t>
            </a:r>
            <a:r>
              <a:rPr lang="de-DE" sz="6600" dirty="0" smtClean="0"/>
              <a:t>is</a:t>
            </a:r>
            <a:r>
              <a:rPr lang="de-DE" sz="6600" dirty="0" smtClean="0">
                <a:solidFill>
                  <a:schemeClr val="bg1"/>
                </a:solidFill>
              </a:rPr>
              <a:t> </a:t>
            </a:r>
            <a:r>
              <a:rPr lang="de-DE" sz="6600" dirty="0" smtClean="0"/>
              <a:t>easy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sz="3600" i="1" dirty="0" smtClean="0"/>
              <a:t>Presentation</a:t>
            </a:r>
            <a:endParaRPr lang="en-US" sz="3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648200"/>
            <a:ext cx="6400800" cy="1752600"/>
          </a:xfrm>
        </p:spPr>
        <p:txBody>
          <a:bodyPr/>
          <a:lstStyle/>
          <a:p>
            <a:r>
              <a:rPr lang="de-DE" dirty="0" smtClean="0"/>
              <a:t>21.11.2016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5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9372600" cy="7543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101094"/>
                </a:solidFill>
              </a:rPr>
              <a:t> public</a:t>
            </a:r>
            <a:r>
              <a:rPr lang="en-US" dirty="0" smtClean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101094"/>
                </a:solidFill>
              </a:rPr>
              <a:t>static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>
                <a:solidFill>
                  <a:srgbClr val="101094"/>
                </a:solidFill>
              </a:rPr>
              <a:t>boolean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CheckXDiagonalForward</a:t>
            </a:r>
            <a:r>
              <a:rPr lang="en-US" dirty="0" smtClean="0">
                <a:solidFill>
                  <a:srgbClr val="303336"/>
                </a:solidFill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//flag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//counter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//check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boolean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checkers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//goes through until an X is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found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//if X is found, add one to counter and go into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//goes through diagonally looking for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//if X is found, add 1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counter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//adds 1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checkers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//if outside of board,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break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//if counter is greater or equal to 4, player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wins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resets counter and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checkers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101094"/>
                </a:solidFill>
              </a:rPr>
              <a:t>public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101094"/>
                </a:solidFill>
              </a:rPr>
              <a:t>static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>
                <a:solidFill>
                  <a:srgbClr val="101094"/>
                </a:solidFill>
              </a:rPr>
              <a:t>boolean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 smtClean="0">
                <a:solidFill>
                  <a:srgbClr val="2B91AF"/>
                </a:solidFill>
              </a:rPr>
              <a:t>CheckODiagonalForward</a:t>
            </a:r>
            <a:r>
              <a:rPr lang="en-US" dirty="0">
                <a:solidFill>
                  <a:srgbClr val="303336"/>
                </a:solidFill>
              </a:rPr>
              <a:t>(){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//flag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//counter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//check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//checkers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//goes through until an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is found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//if 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is found, add one to counter and go into loop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//goes through diagonally looking for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//if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is found, add 1 to counter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//adds 1 to checkers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//if outside of board, break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//if counter is greater or equal to 4, player wins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//resets counter and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checkers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101094"/>
                </a:solidFill>
              </a:rPr>
              <a:t>public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101094"/>
                </a:solidFill>
              </a:rPr>
              <a:t>static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>
                <a:solidFill>
                  <a:srgbClr val="101094"/>
                </a:solidFill>
              </a:rPr>
              <a:t>boolean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CheckXDiagonalBack</a:t>
            </a:r>
            <a:r>
              <a:rPr lang="en-US" dirty="0">
                <a:solidFill>
                  <a:srgbClr val="303336"/>
                </a:solidFill>
              </a:rPr>
              <a:t>(){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//flag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//counter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//check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//checkers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//goes through until an X is found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//if X is found, add one to counter and go into loop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//goes through diagonally looking for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//if X is found, add 1 to counter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//adds 1 to checkers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//if outside of board, break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//if counter is greater or equal to 4, player wins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//resets counter and checkers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101094"/>
                </a:solidFill>
              </a:rPr>
              <a:t>public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101094"/>
                </a:solidFill>
              </a:rPr>
              <a:t>static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>
                <a:solidFill>
                  <a:srgbClr val="101094"/>
                </a:solidFill>
              </a:rPr>
              <a:t>boolean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CheckODiagonalBack</a:t>
            </a:r>
            <a:r>
              <a:rPr lang="en-US" dirty="0">
                <a:solidFill>
                  <a:srgbClr val="303336"/>
                </a:solidFill>
              </a:rPr>
              <a:t>(){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//flag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//counter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//check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//checkers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//goes through until an O is found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//if O is found, add one to counter and go into loop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//goes through diagonally looking for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//if O is found, add 1 to counter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//adds 1 to checkers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//if outside of board, break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//if counter is greater or equal to 4, player wins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//resets counter and checkers</a:t>
            </a: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6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As a dessert I give you the whole final of the program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101094"/>
                </a:solidFill>
              </a:rPr>
              <a:t> public</a:t>
            </a:r>
            <a:r>
              <a:rPr lang="en-US" dirty="0" smtClean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101094"/>
                </a:solidFill>
              </a:rPr>
              <a:t>static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>
                <a:solidFill>
                  <a:srgbClr val="101094"/>
                </a:solidFill>
              </a:rPr>
              <a:t>boolean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CheckX</a:t>
            </a:r>
            <a:r>
              <a:rPr lang="en-US" dirty="0">
                <a:solidFill>
                  <a:srgbClr val="303336"/>
                </a:solidFill>
              </a:rPr>
              <a:t>(){ </a:t>
            </a:r>
            <a:endParaRPr lang="en-US" dirty="0" smtClean="0">
              <a:solidFill>
                <a:srgbClr val="303336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58C93"/>
                </a:solidFill>
              </a:rPr>
              <a:t>  //</a:t>
            </a:r>
            <a:r>
              <a:rPr lang="en-US" dirty="0">
                <a:solidFill>
                  <a:srgbClr val="858C93"/>
                </a:solidFill>
              </a:rPr>
              <a:t>crea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tes flag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 smtClean="0">
                <a:solidFill>
                  <a:srgbClr val="101094"/>
                </a:solidFill>
              </a:rPr>
              <a:t>boolean</a:t>
            </a:r>
            <a:r>
              <a:rPr lang="en-US" dirty="0" smtClean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303336"/>
                </a:solidFill>
              </a:rPr>
              <a:t>flag = </a:t>
            </a:r>
            <a:r>
              <a:rPr lang="en-US" dirty="0">
                <a:solidFill>
                  <a:srgbClr val="101094"/>
                </a:solidFill>
              </a:rPr>
              <a:t>true</a:t>
            </a:r>
            <a:r>
              <a:rPr lang="en-US" dirty="0">
                <a:solidFill>
                  <a:srgbClr val="303336"/>
                </a:solidFill>
              </a:rPr>
              <a:t>; </a:t>
            </a:r>
            <a:endParaRPr lang="en-US" dirty="0" smtClean="0">
              <a:solidFill>
                <a:srgbClr val="30333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smtClean="0">
                <a:solidFill>
                  <a:srgbClr val="303336"/>
                </a:solidFill>
              </a:rPr>
              <a:t> </a:t>
            </a:r>
            <a:r>
              <a:rPr lang="en-US" dirty="0" smtClean="0">
                <a:solidFill>
                  <a:srgbClr val="858C93"/>
                </a:solidFill>
              </a:rPr>
              <a:t>//</a:t>
            </a:r>
            <a:r>
              <a:rPr lang="en-US" dirty="0">
                <a:solidFill>
                  <a:srgbClr val="858C93"/>
                </a:solidFill>
              </a:rPr>
              <a:t>checks all </a:t>
            </a:r>
            <a:r>
              <a:rPr lang="en-US" dirty="0" err="1">
                <a:solidFill>
                  <a:srgbClr val="858C93"/>
                </a:solidFill>
              </a:rPr>
              <a:t>Xs</a:t>
            </a:r>
            <a:r>
              <a:rPr lang="en-US" dirty="0">
                <a:solidFill>
                  <a:srgbClr val="858C93"/>
                </a:solidFill>
              </a:rPr>
              <a:t> at once, for </a:t>
            </a:r>
            <a:r>
              <a:rPr lang="en-US" dirty="0" err="1">
                <a:solidFill>
                  <a:srgbClr val="858C93"/>
                </a:solidFill>
              </a:rPr>
              <a:t>clearner</a:t>
            </a:r>
            <a:r>
              <a:rPr lang="en-US" dirty="0">
                <a:solidFill>
                  <a:srgbClr val="858C93"/>
                </a:solidFill>
              </a:rPr>
              <a:t> main </a:t>
            </a:r>
            <a:r>
              <a:rPr lang="en-US" dirty="0" smtClean="0">
                <a:solidFill>
                  <a:srgbClr val="858C93"/>
                </a:solidFill>
              </a:rPr>
              <a:t>loop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101094"/>
                </a:solidFill>
              </a:rPr>
              <a:t>  if</a:t>
            </a:r>
            <a:r>
              <a:rPr lang="en-US" dirty="0">
                <a:solidFill>
                  <a:srgbClr val="303336"/>
                </a:solidFill>
              </a:rPr>
              <a:t>(!</a:t>
            </a:r>
            <a:r>
              <a:rPr lang="en-US" dirty="0" err="1">
                <a:solidFill>
                  <a:srgbClr val="2B91AF"/>
                </a:solidFill>
              </a:rPr>
              <a:t>CheckXVertical</a:t>
            </a:r>
            <a:r>
              <a:rPr lang="en-US" dirty="0">
                <a:solidFill>
                  <a:srgbClr val="303336"/>
                </a:solidFill>
              </a:rPr>
              <a:t>() || !</a:t>
            </a:r>
            <a:r>
              <a:rPr lang="en-US" dirty="0" err="1">
                <a:solidFill>
                  <a:srgbClr val="2B91AF"/>
                </a:solidFill>
              </a:rPr>
              <a:t>CheckXHorizontal</a:t>
            </a:r>
            <a:r>
              <a:rPr lang="en-US" dirty="0" smtClean="0">
                <a:solidFill>
                  <a:srgbClr val="303336"/>
                </a:solidFill>
              </a:rPr>
              <a:t>()|| !</a:t>
            </a:r>
            <a:r>
              <a:rPr lang="en-US" dirty="0" err="1">
                <a:solidFill>
                  <a:srgbClr val="2B91AF"/>
                </a:solidFill>
              </a:rPr>
              <a:t>CheckXDiagonalBack</a:t>
            </a:r>
            <a:r>
              <a:rPr lang="en-US" dirty="0">
                <a:solidFill>
                  <a:srgbClr val="303336"/>
                </a:solidFill>
              </a:rPr>
              <a:t>()|| !</a:t>
            </a:r>
            <a:r>
              <a:rPr lang="en-US" dirty="0" err="1">
                <a:solidFill>
                  <a:srgbClr val="2B91AF"/>
                </a:solidFill>
              </a:rPr>
              <a:t>CheckXDiagonalForward</a:t>
            </a:r>
            <a:r>
              <a:rPr lang="en-US" dirty="0" smtClean="0">
                <a:solidFill>
                  <a:srgbClr val="303336"/>
                </a:solidFill>
              </a:rPr>
              <a:t>()){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03336"/>
                </a:solidFill>
              </a:rPr>
              <a:t>  flag </a:t>
            </a:r>
            <a:r>
              <a:rPr lang="en-US" dirty="0">
                <a:solidFill>
                  <a:srgbClr val="303336"/>
                </a:solidFill>
              </a:rPr>
              <a:t>= </a:t>
            </a:r>
            <a:r>
              <a:rPr lang="en-US" dirty="0">
                <a:solidFill>
                  <a:srgbClr val="101094"/>
                </a:solidFill>
              </a:rPr>
              <a:t>false</a:t>
            </a:r>
            <a:r>
              <a:rPr lang="en-US" dirty="0">
                <a:solidFill>
                  <a:srgbClr val="303336"/>
                </a:solidFill>
              </a:rPr>
              <a:t>; </a:t>
            </a:r>
            <a:endParaRPr lang="en-US" dirty="0" smtClean="0">
              <a:solidFill>
                <a:srgbClr val="30333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smtClean="0">
                <a:solidFill>
                  <a:srgbClr val="303336"/>
                </a:solidFill>
              </a:rPr>
              <a:t> } </a:t>
            </a:r>
            <a:r>
              <a:rPr lang="en-US" dirty="0">
                <a:solidFill>
                  <a:srgbClr val="101094"/>
                </a:solidFill>
              </a:rPr>
              <a:t>return</a:t>
            </a:r>
            <a:r>
              <a:rPr lang="en-US" dirty="0">
                <a:solidFill>
                  <a:srgbClr val="303336"/>
                </a:solidFill>
              </a:rPr>
              <a:t> flag; </a:t>
            </a:r>
            <a:endParaRPr lang="en-US" dirty="0" smtClean="0">
              <a:solidFill>
                <a:srgbClr val="30333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smtClean="0">
                <a:solidFill>
                  <a:srgbClr val="303336"/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smtClean="0">
                <a:solidFill>
                  <a:srgbClr val="101094"/>
                </a:solidFill>
              </a:rPr>
              <a:t>public</a:t>
            </a:r>
            <a:r>
              <a:rPr lang="en-US" dirty="0" smtClean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101094"/>
                </a:solidFill>
              </a:rPr>
              <a:t>static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>
                <a:solidFill>
                  <a:srgbClr val="101094"/>
                </a:solidFill>
              </a:rPr>
              <a:t>boolean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CheckO</a:t>
            </a:r>
            <a:r>
              <a:rPr lang="en-US" dirty="0">
                <a:solidFill>
                  <a:srgbClr val="303336"/>
                </a:solidFill>
              </a:rPr>
              <a:t>(){ </a:t>
            </a:r>
            <a:endParaRPr lang="en-US" dirty="0" smtClean="0">
              <a:solidFill>
                <a:srgbClr val="30333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smtClean="0">
                <a:solidFill>
                  <a:srgbClr val="303336"/>
                </a:solidFill>
              </a:rPr>
              <a:t> </a:t>
            </a:r>
            <a:r>
              <a:rPr lang="en-US" dirty="0" smtClean="0">
                <a:solidFill>
                  <a:srgbClr val="858C93"/>
                </a:solidFill>
              </a:rPr>
              <a:t>//</a:t>
            </a:r>
            <a:r>
              <a:rPr lang="en-US" dirty="0">
                <a:solidFill>
                  <a:srgbClr val="858C93"/>
                </a:solidFill>
              </a:rPr>
              <a:t>creates flag</a:t>
            </a:r>
            <a:r>
              <a:rPr lang="en-US" dirty="0">
                <a:solidFill>
                  <a:srgbClr val="303336"/>
                </a:solidFill>
              </a:rPr>
              <a:t> </a:t>
            </a:r>
            <a:endParaRPr lang="en-US" dirty="0" smtClean="0">
              <a:solidFill>
                <a:srgbClr val="30333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smtClean="0">
                <a:solidFill>
                  <a:srgbClr val="303336"/>
                </a:solidFill>
              </a:rPr>
              <a:t> </a:t>
            </a:r>
            <a:r>
              <a:rPr lang="en-US" dirty="0" err="1" smtClean="0">
                <a:solidFill>
                  <a:srgbClr val="101094"/>
                </a:solidFill>
              </a:rPr>
              <a:t>boolean</a:t>
            </a:r>
            <a:r>
              <a:rPr lang="en-US" dirty="0" smtClean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303336"/>
                </a:solidFill>
              </a:rPr>
              <a:t>flag = </a:t>
            </a:r>
            <a:r>
              <a:rPr lang="en-US" dirty="0">
                <a:solidFill>
                  <a:srgbClr val="101094"/>
                </a:solidFill>
              </a:rPr>
              <a:t>true</a:t>
            </a:r>
            <a:r>
              <a:rPr lang="en-US" dirty="0">
                <a:solidFill>
                  <a:srgbClr val="303336"/>
                </a:solidFill>
              </a:rPr>
              <a:t>; </a:t>
            </a:r>
            <a:endParaRPr lang="en-US" dirty="0" smtClean="0">
              <a:solidFill>
                <a:srgbClr val="30333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smtClean="0">
                <a:solidFill>
                  <a:srgbClr val="303336"/>
                </a:solidFill>
              </a:rPr>
              <a:t> </a:t>
            </a:r>
            <a:r>
              <a:rPr lang="en-US" dirty="0" smtClean="0">
                <a:solidFill>
                  <a:srgbClr val="858C93"/>
                </a:solidFill>
              </a:rPr>
              <a:t>//</a:t>
            </a:r>
            <a:r>
              <a:rPr lang="en-US" dirty="0">
                <a:solidFill>
                  <a:srgbClr val="858C93"/>
                </a:solidFill>
              </a:rPr>
              <a:t>checks all </a:t>
            </a:r>
            <a:r>
              <a:rPr lang="en-US" dirty="0" err="1">
                <a:solidFill>
                  <a:srgbClr val="858C93"/>
                </a:solidFill>
              </a:rPr>
              <a:t>Os</a:t>
            </a:r>
            <a:r>
              <a:rPr lang="en-US" dirty="0">
                <a:solidFill>
                  <a:srgbClr val="858C93"/>
                </a:solidFill>
              </a:rPr>
              <a:t> at once, for </a:t>
            </a:r>
            <a:r>
              <a:rPr lang="en-US" dirty="0" err="1">
                <a:solidFill>
                  <a:srgbClr val="858C93"/>
                </a:solidFill>
              </a:rPr>
              <a:t>clearner</a:t>
            </a:r>
            <a:r>
              <a:rPr lang="en-US" dirty="0">
                <a:solidFill>
                  <a:srgbClr val="858C93"/>
                </a:solidFill>
              </a:rPr>
              <a:t> main loop</a:t>
            </a:r>
            <a:r>
              <a:rPr lang="en-US" dirty="0">
                <a:solidFill>
                  <a:srgbClr val="303336"/>
                </a:solidFill>
              </a:rPr>
              <a:t> </a:t>
            </a:r>
            <a:endParaRPr lang="en-US" dirty="0" smtClean="0">
              <a:solidFill>
                <a:srgbClr val="30333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smtClean="0">
                <a:solidFill>
                  <a:srgbClr val="303336"/>
                </a:solidFill>
              </a:rPr>
              <a:t> </a:t>
            </a:r>
            <a:r>
              <a:rPr lang="en-US" dirty="0" smtClean="0">
                <a:solidFill>
                  <a:srgbClr val="101094"/>
                </a:solidFill>
              </a:rPr>
              <a:t>if</a:t>
            </a:r>
            <a:r>
              <a:rPr lang="en-US" dirty="0">
                <a:solidFill>
                  <a:srgbClr val="303336"/>
                </a:solidFill>
              </a:rPr>
              <a:t>(!</a:t>
            </a:r>
            <a:r>
              <a:rPr lang="en-US" dirty="0" err="1">
                <a:solidFill>
                  <a:srgbClr val="2B91AF"/>
                </a:solidFill>
              </a:rPr>
              <a:t>CheckOVertical</a:t>
            </a:r>
            <a:r>
              <a:rPr lang="en-US" dirty="0">
                <a:solidFill>
                  <a:srgbClr val="303336"/>
                </a:solidFill>
              </a:rPr>
              <a:t>() || !</a:t>
            </a:r>
            <a:r>
              <a:rPr lang="en-US" dirty="0" err="1">
                <a:solidFill>
                  <a:srgbClr val="2B91AF"/>
                </a:solidFill>
              </a:rPr>
              <a:t>CheckOHorizontal</a:t>
            </a:r>
            <a:r>
              <a:rPr lang="en-US" dirty="0">
                <a:solidFill>
                  <a:srgbClr val="303336"/>
                </a:solidFill>
              </a:rPr>
              <a:t>() || !</a:t>
            </a:r>
            <a:r>
              <a:rPr lang="en-US" dirty="0" err="1">
                <a:solidFill>
                  <a:srgbClr val="2B91AF"/>
                </a:solidFill>
              </a:rPr>
              <a:t>CheckODiagonalBack</a:t>
            </a:r>
            <a:r>
              <a:rPr lang="en-US" dirty="0">
                <a:solidFill>
                  <a:srgbClr val="303336"/>
                </a:solidFill>
              </a:rPr>
              <a:t>() || !</a:t>
            </a:r>
            <a:r>
              <a:rPr lang="en-US" dirty="0" err="1">
                <a:solidFill>
                  <a:srgbClr val="2B91AF"/>
                </a:solidFill>
              </a:rPr>
              <a:t>CheckODiagonalForward</a:t>
            </a:r>
            <a:r>
              <a:rPr lang="en-US" dirty="0" smtClean="0">
                <a:solidFill>
                  <a:srgbClr val="303336"/>
                </a:solidFill>
              </a:rPr>
              <a:t>()){</a:t>
            </a:r>
          </a:p>
          <a:p>
            <a:pPr marL="0" indent="0">
              <a:buNone/>
            </a:pP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smtClean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303336"/>
                </a:solidFill>
              </a:rPr>
              <a:t>flag = </a:t>
            </a:r>
            <a:r>
              <a:rPr lang="en-US" dirty="0">
                <a:solidFill>
                  <a:srgbClr val="101094"/>
                </a:solidFill>
              </a:rPr>
              <a:t>false</a:t>
            </a:r>
            <a:r>
              <a:rPr lang="en-US" dirty="0">
                <a:solidFill>
                  <a:srgbClr val="303336"/>
                </a:solidFill>
              </a:rPr>
              <a:t>; </a:t>
            </a:r>
            <a:endParaRPr lang="en-US" dirty="0" smtClean="0">
              <a:solidFill>
                <a:srgbClr val="30333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smtClean="0">
                <a:solidFill>
                  <a:srgbClr val="303336"/>
                </a:solidFill>
              </a:rPr>
              <a:t> } </a:t>
            </a:r>
          </a:p>
          <a:p>
            <a:pPr marL="0" indent="0">
              <a:buNone/>
            </a:pP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smtClean="0">
                <a:solidFill>
                  <a:srgbClr val="101094"/>
                </a:solidFill>
              </a:rPr>
              <a:t>return</a:t>
            </a:r>
            <a:r>
              <a:rPr lang="en-US" dirty="0" smtClean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303336"/>
                </a:solidFill>
              </a:rPr>
              <a:t>flag; </a:t>
            </a:r>
            <a:endParaRPr lang="en-US" dirty="0" smtClean="0">
              <a:solidFill>
                <a:srgbClr val="30333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smtClean="0">
                <a:solidFill>
                  <a:srgbClr val="303336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03336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>
                <a:lumMod val="96000"/>
                <a:lumOff val="400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Pictures\javaa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71800"/>
            <a:ext cx="5867400" cy="330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887" y="22066"/>
            <a:ext cx="5638800" cy="3124200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advices: Don’t </a:t>
            </a:r>
            <a:r>
              <a:rPr lang="en-US" sz="6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forget</a:t>
            </a:r>
            <a:r>
              <a:rPr 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make your homework</a:t>
            </a:r>
            <a:r>
              <a:rPr 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1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007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Today</a:t>
            </a:r>
            <a:r>
              <a:rPr lang="en-US" dirty="0" smtClean="0"/>
              <a:t>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486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Knowing the </a:t>
            </a:r>
            <a:r>
              <a:rPr lang="en-US" i="1" dirty="0" smtClean="0"/>
              <a:t>class</a:t>
            </a:r>
            <a:r>
              <a:rPr lang="en-US" dirty="0" smtClean="0"/>
              <a:t> </a:t>
            </a:r>
            <a:r>
              <a:rPr lang="en-US" b="1" dirty="0" smtClean="0"/>
              <a:t>Scanner</a:t>
            </a:r>
            <a:r>
              <a:rPr lang="en-US" dirty="0" smtClean="0"/>
              <a:t>: the </a:t>
            </a:r>
            <a:r>
              <a:rPr lang="en-US" b="1" dirty="0" smtClean="0"/>
              <a:t>most</a:t>
            </a:r>
            <a:r>
              <a:rPr lang="en-US" dirty="0" smtClean="0"/>
              <a:t> modern way to make </a:t>
            </a:r>
            <a:r>
              <a:rPr lang="en-US" b="1" dirty="0" smtClean="0"/>
              <a:t>IO</a:t>
            </a:r>
            <a:r>
              <a:rPr lang="en-US" dirty="0" smtClean="0"/>
              <a:t>(input/output) in </a:t>
            </a:r>
            <a:r>
              <a:rPr lang="en-US" dirty="0" smtClean="0">
                <a:solidFill>
                  <a:srgbClr val="00B050"/>
                </a:solidFill>
              </a:rPr>
              <a:t>Java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Finding some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FIRST class </a:t>
            </a:r>
            <a:r>
              <a:rPr lang="en-US" dirty="0" smtClean="0"/>
              <a:t>literature to put big and solid grounds for the future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Working with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2D</a:t>
            </a:r>
            <a:r>
              <a:rPr lang="en-US" dirty="0" smtClean="0"/>
              <a:t> arrays in order to display, </a:t>
            </a:r>
            <a:r>
              <a:rPr lang="en-US" dirty="0" err="1" smtClean="0"/>
              <a:t>organise</a:t>
            </a:r>
            <a:r>
              <a:rPr lang="en-US" dirty="0" smtClean="0"/>
              <a:t> and calculate </a:t>
            </a:r>
            <a:r>
              <a:rPr lang="en-US" b="1" dirty="0" smtClean="0"/>
              <a:t>our common world </a:t>
            </a:r>
            <a:r>
              <a:rPr lang="en-US" dirty="0" smtClean="0"/>
              <a:t>better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Career chances and project work: the </a:t>
            </a:r>
            <a:r>
              <a:rPr lang="en-US" b="1" dirty="0" smtClean="0"/>
              <a:t>key</a:t>
            </a:r>
            <a:r>
              <a:rPr lang="en-US" dirty="0" smtClean="0"/>
              <a:t> for </a:t>
            </a:r>
            <a:r>
              <a:rPr lang="en-US" sz="3600" b="1" i="1" dirty="0" smtClean="0">
                <a:solidFill>
                  <a:schemeClr val="bg2">
                    <a:lumMod val="75000"/>
                  </a:schemeClr>
                </a:solidFill>
              </a:rPr>
              <a:t>success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/>
              <a:t>Homework</a:t>
            </a:r>
            <a:r>
              <a:rPr lang="en-US" dirty="0" smtClean="0"/>
              <a:t>!-&gt; the game </a:t>
            </a:r>
            <a:r>
              <a:rPr lang="en-US" i="1" dirty="0" smtClean="0"/>
              <a:t>4 in a row </a:t>
            </a:r>
            <a:r>
              <a:rPr lang="en-US" dirty="0" smtClean="0"/>
              <a:t>(Old but </a:t>
            </a:r>
            <a:r>
              <a:rPr lang="en-US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Gold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176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lvl="0" indent="-514350">
              <a:spcBef>
                <a:spcPct val="20000"/>
              </a:spcBef>
            </a:pPr>
            <a:r>
              <a:rPr lang="en-US" sz="3600" i="1" dirty="0" smtClean="0">
                <a:solidFill>
                  <a:prstClr val="black"/>
                </a:solidFill>
              </a:rPr>
              <a:t>1.</a:t>
            </a:r>
            <a:r>
              <a:rPr lang="en-US" sz="3600" dirty="0" smtClean="0">
                <a:solidFill>
                  <a:prstClr val="black"/>
                </a:solidFill>
              </a:rPr>
              <a:t>Knowing </a:t>
            </a:r>
            <a:r>
              <a:rPr lang="en-US" sz="3600" dirty="0">
                <a:solidFill>
                  <a:prstClr val="black"/>
                </a:solidFill>
              </a:rPr>
              <a:t>the </a:t>
            </a:r>
            <a:r>
              <a:rPr lang="en-US" sz="3600" i="1" dirty="0">
                <a:solidFill>
                  <a:prstClr val="black"/>
                </a:solidFill>
              </a:rPr>
              <a:t>class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b="1" dirty="0">
                <a:solidFill>
                  <a:prstClr val="black"/>
                </a:solidFill>
              </a:rPr>
              <a:t>Scanner</a:t>
            </a:r>
            <a:r>
              <a:rPr lang="en-US" sz="3600" dirty="0">
                <a:solidFill>
                  <a:prstClr val="black"/>
                </a:solidFill>
              </a:rPr>
              <a:t>: the </a:t>
            </a:r>
            <a:r>
              <a:rPr lang="en-US" sz="3600" b="1" dirty="0">
                <a:solidFill>
                  <a:prstClr val="black"/>
                </a:solidFill>
              </a:rPr>
              <a:t>most</a:t>
            </a:r>
            <a:r>
              <a:rPr lang="en-US" sz="3600" dirty="0">
                <a:solidFill>
                  <a:prstClr val="black"/>
                </a:solidFill>
              </a:rPr>
              <a:t> modern way to make </a:t>
            </a:r>
            <a:r>
              <a:rPr lang="en-US" sz="3600" b="1" dirty="0">
                <a:solidFill>
                  <a:prstClr val="black"/>
                </a:solidFill>
              </a:rPr>
              <a:t>IO</a:t>
            </a:r>
            <a:r>
              <a:rPr lang="en-US" sz="3600" dirty="0">
                <a:solidFill>
                  <a:prstClr val="black"/>
                </a:solidFill>
              </a:rPr>
              <a:t>(input/output) in </a:t>
            </a:r>
            <a:r>
              <a:rPr lang="en-US" sz="3600" dirty="0">
                <a:solidFill>
                  <a:srgbClr val="00B050"/>
                </a:solidFill>
              </a:rPr>
              <a:t>Java</a:t>
            </a:r>
            <a:r>
              <a:rPr lang="en-US" sz="3200" dirty="0">
                <a:solidFill>
                  <a:prstClr val="black"/>
                </a:solidFill>
              </a:rPr>
              <a:t/>
            </a:r>
            <a:br>
              <a:rPr lang="en-US" sz="3200" dirty="0">
                <a:solidFill>
                  <a:prstClr val="black"/>
                </a:solidFill>
              </a:rPr>
            </a:br>
            <a:endParaRPr lang="en-US" dirty="0"/>
          </a:p>
        </p:txBody>
      </p:sp>
      <p:pic>
        <p:nvPicPr>
          <p:cNvPr id="3074" name="Picture 2" descr="C:\Users\User\Downloads\Screenshot_2016-11-07-16-50-4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211734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2133600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Simple example: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93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8" t="27814" r="37433" b="16320"/>
          <a:stretch/>
        </p:blipFill>
        <p:spPr bwMode="auto">
          <a:xfrm>
            <a:off x="376861" y="533400"/>
            <a:ext cx="8466701" cy="5971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0" y="11430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Full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example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with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try/catch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block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0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i="1" dirty="0" smtClean="0"/>
              <a:t>2.</a:t>
            </a:r>
            <a:r>
              <a:rPr lang="en-US" sz="3600" dirty="0" smtClean="0"/>
              <a:t>Finding some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FIRST class </a:t>
            </a:r>
            <a:r>
              <a:rPr lang="en-US" sz="3600" dirty="0" smtClean="0"/>
              <a:t>literature to put big and solid grounds for the future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595078" cy="483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54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sz="3600" i="1" dirty="0" smtClean="0"/>
              <a:t>3.</a:t>
            </a:r>
            <a:r>
              <a:rPr lang="en-US" sz="3600" dirty="0" smtClean="0"/>
              <a:t>Working with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2D</a:t>
            </a:r>
            <a:r>
              <a:rPr lang="en-US" sz="3600" dirty="0" smtClean="0"/>
              <a:t> arrays in order to display, </a:t>
            </a:r>
            <a:r>
              <a:rPr lang="en-US" sz="3600" dirty="0" err="1" smtClean="0"/>
              <a:t>organise</a:t>
            </a:r>
            <a:r>
              <a:rPr lang="en-US" sz="3600" dirty="0" smtClean="0"/>
              <a:t> and calculate </a:t>
            </a:r>
            <a:r>
              <a:rPr lang="en-US" sz="3600" b="1" dirty="0" smtClean="0"/>
              <a:t>our common world </a:t>
            </a:r>
            <a:r>
              <a:rPr lang="en-US" sz="3600" dirty="0" smtClean="0"/>
              <a:t>better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i="1" dirty="0" smtClean="0"/>
              <a:t>4.</a:t>
            </a:r>
            <a:r>
              <a:rPr lang="en-US" sz="3600" dirty="0" smtClean="0"/>
              <a:t>Career chances and project work: the </a:t>
            </a:r>
            <a:r>
              <a:rPr lang="en-US" sz="3600" b="1" dirty="0" smtClean="0"/>
              <a:t>key</a:t>
            </a:r>
            <a:r>
              <a:rPr lang="en-US" sz="3600" dirty="0" smtClean="0"/>
              <a:t> for </a:t>
            </a:r>
            <a:r>
              <a:rPr lang="en-US" sz="4000" b="1" i="1" dirty="0" smtClean="0">
                <a:solidFill>
                  <a:schemeClr val="bg2">
                    <a:lumMod val="75000"/>
                  </a:schemeClr>
                </a:solidFill>
              </a:rPr>
              <a:t>success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41960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AutoNum type="arabicPeriod"/>
            </a:pPr>
            <a:r>
              <a:rPr lang="en-US" sz="4400" dirty="0" smtClean="0"/>
              <a:t>Engineers without Borders Austria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http://www.iog-austria.at/welcome/?L=1</a:t>
            </a:r>
            <a:r>
              <a:rPr lang="en-US" dirty="0" smtClean="0"/>
              <a:t> for now they are making garden table with solar roof together with refugees, </a:t>
            </a:r>
            <a:r>
              <a:rPr lang="en-US" b="1" dirty="0" smtClean="0"/>
              <a:t>they will need your help</a:t>
            </a:r>
            <a:r>
              <a:rPr lang="en-US" dirty="0" smtClean="0"/>
              <a:t> for making computer program to record the data from the sensors in it</a:t>
            </a:r>
          </a:p>
          <a:p>
            <a:pPr marL="514350" indent="-514350">
              <a:buAutoNum type="arabicPeriod"/>
            </a:pPr>
            <a:r>
              <a:rPr lang="en-US" sz="4400" dirty="0" err="1" smtClean="0"/>
              <a:t>Infonova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https://www.infonova.com/en/index.html</a:t>
            </a:r>
            <a:r>
              <a:rPr lang="en-US" dirty="0" smtClean="0"/>
              <a:t> Ecosystems for Smart Life (They are working with Engineers without Borders as well, especially </a:t>
            </a:r>
            <a:r>
              <a:rPr lang="en-US" b="1" dirty="0" smtClean="0"/>
              <a:t>Philipp </a:t>
            </a:r>
            <a:r>
              <a:rPr lang="en-US" b="1" dirty="0" err="1" smtClean="0"/>
              <a:t>Pichler</a:t>
            </a:r>
            <a:r>
              <a:rPr lang="en-US" dirty="0" smtClean="0"/>
              <a:t>, I spoke with him personally </a:t>
            </a:r>
            <a:r>
              <a:rPr lang="en-US" b="1" dirty="0" smtClean="0"/>
              <a:t>so</a:t>
            </a:r>
            <a:r>
              <a:rPr lang="en-US" dirty="0" smtClean="0"/>
              <a:t> </a:t>
            </a:r>
            <a:r>
              <a:rPr lang="en-US" b="1" dirty="0" smtClean="0"/>
              <a:t>we can </a:t>
            </a:r>
            <a:r>
              <a:rPr lang="en-US" dirty="0" smtClean="0"/>
              <a:t>communicate with him as well in the future: </a:t>
            </a:r>
            <a:r>
              <a:rPr lang="en-US" dirty="0" smtClean="0">
                <a:hlinkClick r:id="rId4"/>
              </a:rPr>
              <a:t>https://www.xing.com/profile/Philipp_Pichler10</a:t>
            </a:r>
            <a:r>
              <a:rPr lang="en-US" dirty="0" smtClean="0"/>
              <a:t> his email is </a:t>
            </a:r>
            <a:r>
              <a:rPr lang="en-US" dirty="0" smtClean="0">
                <a:hlinkClick r:id="rId5"/>
              </a:rPr>
              <a:t>philipp.pichler@infonova.com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 smtClean="0">
                <a:hlinkClick r:id="rId6"/>
              </a:rPr>
              <a:t>https://www.fabasoft.com/en/</a:t>
            </a:r>
            <a:r>
              <a:rPr lang="en-US" dirty="0" smtClean="0"/>
              <a:t> </a:t>
            </a:r>
            <a:r>
              <a:rPr lang="en-US" sz="4400" dirty="0" err="1" smtClean="0"/>
              <a:t>Fabasoft</a:t>
            </a:r>
            <a:r>
              <a:rPr lang="en-US" sz="4400" dirty="0" smtClean="0"/>
              <a:t>:</a:t>
            </a:r>
            <a:r>
              <a:rPr lang="en-US" dirty="0" smtClean="0"/>
              <a:t> Cloud Solutions for big companies and more</a:t>
            </a:r>
          </a:p>
          <a:p>
            <a:pPr marL="514350" indent="-514350">
              <a:buAutoNum type="arabicPeriod"/>
            </a:pPr>
            <a:r>
              <a:rPr lang="en-US" dirty="0" smtClean="0">
                <a:hlinkClick r:id="rId7"/>
              </a:rPr>
              <a:t>http://www.ranorex.com/?gclid=CMGPuLW_s9ACFXAo0wod0mEOxQ</a:t>
            </a:r>
            <a:r>
              <a:rPr lang="en-US" dirty="0" smtClean="0"/>
              <a:t> </a:t>
            </a:r>
            <a:r>
              <a:rPr lang="en-US" sz="4400" dirty="0" err="1" smtClean="0"/>
              <a:t>Ranorex</a:t>
            </a:r>
            <a:r>
              <a:rPr lang="en-US" dirty="0" smtClean="0"/>
              <a:t>: Automatic Testing of your code (but </a:t>
            </a:r>
            <a:r>
              <a:rPr lang="en-US" u="sng" dirty="0" smtClean="0"/>
              <a:t>only</a:t>
            </a:r>
            <a:r>
              <a:rPr lang="en-US" dirty="0" smtClean="0"/>
              <a:t> when your projects become really BIG, not for now)</a:t>
            </a:r>
          </a:p>
          <a:p>
            <a:pPr marL="514350" indent="-514350">
              <a:buAutoNum type="arabicPeriod"/>
            </a:pPr>
            <a:r>
              <a:rPr lang="en-US" dirty="0" smtClean="0">
                <a:hlinkClick r:id="rId8"/>
              </a:rPr>
              <a:t>http://www.karriere.at/jobs/4646173</a:t>
            </a:r>
            <a:r>
              <a:rPr lang="en-US" dirty="0" smtClean="0"/>
              <a:t> </a:t>
            </a:r>
            <a:r>
              <a:rPr lang="en-US" sz="3800" dirty="0" smtClean="0"/>
              <a:t>Allianz</a:t>
            </a:r>
            <a:r>
              <a:rPr lang="en-US" dirty="0" smtClean="0"/>
              <a:t> needs young specialist in Java. English and German in B2 Level and some IT Degree are a must!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8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i="1" dirty="0"/>
              <a:t>5</a:t>
            </a:r>
            <a:r>
              <a:rPr lang="bg-BG" sz="3600" i="1" dirty="0" smtClean="0"/>
              <a:t>.</a:t>
            </a:r>
            <a:r>
              <a:rPr lang="en-US" sz="3600" dirty="0" smtClean="0"/>
              <a:t>The </a:t>
            </a:r>
            <a:r>
              <a:rPr lang="en-US" sz="3600" b="1" dirty="0" smtClean="0"/>
              <a:t>Homework</a:t>
            </a:r>
            <a:r>
              <a:rPr lang="en-US" sz="3600" dirty="0" smtClean="0"/>
              <a:t>!-&gt; the game </a:t>
            </a:r>
            <a:r>
              <a:rPr lang="en-US" sz="3600" i="1" dirty="0" smtClean="0"/>
              <a:t>4 in a row </a:t>
            </a:r>
            <a:r>
              <a:rPr lang="en-US" sz="3600" dirty="0" smtClean="0"/>
              <a:t>(Old but </a:t>
            </a:r>
            <a:r>
              <a:rPr lang="en-US" sz="36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Gold</a:t>
            </a:r>
            <a:r>
              <a:rPr lang="en-US" sz="360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9753600" cy="6858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01094"/>
                </a:solidFill>
              </a:rPr>
              <a:t>import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>
                <a:solidFill>
                  <a:srgbClr val="303336"/>
                </a:solidFill>
              </a:rPr>
              <a:t>java.util.</a:t>
            </a:r>
            <a:r>
              <a:rPr lang="en-US" dirty="0" err="1">
                <a:solidFill>
                  <a:srgbClr val="2B91AF"/>
                </a:solidFill>
              </a:rPr>
              <a:t>Scanner</a:t>
            </a:r>
            <a:r>
              <a:rPr lang="en-US" dirty="0" smtClean="0">
                <a:solidFill>
                  <a:srgbClr val="303336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101094"/>
                </a:solidFill>
              </a:rPr>
              <a:t>public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101094"/>
                </a:solidFill>
              </a:rPr>
              <a:t>class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2B91AF"/>
                </a:solidFill>
              </a:rPr>
              <a:t>Main</a:t>
            </a:r>
            <a:r>
              <a:rPr lang="en-US" dirty="0" smtClean="0">
                <a:solidFill>
                  <a:srgbClr val="303336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//global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variables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//game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board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//creates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scanner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101094"/>
                </a:solidFill>
              </a:rPr>
              <a:t> Public</a:t>
            </a:r>
            <a:r>
              <a:rPr lang="en-US" dirty="0" smtClean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101094"/>
                </a:solidFill>
              </a:rPr>
              <a:t>static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101094"/>
                </a:solidFill>
              </a:rPr>
              <a:t>void</a:t>
            </a:r>
            <a:r>
              <a:rPr lang="en-US" dirty="0">
                <a:solidFill>
                  <a:srgbClr val="303336"/>
                </a:solidFill>
              </a:rPr>
              <a:t> main(</a:t>
            </a:r>
            <a:r>
              <a:rPr lang="en-US" dirty="0">
                <a:solidFill>
                  <a:srgbClr val="2B91AF"/>
                </a:solidFill>
              </a:rPr>
              <a:t>String</a:t>
            </a:r>
            <a:r>
              <a:rPr lang="en-US" dirty="0">
                <a:solidFill>
                  <a:srgbClr val="303336"/>
                </a:solidFill>
              </a:rPr>
              <a:t>[] </a:t>
            </a:r>
            <a:r>
              <a:rPr lang="en-US" dirty="0" err="1">
                <a:solidFill>
                  <a:srgbClr val="303336"/>
                </a:solidFill>
              </a:rPr>
              <a:t>args</a:t>
            </a:r>
            <a:r>
              <a:rPr lang="en-US" dirty="0" smtClean="0">
                <a:solidFill>
                  <a:srgbClr val="303336"/>
                </a:solidFill>
              </a:rPr>
              <a:t>){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creates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board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tells player how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play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displays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board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//creates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to determine status of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game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main game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loop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activates player 1s turn, then prints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board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//determines if player 1 has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sets flag to false so loop is not repeated if player 1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break to skip player 2s turn if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activates player 2s turn, then prints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board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determines if player 1 has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sets flag to false so loop is not repeated if player 2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break for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consistency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101094"/>
                </a:solidFill>
              </a:rPr>
              <a:t> public</a:t>
            </a:r>
            <a:r>
              <a:rPr lang="en-US" dirty="0" smtClean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101094"/>
                </a:solidFill>
              </a:rPr>
              <a:t>static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101094"/>
                </a:solidFill>
              </a:rPr>
              <a:t>void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CreateBoard</a:t>
            </a:r>
            <a:r>
              <a:rPr lang="en-US" dirty="0">
                <a:solidFill>
                  <a:srgbClr val="303336"/>
                </a:solidFill>
              </a:rPr>
              <a:t>() </a:t>
            </a:r>
            <a:r>
              <a:rPr lang="en-US" dirty="0" smtClean="0">
                <a:solidFill>
                  <a:srgbClr val="303336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fills board with '.' for the width and height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01094"/>
                </a:solidFill>
              </a:rPr>
              <a:t> public</a:t>
            </a:r>
            <a:r>
              <a:rPr lang="en-US" dirty="0" smtClean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101094"/>
                </a:solidFill>
              </a:rPr>
              <a:t>static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101094"/>
                </a:solidFill>
              </a:rPr>
              <a:t>void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PrintBoard</a:t>
            </a:r>
            <a:r>
              <a:rPr lang="en-US" dirty="0">
                <a:solidFill>
                  <a:srgbClr val="303336"/>
                </a:solidFill>
              </a:rPr>
              <a:t>() </a:t>
            </a:r>
            <a:r>
              <a:rPr lang="en-US" dirty="0" smtClean="0">
                <a:solidFill>
                  <a:srgbClr val="303336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smtClean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//prints the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board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101094"/>
                </a:solidFill>
              </a:rPr>
              <a:t> public</a:t>
            </a:r>
            <a:r>
              <a:rPr lang="en-US" dirty="0" smtClean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101094"/>
                </a:solidFill>
              </a:rPr>
              <a:t>static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101094"/>
                </a:solidFill>
              </a:rPr>
              <a:t>void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DropX</a:t>
            </a:r>
            <a:r>
              <a:rPr lang="en-US" dirty="0" smtClean="0">
                <a:solidFill>
                  <a:srgbClr val="303336"/>
                </a:solidFill>
              </a:rPr>
              <a:t>(){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creates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counter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//shows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whos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turn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//gets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checks to see if space is blank, puts X there if it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breaks loop after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placing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 space isn't blank, checks to see if one above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//puts X if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blank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//breaks loop after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placing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//adds one to counter if the space wasn't blank, then loops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again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//checks to see if at end of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column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>
                <a:solidFill>
                  <a:srgbClr val="101094"/>
                </a:solidFill>
              </a:rPr>
              <a:t>public</a:t>
            </a:r>
            <a:r>
              <a:rPr lang="en-US" dirty="0" smtClean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101094"/>
                </a:solidFill>
              </a:rPr>
              <a:t>static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101094"/>
                </a:solidFill>
              </a:rPr>
              <a:t>void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DropO</a:t>
            </a:r>
            <a:r>
              <a:rPr lang="en-US" dirty="0">
                <a:solidFill>
                  <a:srgbClr val="303336"/>
                </a:solidFill>
              </a:rPr>
              <a:t>(){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6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82000" cy="69342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creates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counter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//shows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whos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turn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//gets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//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checks to see if space is blank, puts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there if it is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//breaks loop after placing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//if space isn't blank, checks to see if one above is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//puts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 blank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//breaks loop after placing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//adds one to counter if the space wasn't blank, then loops again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//checks to see if at end of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column</a:t>
            </a:r>
          </a:p>
          <a:p>
            <a:pPr marL="0" indent="0">
              <a:buNone/>
            </a:pPr>
            <a:r>
              <a:rPr lang="en-US" dirty="0">
                <a:solidFill>
                  <a:srgbClr val="101094"/>
                </a:solidFill>
              </a:rPr>
              <a:t>public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101094"/>
                </a:solidFill>
              </a:rPr>
              <a:t>static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>
                <a:solidFill>
                  <a:srgbClr val="101094"/>
                </a:solidFill>
              </a:rPr>
              <a:t>boolean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CheckXHorizontal</a:t>
            </a:r>
            <a:r>
              <a:rPr lang="en-US" dirty="0" smtClean="0">
                <a:solidFill>
                  <a:srgbClr val="303336"/>
                </a:solidFill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smtClean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//creates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to act as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flag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//creates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counter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//goes through board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horizontally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//if it finds an X, add 1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counter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if next piece is not an X, set counter to 0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//if counter is greater or equal to 4, player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wins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101094"/>
                </a:solidFill>
              </a:rPr>
              <a:t>public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101094"/>
                </a:solidFill>
              </a:rPr>
              <a:t>static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>
                <a:solidFill>
                  <a:srgbClr val="101094"/>
                </a:solidFill>
              </a:rPr>
              <a:t>boolean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</a:rPr>
              <a:t>CheckXVertical</a:t>
            </a:r>
            <a:r>
              <a:rPr lang="en-US" dirty="0" smtClean="0">
                <a:solidFill>
                  <a:srgbClr val="303336"/>
                </a:solidFill>
              </a:rPr>
              <a:t>(){</a:t>
            </a:r>
          </a:p>
          <a:p>
            <a:pPr marL="0" lvl="0" indent="0">
              <a:buNone/>
            </a:pPr>
            <a:r>
              <a:rPr lang="en-US" sz="3100" dirty="0" smtClean="0">
                <a:solidFill>
                  <a:prstClr val="black"/>
                </a:solidFill>
              </a:rPr>
              <a:t>  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creates </a:t>
            </a:r>
            <a:r>
              <a:rPr lang="en-US" sz="3100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to act as flag</a:t>
            </a:r>
          </a:p>
          <a:p>
            <a:pPr marL="0" lvl="0" indent="0">
              <a:buNone/>
            </a:pP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 //creates counter</a:t>
            </a:r>
          </a:p>
          <a:p>
            <a:pPr marL="0" lvl="0" indent="0">
              <a:buNone/>
            </a:pP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 //goes through board 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vertically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  //if it finds an X, add 1 to counter</a:t>
            </a:r>
          </a:p>
          <a:p>
            <a:pPr marL="0" lvl="0" indent="0">
              <a:buNone/>
            </a:pP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  // if next piece is not an X, set counter to 0 </a:t>
            </a:r>
          </a:p>
          <a:p>
            <a:pPr marL="0" lvl="0" indent="0">
              <a:buNone/>
            </a:pP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   //if counter is greater or equal to 4, player 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wins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101094"/>
                </a:solidFill>
              </a:rPr>
              <a:t>public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101094"/>
                </a:solidFill>
              </a:rPr>
              <a:t>static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>
                <a:solidFill>
                  <a:srgbClr val="101094"/>
                </a:solidFill>
              </a:rPr>
              <a:t>boolean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 smtClean="0">
                <a:solidFill>
                  <a:srgbClr val="2B91AF"/>
                </a:solidFill>
              </a:rPr>
              <a:t>CheckOHorizontal</a:t>
            </a:r>
            <a:r>
              <a:rPr lang="en-US" dirty="0">
                <a:solidFill>
                  <a:srgbClr val="303336"/>
                </a:solidFill>
              </a:rPr>
              <a:t>(){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303336"/>
                </a:solidFill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//creates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to act as flag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//creates counter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//goes through board horizontally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//if it finds an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 1 to counter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 if next piece is not an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 counter to 0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//if counter is greater or equal to 4, player wins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101094"/>
                </a:solidFill>
              </a:rPr>
              <a:t>public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>
                <a:solidFill>
                  <a:srgbClr val="101094"/>
                </a:solidFill>
              </a:rPr>
              <a:t>static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>
                <a:solidFill>
                  <a:srgbClr val="101094"/>
                </a:solidFill>
              </a:rPr>
              <a:t>boolean</a:t>
            </a:r>
            <a:r>
              <a:rPr lang="en-US" dirty="0">
                <a:solidFill>
                  <a:srgbClr val="303336"/>
                </a:solidFill>
              </a:rPr>
              <a:t> </a:t>
            </a:r>
            <a:r>
              <a:rPr lang="en-US" dirty="0" err="1" smtClean="0">
                <a:solidFill>
                  <a:srgbClr val="2B91AF"/>
                </a:solidFill>
              </a:rPr>
              <a:t>CheckOVertical</a:t>
            </a:r>
            <a:r>
              <a:rPr lang="en-US" dirty="0">
                <a:solidFill>
                  <a:srgbClr val="303336"/>
                </a:solidFill>
              </a:rPr>
              <a:t>(){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//creates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to act as flag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//creates counter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//goes through board vertically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//if it finds an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 1 to counter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 if next piece is not an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 counter to 0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//if counter is greater or equal to 4, player wins</a:t>
            </a:r>
          </a:p>
          <a:p>
            <a:pPr marL="0" lvl="0" indent="0">
              <a:buNone/>
            </a:pPr>
            <a:endParaRPr lang="en-US" sz="31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6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1422</Words>
  <Application>Microsoft Office PowerPoint</Application>
  <PresentationFormat>On-screen Show (4:3)</PresentationFormat>
  <Paragraphs>167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Java is easy Presentation</vt:lpstr>
      <vt:lpstr>Today’s Agenda</vt:lpstr>
      <vt:lpstr>1.Knowing the class Scanner: the most modern way to make IO(input/output) in Java </vt:lpstr>
      <vt:lpstr>PowerPoint Presentation</vt:lpstr>
      <vt:lpstr>2.Finding some FIRST class literature to put big and solid grounds for the future </vt:lpstr>
      <vt:lpstr>3.Working with 2D arrays in order to display, organise and calculate our common world better </vt:lpstr>
      <vt:lpstr>4.Career chances and project work: the key for success </vt:lpstr>
      <vt:lpstr>5.The Homework!-&gt; the game 4 in a row (Old but Gold) </vt:lpstr>
      <vt:lpstr>PowerPoint Presentation</vt:lpstr>
      <vt:lpstr>PowerPoint Presentation</vt:lpstr>
      <vt:lpstr>As a dessert I give you the whole final of the program</vt:lpstr>
      <vt:lpstr>Java advices: Don’t forget to make your homework!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is easy Presentation</dc:title>
  <dc:creator>User</dc:creator>
  <cp:lastModifiedBy>User</cp:lastModifiedBy>
  <cp:revision>17</cp:revision>
  <dcterms:created xsi:type="dcterms:W3CDTF">2016-11-18T22:10:13Z</dcterms:created>
  <dcterms:modified xsi:type="dcterms:W3CDTF">2016-11-20T12:36:10Z</dcterms:modified>
</cp:coreProperties>
</file>