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6">
  <p:sldMasterIdLst>
    <p:sldMasterId id="2147483657" r:id="rId1"/>
  </p:sldMasterIdLst>
  <p:notesMasterIdLst>
    <p:notesMasterId r:id="rId33"/>
  </p:notesMasterIdLst>
  <p:sldIdLst>
    <p:sldId id="256" r:id="rId2"/>
    <p:sldId id="341" r:id="rId3"/>
    <p:sldId id="259" r:id="rId4"/>
    <p:sldId id="257" r:id="rId5"/>
    <p:sldId id="342"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45" r:id="rId24"/>
    <p:sldId id="346" r:id="rId25"/>
    <p:sldId id="347" r:id="rId26"/>
    <p:sldId id="333" r:id="rId27"/>
    <p:sldId id="348" r:id="rId28"/>
    <p:sldId id="349" r:id="rId29"/>
    <p:sldId id="336" r:id="rId30"/>
    <p:sldId id="339" r:id="rId31"/>
    <p:sldId id="280" r:id="rId32"/>
  </p:sldIdLst>
  <p:sldSz cx="9144000" cy="5143500" type="screen16x9"/>
  <p:notesSz cx="6858000" cy="9144000"/>
  <p:embeddedFontLst>
    <p:embeddedFont>
      <p:font typeface="Muli" panose="020B0604020202020204" charset="0"/>
      <p:regular r:id="rId34"/>
      <p:bold r:id="rId35"/>
      <p:italic r:id="rId36"/>
      <p:boldItalic r:id="rId37"/>
    </p:embeddedFont>
    <p:embeddedFont>
      <p:font typeface="Nixie One" panose="020B0604020202020204" charset="0"/>
      <p:regular r:id="rId38"/>
    </p:embeddedFont>
    <p:embeddedFont>
      <p:font typeface="Helvetica Neue" panose="020B0604020202020204" charset="0"/>
      <p:regular r:id="rId39"/>
      <p:bold r:id="rId40"/>
      <p:italic r:id="rId41"/>
      <p:boldItalic r:id="rId42"/>
    </p:embeddedFont>
    <p:embeddedFont>
      <p:font typeface="Century Gothic" panose="020B0502020202020204" pitchFamily="34" charset="0"/>
      <p:regular r:id="rId43"/>
      <p:bold r:id="rId44"/>
      <p:italic r:id="rId45"/>
      <p:boldItalic r:id="rId46"/>
    </p:embeddedFont>
    <p:embeddedFont>
      <p:font typeface="Chiller" panose="04020404031007020602" pitchFamily="82"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C4F29E-FB77-45C5-B8E7-70CD8EDDCCD6}">
  <a:tblStyle styleId="{51C4F29E-FB77-45C5-B8E7-70CD8EDDCC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37" autoAdjust="0"/>
  </p:normalViewPr>
  <p:slideViewPr>
    <p:cSldViewPr snapToGrid="0">
      <p:cViewPr varScale="1">
        <p:scale>
          <a:sx n="87" d="100"/>
          <a:sy n="87" d="100"/>
        </p:scale>
        <p:origin x="7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 Đào" userId="4a66eddd9dac53d6" providerId="LiveId" clId="{ACF1DBCD-7AB2-4305-A9DE-9E4D07D12B60}"/>
    <pc:docChg chg="custSel modSld">
      <pc:chgData name="Minh Đào" userId="4a66eddd9dac53d6" providerId="LiveId" clId="{ACF1DBCD-7AB2-4305-A9DE-9E4D07D12B60}" dt="2020-12-26T07:14:38.094" v="2" actId="478"/>
      <pc:docMkLst>
        <pc:docMk/>
      </pc:docMkLst>
      <pc:sldChg chg="delSp mod">
        <pc:chgData name="Minh Đào" userId="4a66eddd9dac53d6" providerId="LiveId" clId="{ACF1DBCD-7AB2-4305-A9DE-9E4D07D12B60}" dt="2020-12-26T07:14:18.609" v="0" actId="478"/>
        <pc:sldMkLst>
          <pc:docMk/>
          <pc:sldMk cId="475712243" sldId="304"/>
        </pc:sldMkLst>
        <pc:spChg chg="del">
          <ac:chgData name="Minh Đào" userId="4a66eddd9dac53d6" providerId="LiveId" clId="{ACF1DBCD-7AB2-4305-A9DE-9E4D07D12B60}" dt="2020-12-26T07:14:18.609" v="0" actId="478"/>
          <ac:spMkLst>
            <pc:docMk/>
            <pc:sldMk cId="475712243" sldId="304"/>
            <ac:spMk id="2" creationId="{00000000-0000-0000-0000-000000000000}"/>
          </ac:spMkLst>
        </pc:spChg>
      </pc:sldChg>
      <pc:sldChg chg="delSp mod">
        <pc:chgData name="Minh Đào" userId="4a66eddd9dac53d6" providerId="LiveId" clId="{ACF1DBCD-7AB2-4305-A9DE-9E4D07D12B60}" dt="2020-12-26T07:14:31.339" v="1" actId="478"/>
        <pc:sldMkLst>
          <pc:docMk/>
          <pc:sldMk cId="3993417176" sldId="317"/>
        </pc:sldMkLst>
        <pc:spChg chg="del">
          <ac:chgData name="Minh Đào" userId="4a66eddd9dac53d6" providerId="LiveId" clId="{ACF1DBCD-7AB2-4305-A9DE-9E4D07D12B60}" dt="2020-12-26T07:14:31.339" v="1" actId="478"/>
          <ac:spMkLst>
            <pc:docMk/>
            <pc:sldMk cId="3993417176" sldId="317"/>
            <ac:spMk id="2" creationId="{00000000-0000-0000-0000-000000000000}"/>
          </ac:spMkLst>
        </pc:spChg>
      </pc:sldChg>
      <pc:sldChg chg="delSp mod">
        <pc:chgData name="Minh Đào" userId="4a66eddd9dac53d6" providerId="LiveId" clId="{ACF1DBCD-7AB2-4305-A9DE-9E4D07D12B60}" dt="2020-12-26T07:14:38.094" v="2" actId="478"/>
        <pc:sldMkLst>
          <pc:docMk/>
          <pc:sldMk cId="3329983275" sldId="318"/>
        </pc:sldMkLst>
        <pc:spChg chg="del">
          <ac:chgData name="Minh Đào" userId="4a66eddd9dac53d6" providerId="LiveId" clId="{ACF1DBCD-7AB2-4305-A9DE-9E4D07D12B60}" dt="2020-12-26T07:14:38.094" v="2" actId="478"/>
          <ac:spMkLst>
            <pc:docMk/>
            <pc:sldMk cId="3329983275" sldId="31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095701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881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6873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24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9235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9506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743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2183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67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348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065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588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667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614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8649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1905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5457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424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1169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8797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2452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03611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2249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437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3833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82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445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865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2245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311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433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745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6">
            <a:lum/>
          </a:blip>
          <a:srcRect/>
          <a:stretch>
            <a:fillRect t="-12000" b="-12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6" name="Google Shape;164;p1">
            <a:extLst>
              <a:ext uri="{FF2B5EF4-FFF2-40B4-BE49-F238E27FC236}">
                <a16:creationId xmlns="" xmlns:a16="http://schemas.microsoft.com/office/drawing/2014/main" id="{CB1FCE44-D549-47C3-A3F9-E0F6A815B840}"/>
              </a:ext>
            </a:extLst>
          </p:cNvPr>
          <p:cNvSpPr txBox="1">
            <a:spLocks/>
          </p:cNvSpPr>
          <p:nvPr/>
        </p:nvSpPr>
        <p:spPr>
          <a:xfrm>
            <a:off x="597367" y="391886"/>
            <a:ext cx="7883950" cy="2699657"/>
          </a:xfrm>
          <a:prstGeom prst="rect">
            <a:avLst/>
          </a:prstGeom>
          <a:noFill/>
          <a:ln>
            <a:noFill/>
          </a:ln>
        </p:spPr>
        <p:txBody>
          <a:bodyPr spcFirstLastPara="1" wrap="square" lIns="91425" tIns="45700" rIns="91425" bIns="45700" anchor="b" anchorCtr="0">
            <a:normAutofit fontScale="9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pPr>
              <a:buClr>
                <a:srgbClr val="FF0000"/>
              </a:buClr>
              <a:buSzPts val="3600"/>
              <a:buFont typeface="Century Gothic"/>
              <a:buNone/>
            </a:pPr>
            <a:r>
              <a:rPr lang="vi-VN" b="1"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BÁO </a:t>
            </a:r>
            <a:r>
              <a:rPr lang="vi-VN"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CÁO TIỂU LUẬN </a:t>
            </a:r>
          </a:p>
          <a:p>
            <a:pPr>
              <a:buClr>
                <a:srgbClr val="FF0000"/>
              </a:buClr>
              <a:buSzPts val="3600"/>
              <a:buFont typeface="Century Gothic"/>
              <a:buNone/>
            </a:pPr>
            <a:r>
              <a:rPr lang="vi-VN"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a:t>
            </a:r>
            <a:r>
              <a:rPr lang="vi-VN"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CÔNG NGHỆ PHẦN MỀM</a:t>
            </a:r>
            <a:r>
              <a:rPr lang="vi-VN"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a:t>
            </a:r>
            <a:endParaRPr lang="vi-VN" b="1"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endParaRPr>
          </a:p>
          <a:p>
            <a:pPr>
              <a:buClr>
                <a:srgbClr val="FF0000"/>
              </a:buClr>
              <a:buSzPts val="3600"/>
              <a:buFont typeface="Century Gothic"/>
              <a:buNone/>
            </a:pPr>
            <a:endParaRPr lang="vi-VN" b="1"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endParaRPr>
          </a:p>
          <a:p>
            <a:pPr>
              <a:buClr>
                <a:srgbClr val="FF0000"/>
              </a:buClr>
              <a:buSzPts val="3600"/>
              <a:buFont typeface="Century Gothic"/>
              <a:buNone/>
            </a:pPr>
            <a:r>
              <a:rPr lang="en-US" sz="2700" b="1" u="sng" dirty="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ĐỀ TÀI</a:t>
            </a:r>
            <a:r>
              <a:rPr lang="en-US" sz="2700"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 TÌM HIỂU CÔNG CỤ </a:t>
            </a:r>
            <a:r>
              <a:rPr lang="en-US" sz="2700"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M</a:t>
            </a:r>
            <a:r>
              <a:rPr lang="en-US" sz="2700"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rPr>
              <a:t>ICROSOFT ML.NET</a:t>
            </a:r>
            <a:endParaRPr lang="en-US" sz="2900" b="1" dirty="0" smtClean="0">
              <a:solidFill>
                <a:srgbClr val="FF0000"/>
              </a:solidFill>
              <a:effectLst>
                <a:glow rad="63500">
                  <a:schemeClr val="tx1"/>
                </a:glow>
                <a:outerShdw blurRad="38100" dist="38100" dir="2700000" algn="tl">
                  <a:srgbClr val="000000">
                    <a:alpha val="43137"/>
                  </a:srgbClr>
                </a:outerShdw>
              </a:effectLst>
              <a:latin typeface="+mn-lt"/>
              <a:ea typeface="Arial"/>
              <a:cs typeface="Arial"/>
              <a:sym typeface="Arial"/>
            </a:endParaRPr>
          </a:p>
          <a:p>
            <a:pPr>
              <a:buClr>
                <a:srgbClr val="FF0000"/>
              </a:buClr>
              <a:buSzPts val="3600"/>
              <a:buFont typeface="Century Gothic"/>
              <a:buNone/>
            </a:pPr>
            <a:endParaRPr lang="vi-VN" sz="3100" b="1" dirty="0">
              <a:solidFill>
                <a:srgbClr val="FF0000"/>
              </a:solidFill>
              <a:effectLst>
                <a:glow rad="63500">
                  <a:schemeClr val="tx1"/>
                </a:glow>
              </a:effectLst>
              <a:latin typeface="+mn-lt"/>
              <a:ea typeface="Arial"/>
              <a:cs typeface="Arial"/>
              <a:sym typeface="Arial"/>
            </a:endParaRPr>
          </a:p>
        </p:txBody>
      </p:sp>
      <p:sp>
        <p:nvSpPr>
          <p:cNvPr id="7" name="Google Shape;166;p1">
            <a:extLst>
              <a:ext uri="{FF2B5EF4-FFF2-40B4-BE49-F238E27FC236}">
                <a16:creationId xmlns="" xmlns:a16="http://schemas.microsoft.com/office/drawing/2014/main" id="{4728FFC2-BC96-44CD-BBAE-69F8D804F3D3}"/>
              </a:ext>
            </a:extLst>
          </p:cNvPr>
          <p:cNvSpPr txBox="1"/>
          <p:nvPr/>
        </p:nvSpPr>
        <p:spPr>
          <a:xfrm>
            <a:off x="2030184" y="2688772"/>
            <a:ext cx="5600702" cy="13389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933"/>
              </a:spcBef>
              <a:spcAft>
                <a:spcPts val="0"/>
              </a:spcAft>
              <a:buClr>
                <a:srgbClr val="7B230B"/>
              </a:buClr>
              <a:buSzPts val="2414"/>
              <a:buFont typeface="Arial"/>
              <a:buNone/>
            </a:pPr>
            <a:r>
              <a:rPr lang="en-US" sz="1665" b="1"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Bộ</a:t>
            </a:r>
            <a:r>
              <a:rPr lang="en-US" sz="1665" b="1" u="sng"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môn</a:t>
            </a:r>
            <a:r>
              <a:rPr lang="en-US" sz="1665" b="1"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a:t>
            </a:r>
            <a:r>
              <a:rPr lang="en-US" sz="1665" b="1" strike="noStrike" spc="50" dirty="0">
                <a:ln w="9525" cmpd="sng">
                  <a:solidFill>
                    <a:schemeClr val="accent1"/>
                  </a:solidFill>
                  <a:prstDash val="solid"/>
                </a:ln>
                <a:solidFill>
                  <a:srgbClr val="70AD47">
                    <a:tint val="1000"/>
                  </a:srgbClr>
                </a:solidFill>
                <a:effectLst>
                  <a:glow rad="38100">
                    <a:schemeClr val="accent1">
                      <a:alpha val="40000"/>
                    </a:schemeClr>
                  </a:glow>
                </a:effectLst>
                <a:sym typeface="Arial"/>
              </a:rPr>
              <a:t>       CÔNG NGHỆ THÔNG TIN</a:t>
            </a:r>
          </a:p>
          <a:p>
            <a:pPr marL="0" marR="0" lvl="0" indent="0" algn="l" rtl="0">
              <a:lnSpc>
                <a:spcPct val="90000"/>
              </a:lnSpc>
              <a:spcBef>
                <a:spcPts val="933"/>
              </a:spcBef>
              <a:spcAft>
                <a:spcPts val="0"/>
              </a:spcAft>
              <a:buClr>
                <a:srgbClr val="7B230B"/>
              </a:buClr>
              <a:buSzPts val="2414"/>
              <a:buFont typeface="Arial"/>
              <a:buNone/>
            </a:pPr>
            <a:endParaRPr lang="en-US" sz="1665" b="1" spc="50" dirty="0">
              <a:ln w="9525" cmpd="sng">
                <a:solidFill>
                  <a:schemeClr val="accent1"/>
                </a:solidFill>
                <a:prstDash val="solid"/>
              </a:ln>
              <a:solidFill>
                <a:srgbClr val="70AD47">
                  <a:tint val="1000"/>
                </a:srgbClr>
              </a:solidFill>
              <a:effectLst>
                <a:glow rad="38100">
                  <a:schemeClr val="accent1">
                    <a:alpha val="40000"/>
                  </a:schemeClr>
                </a:glow>
              </a:effectLst>
            </a:endParaRPr>
          </a:p>
          <a:p>
            <a:pPr marL="0" marR="0" lvl="0" indent="0" algn="l" rtl="0">
              <a:lnSpc>
                <a:spcPct val="90000"/>
              </a:lnSpc>
              <a:spcBef>
                <a:spcPts val="933"/>
              </a:spcBef>
              <a:spcAft>
                <a:spcPts val="0"/>
              </a:spcAft>
              <a:buClr>
                <a:srgbClr val="7B230B"/>
              </a:buClr>
              <a:buSzPts val="2414"/>
              <a:buFont typeface="Arial"/>
              <a:buNone/>
            </a:pP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Giảng</a:t>
            </a:r>
            <a:r>
              <a:rPr lang="en-US" sz="1665" b="1" u="sng"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viên</a:t>
            </a:r>
            <a:r>
              <a:rPr lang="en-US" sz="1665" b="1" u="sng"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hướng</a:t>
            </a:r>
            <a:r>
              <a:rPr lang="en-US" sz="1665" b="1" u="sng" strike="noStrike" spc="50" dirty="0">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 </a:t>
            </a:r>
            <a:r>
              <a:rPr lang="en-US" sz="1665" b="1" u="sng" strike="noStrike" spc="50" dirty="0" err="1">
                <a:ln w="9525" cmpd="sng">
                  <a:solidFill>
                    <a:schemeClr val="accent1"/>
                  </a:solidFill>
                  <a:prstDash val="solid"/>
                </a:ln>
                <a:solidFill>
                  <a:srgbClr val="70AD47">
                    <a:tint val="1000"/>
                  </a:srgbClr>
                </a:solidFill>
                <a:effectLst>
                  <a:glow rad="38100">
                    <a:schemeClr val="accent1">
                      <a:alpha val="40000"/>
                    </a:schemeClr>
                  </a:glow>
                </a:effectLst>
                <a:latin typeface="Arial"/>
                <a:ea typeface="Arial"/>
                <a:cs typeface="Arial"/>
                <a:sym typeface="Arial"/>
              </a:rPr>
              <a:t>dẫn</a:t>
            </a:r>
            <a:r>
              <a:rPr lang="en-US" sz="1665" b="1"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a:t>
            </a:r>
            <a:r>
              <a:rPr lang="en-US" sz="1665" b="1" i="1" u="none" strike="noStrike" cap="none" dirty="0">
                <a:solidFill>
                  <a:srgbClr val="FF0000"/>
                </a:solidFill>
                <a:effectLst>
                  <a:glow rad="88900">
                    <a:schemeClr val="tx1"/>
                  </a:glow>
                  <a:outerShdw blurRad="38100" dist="38100" dir="2700000" algn="tl">
                    <a:srgbClr val="000000">
                      <a:alpha val="43137"/>
                    </a:srgbClr>
                  </a:outerShdw>
                </a:effectLst>
                <a:latin typeface="Arial"/>
                <a:ea typeface="Arial"/>
                <a:cs typeface="Arial"/>
                <a:sym typeface="Arial"/>
              </a:rPr>
              <a:t> 	</a:t>
            </a:r>
            <a:r>
              <a:rPr lang="en-US" sz="1665" b="1" i="1" dirty="0" err="1" smtClean="0">
                <a:ln w="6600">
                  <a:solidFill>
                    <a:schemeClr val="accent2"/>
                  </a:solidFill>
                  <a:prstDash val="solid"/>
                </a:ln>
                <a:solidFill>
                  <a:srgbClr val="FFFFFF"/>
                </a:solidFill>
                <a:effectLst>
                  <a:outerShdw dist="38100" dir="2700000" algn="tl" rotWithShape="0">
                    <a:schemeClr val="accent2"/>
                  </a:outerShdw>
                </a:effectLst>
              </a:rPr>
              <a:t>Gv</a:t>
            </a:r>
            <a:r>
              <a:rPr lang="en-US" sz="1665" b="1" i="1" u="none" strike="noStrike" dirty="0" smtClean="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 </a:t>
            </a:r>
            <a:r>
              <a:rPr lang="en-US" sz="1665" b="1" i="1" dirty="0" smtClean="0">
                <a:ln w="6600">
                  <a:solidFill>
                    <a:schemeClr val="accent2"/>
                  </a:solidFill>
                  <a:prstDash val="solid"/>
                </a:ln>
                <a:solidFill>
                  <a:srgbClr val="FFFFFF"/>
                </a:solidFill>
                <a:effectLst>
                  <a:outerShdw dist="38100" dir="2700000" algn="tl" rotWithShape="0">
                    <a:schemeClr val="accent2"/>
                  </a:outerShdw>
                </a:effectLst>
              </a:rPr>
              <a:t>TRẦN PHONG NHÃ</a:t>
            </a:r>
            <a:endParaRPr lang="en-US" sz="1665" b="1"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endParaRPr>
          </a:p>
          <a:p>
            <a:pPr marL="0" marR="0" lvl="0" indent="0" algn="l" rtl="0">
              <a:lnSpc>
                <a:spcPct val="90000"/>
              </a:lnSpc>
              <a:spcBef>
                <a:spcPts val="988"/>
              </a:spcBef>
              <a:spcAft>
                <a:spcPts val="0"/>
              </a:spcAft>
              <a:buClr>
                <a:srgbClr val="7B230B"/>
              </a:buClr>
              <a:buSzPts val="2816"/>
              <a:buFont typeface="Arial"/>
              <a:buNone/>
            </a:pPr>
            <a:endParaRPr sz="1942" b="1" i="1" u="none" strike="noStrike" cap="none" dirty="0">
              <a:solidFill>
                <a:schemeClr val="dk1"/>
              </a:solidFill>
              <a:effectLst>
                <a:outerShdw blurRad="38100" dist="38100" dir="2700000" algn="tl">
                  <a:srgbClr val="000000">
                    <a:alpha val="43137"/>
                  </a:srgbClr>
                </a:outerShdw>
              </a:effectLst>
              <a:latin typeface="Arial"/>
              <a:ea typeface="Arial"/>
              <a:cs typeface="Arial"/>
              <a:sym typeface="Arial"/>
            </a:endParaRPr>
          </a:p>
          <a:p>
            <a:pPr marL="0" marR="0" lvl="0" indent="0" algn="l" rtl="0">
              <a:lnSpc>
                <a:spcPct val="90000"/>
              </a:lnSpc>
              <a:spcBef>
                <a:spcPts val="988"/>
              </a:spcBef>
              <a:spcAft>
                <a:spcPts val="0"/>
              </a:spcAft>
              <a:buClr>
                <a:srgbClr val="7B230B"/>
              </a:buClr>
              <a:buSzPts val="2816"/>
              <a:buFont typeface="Arial"/>
              <a:buNone/>
            </a:pPr>
            <a:endParaRPr sz="1942" b="1" i="1" u="none" strike="noStrike" cap="none" dirty="0">
              <a:solidFill>
                <a:schemeClr val="dk1"/>
              </a:solidFill>
              <a:effectLst>
                <a:outerShdw blurRad="38100" dist="38100" dir="2700000" algn="tl">
                  <a:srgbClr val="000000">
                    <a:alpha val="43137"/>
                  </a:srgbClr>
                </a:outerShdw>
              </a:effectLs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10</a:t>
            </a:fld>
            <a:endParaRPr dirty="0">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381000" y="805542"/>
            <a:ext cx="6792685"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Chức</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năng</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toán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2275115" y="1643742"/>
            <a:ext cx="6128658" cy="2246769"/>
          </a:xfrm>
          <a:prstGeom prst="rect">
            <a:avLst/>
          </a:prstGeom>
        </p:spPr>
        <p:txBody>
          <a:bodyPr wrap="square">
            <a:spAutoFit/>
          </a:bodyPr>
          <a:lstStyle/>
          <a:p>
            <a:pPr lvl="0"/>
            <a:r>
              <a:rPr lang="vi-VN" sz="1800" dirty="0" smtClean="0">
                <a:solidFill>
                  <a:schemeClr val="tx1"/>
                </a:solidFill>
              </a:rPr>
              <a:t>+ </a:t>
            </a:r>
            <a:r>
              <a:rPr lang="vi-VN" sz="2000" b="1" dirty="0">
                <a:solidFill>
                  <a:schemeClr val="tx1"/>
                </a:solidFill>
              </a:rPr>
              <a:t>Regression – Hồi quy</a:t>
            </a:r>
            <a:endParaRPr lang="vi-VN" sz="2000" dirty="0">
              <a:solidFill>
                <a:schemeClr val="tx1"/>
              </a:solidFill>
            </a:endParaRPr>
          </a:p>
          <a:p>
            <a:pPr algn="just"/>
            <a:r>
              <a:rPr lang="vi-VN" sz="2000" dirty="0">
                <a:solidFill>
                  <a:schemeClr val="tx1"/>
                </a:solidFill>
              </a:rPr>
              <a:t>Hồi quy là những thuật toán có chức năng học và </a:t>
            </a:r>
            <a:r>
              <a:rPr lang="vi-VN" sz="2000" b="1" dirty="0">
                <a:solidFill>
                  <a:schemeClr val="tx1"/>
                </a:solidFill>
              </a:rPr>
              <a:t>dự đoán giá trị</a:t>
            </a:r>
            <a:r>
              <a:rPr lang="vi-VN" sz="2000" dirty="0">
                <a:solidFill>
                  <a:schemeClr val="tx1"/>
                </a:solidFill>
              </a:rPr>
              <a:t> ( </a:t>
            </a:r>
            <a:r>
              <a:rPr lang="vi-VN" sz="2000" b="1" dirty="0">
                <a:solidFill>
                  <a:schemeClr val="tx1"/>
                </a:solidFill>
              </a:rPr>
              <a:t>thường là giá trị thực – rời rạc</a:t>
            </a:r>
            <a:r>
              <a:rPr lang="vi-VN" sz="2000" dirty="0">
                <a:solidFill>
                  <a:schemeClr val="tx1"/>
                </a:solidFill>
              </a:rPr>
              <a:t>). Ví dụ như bạn đưa các đặc điểm về căn nhà như diện tích sàn, số phòng ngủ… và giá căn nhà cho máy học, sau đó bạn có thể dùng mô hình đã huấn luyện để dự đoán giá các căn </a:t>
            </a:r>
            <a:r>
              <a:rPr lang="vi-VN" sz="2000" dirty="0" smtClean="0">
                <a:solidFill>
                  <a:schemeClr val="tx1"/>
                </a:solidFill>
              </a:rPr>
              <a:t>nhà.</a:t>
            </a:r>
            <a:endParaRPr lang="vi-VN" sz="2000" dirty="0">
              <a:solidFill>
                <a:schemeClr val="tx1"/>
              </a:solidFill>
            </a:endParaRP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LOẠI MACHINE LEARNING</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213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11</a:t>
            </a:fld>
            <a:endParaRPr dirty="0">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381000" y="805542"/>
            <a:ext cx="6792685"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Chức</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năng</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toán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2362201" y="1724998"/>
            <a:ext cx="6128658" cy="1323439"/>
          </a:xfrm>
          <a:prstGeom prst="rect">
            <a:avLst/>
          </a:prstGeom>
        </p:spPr>
        <p:txBody>
          <a:bodyPr wrap="square">
            <a:spAutoFit/>
          </a:bodyPr>
          <a:lstStyle/>
          <a:p>
            <a:pPr lvl="0"/>
            <a:r>
              <a:rPr lang="vi-VN" sz="1800" dirty="0" smtClean="0">
                <a:solidFill>
                  <a:schemeClr val="tx1"/>
                </a:solidFill>
              </a:rPr>
              <a:t>+ </a:t>
            </a:r>
            <a:r>
              <a:rPr lang="vi-VN" sz="2000" b="1" dirty="0">
                <a:solidFill>
                  <a:schemeClr val="tx1"/>
                </a:solidFill>
              </a:rPr>
              <a:t>Classification – Phân lớp</a:t>
            </a:r>
            <a:endParaRPr lang="vi-VN" sz="2000" dirty="0">
              <a:solidFill>
                <a:schemeClr val="tx1"/>
              </a:solidFill>
            </a:endParaRPr>
          </a:p>
          <a:p>
            <a:pPr algn="just"/>
            <a:r>
              <a:rPr lang="vi-VN" sz="2000" dirty="0" smtClean="0">
                <a:solidFill>
                  <a:schemeClr val="tx1"/>
                </a:solidFill>
              </a:rPr>
              <a:t>. </a:t>
            </a:r>
            <a:r>
              <a:rPr lang="vi-VN" sz="2000" dirty="0">
                <a:solidFill>
                  <a:schemeClr val="tx1"/>
                </a:solidFill>
              </a:rPr>
              <a:t>Loại này thì nhận vào dữ liệu và lớp mà nó thuộc vào, sau khi được huấn luyện thì mô hình có thể </a:t>
            </a:r>
            <a:r>
              <a:rPr lang="vi-VN" sz="2000" b="1" dirty="0">
                <a:solidFill>
                  <a:schemeClr val="tx1"/>
                </a:solidFill>
              </a:rPr>
              <a:t>phân lớp các dữ liệu</a:t>
            </a:r>
            <a:r>
              <a:rPr lang="vi-VN" sz="2000" dirty="0">
                <a:solidFill>
                  <a:schemeClr val="tx1"/>
                </a:solidFill>
              </a:rPr>
              <a:t>. </a:t>
            </a: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LOẠI MACHINE LEARNING</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901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12</a:t>
            </a:fld>
            <a:endParaRPr dirty="0">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381000" y="805542"/>
            <a:ext cx="6792685"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Chức</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năng</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toán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2362201" y="1724998"/>
            <a:ext cx="6128658" cy="2246769"/>
          </a:xfrm>
          <a:prstGeom prst="rect">
            <a:avLst/>
          </a:prstGeom>
        </p:spPr>
        <p:txBody>
          <a:bodyPr wrap="square">
            <a:spAutoFit/>
          </a:bodyPr>
          <a:lstStyle/>
          <a:p>
            <a:pPr lvl="0"/>
            <a:r>
              <a:rPr lang="vi-VN" sz="1800" dirty="0" smtClean="0">
                <a:solidFill>
                  <a:schemeClr val="tx1"/>
                </a:solidFill>
              </a:rPr>
              <a:t>+ </a:t>
            </a:r>
            <a:r>
              <a:rPr lang="vi-VN" sz="2000" b="1" dirty="0">
                <a:solidFill>
                  <a:schemeClr val="tx1"/>
                </a:solidFill>
              </a:rPr>
              <a:t>Clustering – Phân cụm</a:t>
            </a:r>
            <a:endParaRPr lang="vi-VN" sz="2000" dirty="0">
              <a:solidFill>
                <a:schemeClr val="tx1"/>
              </a:solidFill>
            </a:endParaRPr>
          </a:p>
          <a:p>
            <a:pPr algn="just"/>
            <a:r>
              <a:rPr lang="vi-VN" sz="2000" dirty="0">
                <a:solidFill>
                  <a:schemeClr val="tx1"/>
                </a:solidFill>
              </a:rPr>
              <a:t>Phân cụm là thuật toán có chức năng </a:t>
            </a:r>
            <a:r>
              <a:rPr lang="vi-VN" sz="2000" b="1" dirty="0">
                <a:solidFill>
                  <a:schemeClr val="tx1"/>
                </a:solidFill>
              </a:rPr>
              <a:t>phân cụm dữ liệu</a:t>
            </a:r>
            <a:r>
              <a:rPr lang="vi-VN" sz="2000" dirty="0">
                <a:solidFill>
                  <a:schemeClr val="tx1"/>
                </a:solidFill>
              </a:rPr>
              <a:t>. Thuật toán này thường được áp dụng cho dữ liệu chưa được gán nhãn. Sự phân bố, cấu trúc của dữ liệu phải tự mô hình khám phá và phân cụm chúng, bạn có thể xem hình ảnh bên dưới để hiểu rõ hơn. Hình bên dưới sử dụng thuật toán K-means.</a:t>
            </a: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LOẠI MACHINE LEARNING</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147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13</a:t>
            </a:fld>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3418113" y="606183"/>
            <a:ext cx="5355773" cy="646331"/>
          </a:xfrm>
          <a:prstGeom prst="rect">
            <a:avLst/>
          </a:prstGeom>
        </p:spPr>
        <p:txBody>
          <a:bodyPr wrap="square">
            <a:spAutoFit/>
          </a:bodyPr>
          <a:lstStyle/>
          <a:p>
            <a:pPr lvl="0" algn="just"/>
            <a:r>
              <a:rPr lang="vi-VN" sz="1800" dirty="0">
                <a:solidFill>
                  <a:schemeClr val="tx1"/>
                </a:solidFill>
              </a:rPr>
              <a:t>Mô hình này sẽ quan sát những hành động nhất định để tìm ra kết quả mong muốn</a:t>
            </a: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THUẬT TOÁN CƠ BẢN</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63287" y="606183"/>
            <a:ext cx="2862942"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quyết</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định</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descr="https://www.tma.vn/Media/Default/BaiDang/CamNangNgheNghiep/decision-tree.jpg"/>
          <p:cNvPicPr/>
          <p:nvPr/>
        </p:nvPicPr>
        <p:blipFill>
          <a:blip r:embed="rId3">
            <a:extLst>
              <a:ext uri="{28A0092B-C50C-407E-A947-70E740481C1C}">
                <a14:useLocalDpi xmlns:a14="http://schemas.microsoft.com/office/drawing/2010/main" val="0"/>
              </a:ext>
            </a:extLst>
          </a:blip>
          <a:srcRect/>
          <a:stretch>
            <a:fillRect/>
          </a:stretch>
        </p:blipFill>
        <p:spPr bwMode="auto">
          <a:xfrm>
            <a:off x="1948543" y="1513391"/>
            <a:ext cx="5943600" cy="3120390"/>
          </a:xfrm>
          <a:prstGeom prst="rect">
            <a:avLst/>
          </a:prstGeom>
          <a:noFill/>
          <a:ln>
            <a:noFill/>
          </a:ln>
        </p:spPr>
      </p:pic>
    </p:spTree>
    <p:extLst>
      <p:ext uri="{BB962C8B-B14F-4D97-AF65-F5344CB8AC3E}">
        <p14:creationId xmlns:p14="http://schemas.microsoft.com/office/powerpoint/2010/main" val="2213684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14</a:t>
            </a:fld>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3810000" y="606183"/>
            <a:ext cx="5246914" cy="923330"/>
          </a:xfrm>
          <a:prstGeom prst="rect">
            <a:avLst/>
          </a:prstGeom>
        </p:spPr>
        <p:txBody>
          <a:bodyPr wrap="square">
            <a:spAutoFit/>
          </a:bodyPr>
          <a:lstStyle/>
          <a:p>
            <a:pPr lvl="0" algn="just"/>
            <a:r>
              <a:rPr lang="vi-VN" sz="1800" dirty="0">
                <a:solidFill>
                  <a:schemeClr val="tx1"/>
                </a:solidFill>
              </a:rPr>
              <a:t>Mô hình này chia một số điểm dữ liệu nhất định thành các nhóm dựa theo đặc điểm riêng của chúng</a:t>
            </a:r>
            <a:r>
              <a:rPr lang="en-US" sz="1800" dirty="0">
                <a:solidFill>
                  <a:schemeClr val="tx1"/>
                </a:solidFill>
              </a:rPr>
              <a:t>.</a:t>
            </a:r>
            <a:endParaRPr lang="vi-VN" sz="1800" dirty="0">
              <a:solidFill>
                <a:schemeClr val="tx1"/>
              </a:solidFill>
            </a:endParaRP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THUẬT TOÁN CƠ BẢN</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63287" y="606183"/>
            <a:ext cx="3472542"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cụm</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K-means</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9" descr="http://tutorials.aiclub.cs.uit.edu.vn/wp-content/uploads/2021/03/k-means-clustering-algorithm-in-machine-learning.png"/>
          <p:cNvPicPr/>
          <p:nvPr/>
        </p:nvPicPr>
        <p:blipFill>
          <a:blip r:embed="rId3">
            <a:extLst>
              <a:ext uri="{28A0092B-C50C-407E-A947-70E740481C1C}">
                <a14:useLocalDpi xmlns:a14="http://schemas.microsoft.com/office/drawing/2010/main" val="0"/>
              </a:ext>
            </a:extLst>
          </a:blip>
          <a:srcRect/>
          <a:stretch>
            <a:fillRect/>
          </a:stretch>
        </p:blipFill>
        <p:spPr bwMode="auto">
          <a:xfrm>
            <a:off x="3158444" y="1606323"/>
            <a:ext cx="5365070" cy="2889477"/>
          </a:xfrm>
          <a:prstGeom prst="rect">
            <a:avLst/>
          </a:prstGeom>
          <a:noFill/>
          <a:ln>
            <a:noFill/>
          </a:ln>
        </p:spPr>
      </p:pic>
    </p:spTree>
    <p:extLst>
      <p:ext uri="{BB962C8B-B14F-4D97-AF65-F5344CB8AC3E}">
        <p14:creationId xmlns:p14="http://schemas.microsoft.com/office/powerpoint/2010/main" val="1809041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15</a:t>
            </a:fld>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2852056" y="1148206"/>
            <a:ext cx="6106886" cy="923330"/>
          </a:xfrm>
          <a:prstGeom prst="rect">
            <a:avLst/>
          </a:prstGeom>
        </p:spPr>
        <p:txBody>
          <a:bodyPr wrap="square">
            <a:spAutoFit/>
          </a:bodyPr>
          <a:lstStyle/>
          <a:p>
            <a:pPr lvl="0" algn="just"/>
            <a:r>
              <a:rPr lang="vi-VN" sz="1800" dirty="0">
                <a:solidFill>
                  <a:schemeClr val="tx1"/>
                </a:solidFill>
              </a:rPr>
              <a:t>Mô hình này sử dụng một lượng lớn dữ liệu bài giảng để xác định mỗi tương quan giữa các nhân tố nhằm mục đích xử lý dữ liệu mới trong tương lai</a:t>
            </a: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THUẬT TOÁN CƠ BẢN</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63287" y="606183"/>
            <a:ext cx="3907970"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Mạng</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Nơron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descr="Neural Network Models in R | Artificial neural network, Machine learning  book, Networking"/>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05730"/>
            <a:ext cx="5943600" cy="2658745"/>
          </a:xfrm>
          <a:prstGeom prst="rect">
            <a:avLst/>
          </a:prstGeom>
          <a:noFill/>
          <a:ln>
            <a:noFill/>
          </a:ln>
        </p:spPr>
      </p:pic>
    </p:spTree>
    <p:extLst>
      <p:ext uri="{BB962C8B-B14F-4D97-AF65-F5344CB8AC3E}">
        <p14:creationId xmlns:p14="http://schemas.microsoft.com/office/powerpoint/2010/main" val="3136000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16</a:t>
            </a:fld>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3200400" y="750873"/>
            <a:ext cx="5758542" cy="1477328"/>
          </a:xfrm>
          <a:prstGeom prst="rect">
            <a:avLst/>
          </a:prstGeom>
        </p:spPr>
        <p:txBody>
          <a:bodyPr wrap="square">
            <a:spAutoFit/>
          </a:bodyPr>
          <a:lstStyle/>
          <a:p>
            <a:pPr lvl="0" algn="just"/>
            <a:r>
              <a:rPr lang="vi-VN" sz="1800" dirty="0">
                <a:solidFill>
                  <a:schemeClr val="tx1"/>
                </a:solidFill>
              </a:rPr>
              <a:t>Lĩnh vực này bao gồm các mô hình giúp hoàn thành một quá trình, khuyến khích các bước đưa ra kết quả thuận lợi và ngăn chặn các bước cho ra kết quả không mong muốn cho đến khi thuật toán đưa ra được quy trình tối ưu nhất</a:t>
            </a: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THUẬT TOÁN CƠ BẢN</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63287" y="606183"/>
            <a:ext cx="3037113"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Học</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tăng</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cường</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descr="Three Things to Know About Reinforcement Learning - KDnuggets"/>
          <p:cNvPicPr/>
          <p:nvPr/>
        </p:nvPicPr>
        <p:blipFill>
          <a:blip r:embed="rId3">
            <a:extLst>
              <a:ext uri="{28A0092B-C50C-407E-A947-70E740481C1C}">
                <a14:useLocalDpi xmlns:a14="http://schemas.microsoft.com/office/drawing/2010/main" val="0"/>
              </a:ext>
            </a:extLst>
          </a:blip>
          <a:srcRect/>
          <a:stretch>
            <a:fillRect/>
          </a:stretch>
        </p:blipFill>
        <p:spPr bwMode="auto">
          <a:xfrm>
            <a:off x="2377848" y="2364150"/>
            <a:ext cx="5172075" cy="2600325"/>
          </a:xfrm>
          <a:prstGeom prst="rect">
            <a:avLst/>
          </a:prstGeom>
          <a:noFill/>
          <a:ln>
            <a:noFill/>
          </a:ln>
        </p:spPr>
      </p:pic>
    </p:spTree>
    <p:extLst>
      <p:ext uri="{BB962C8B-B14F-4D97-AF65-F5344CB8AC3E}">
        <p14:creationId xmlns:p14="http://schemas.microsoft.com/office/powerpoint/2010/main" val="3682779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17</a:t>
            </a:fld>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3276599" y="1212366"/>
            <a:ext cx="5758542" cy="3416320"/>
          </a:xfrm>
          <a:prstGeom prst="rect">
            <a:avLst/>
          </a:prstGeom>
        </p:spPr>
        <p:txBody>
          <a:bodyPr wrap="square">
            <a:spAutoFit/>
          </a:bodyPr>
          <a:lstStyle/>
          <a:p>
            <a:pPr algn="just"/>
            <a:r>
              <a:rPr lang="vi-VN" sz="1800" b="1" dirty="0" smtClean="0">
                <a:solidFill>
                  <a:schemeClr val="tx1"/>
                </a:solidFill>
              </a:rPr>
              <a:t>Phân </a:t>
            </a:r>
            <a:r>
              <a:rPr lang="vi-VN" sz="1800" b="1" dirty="0">
                <a:solidFill>
                  <a:schemeClr val="tx1"/>
                </a:solidFill>
              </a:rPr>
              <a:t>loại Bayes</a:t>
            </a:r>
            <a:r>
              <a:rPr lang="vi-VN" sz="1800" dirty="0">
                <a:solidFill>
                  <a:schemeClr val="tx1"/>
                </a:solidFill>
              </a:rPr>
              <a:t> dựa trên định lý Bayes với những giả định hoàn toàn độc lập (naïve) của các đặc tính. Từ đó cho ra các loại xác xuất đơn giản.</a:t>
            </a:r>
          </a:p>
          <a:p>
            <a:pPr algn="just"/>
            <a:r>
              <a:rPr lang="vi-VN" sz="1800" dirty="0">
                <a:solidFill>
                  <a:schemeClr val="tx1"/>
                </a:solidFill>
              </a:rPr>
              <a:t>Thuật toán Machine Learning trên được ứng dụng trong một số bài toán sau:</a:t>
            </a:r>
          </a:p>
          <a:p>
            <a:pPr marL="285750" lvl="0" indent="-285750" algn="just">
              <a:buFont typeface="Arial" panose="020B0604020202020204" pitchFamily="34" charset="0"/>
              <a:buChar char="•"/>
            </a:pPr>
            <a:r>
              <a:rPr lang="vi-VN" sz="1800" dirty="0">
                <a:solidFill>
                  <a:schemeClr val="tx1"/>
                </a:solidFill>
              </a:rPr>
              <a:t>Đánh dấu email là spam hay không</a:t>
            </a:r>
          </a:p>
          <a:p>
            <a:pPr marL="285750" lvl="0" indent="-285750" algn="just">
              <a:buFont typeface="Arial" panose="020B0604020202020204" pitchFamily="34" charset="0"/>
              <a:buChar char="•"/>
            </a:pPr>
            <a:r>
              <a:rPr lang="vi-VN" sz="1800" dirty="0">
                <a:solidFill>
                  <a:schemeClr val="tx1"/>
                </a:solidFill>
              </a:rPr>
              <a:t>Phân loại bài viết tin tức thuộc các lĩnh vực như công nghệ, thể thao hay chính trị</a:t>
            </a:r>
          </a:p>
          <a:p>
            <a:pPr marL="285750" lvl="0" indent="-285750" algn="just">
              <a:buFont typeface="Arial" panose="020B0604020202020204" pitchFamily="34" charset="0"/>
              <a:buChar char="•"/>
            </a:pPr>
            <a:r>
              <a:rPr lang="vi-VN" sz="1800" dirty="0">
                <a:solidFill>
                  <a:schemeClr val="tx1"/>
                </a:solidFill>
              </a:rPr>
              <a:t>Kiểm tra đoạn văn để biết chúng mang tích cực hay tiêu </a:t>
            </a:r>
            <a:r>
              <a:rPr lang="vi-VN" sz="1800" dirty="0" smtClean="0">
                <a:solidFill>
                  <a:schemeClr val="tx1"/>
                </a:solidFill>
              </a:rPr>
              <a:t>cực</a:t>
            </a:r>
          </a:p>
          <a:p>
            <a:pPr marL="285750" lvl="0" indent="-285750" algn="just">
              <a:buFont typeface="Arial" panose="020B0604020202020204" pitchFamily="34" charset="0"/>
              <a:buChar char="•"/>
            </a:pPr>
            <a:r>
              <a:rPr lang="vi-VN" sz="1800" dirty="0">
                <a:solidFill>
                  <a:schemeClr val="tx1"/>
                </a:solidFill>
              </a:rPr>
              <a:t>Sử dụng cho những phần mềm nhận diện khuôn mặt…</a:t>
            </a: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THUẬT TOÁN CƠ BẢN</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63287" y="606183"/>
            <a:ext cx="4212770"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tự</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động</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Bayes</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Picture 10" descr="https://www.tma.vn/Media/Default/BaiDang/CamNangNgheNghiep/naive-bayes-classification.jpg"/>
          <p:cNvPicPr/>
          <p:nvPr/>
        </p:nvPicPr>
        <p:blipFill>
          <a:blip r:embed="rId3">
            <a:extLst>
              <a:ext uri="{28A0092B-C50C-407E-A947-70E740481C1C}">
                <a14:useLocalDpi xmlns:a14="http://schemas.microsoft.com/office/drawing/2010/main" val="0"/>
              </a:ext>
            </a:extLst>
          </a:blip>
          <a:srcRect/>
          <a:stretch>
            <a:fillRect/>
          </a:stretch>
        </p:blipFill>
        <p:spPr bwMode="auto">
          <a:xfrm>
            <a:off x="163287" y="1855104"/>
            <a:ext cx="2862943" cy="2324873"/>
          </a:xfrm>
          <a:prstGeom prst="rect">
            <a:avLst/>
          </a:prstGeom>
          <a:noFill/>
          <a:ln>
            <a:noFill/>
          </a:ln>
        </p:spPr>
      </p:pic>
    </p:spTree>
    <p:extLst>
      <p:ext uri="{BB962C8B-B14F-4D97-AF65-F5344CB8AC3E}">
        <p14:creationId xmlns:p14="http://schemas.microsoft.com/office/powerpoint/2010/main" val="656944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18</a:t>
            </a:fld>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3907971" y="1212366"/>
            <a:ext cx="5127170" cy="3416320"/>
          </a:xfrm>
          <a:prstGeom prst="rect">
            <a:avLst/>
          </a:prstGeom>
        </p:spPr>
        <p:txBody>
          <a:bodyPr wrap="square">
            <a:spAutoFit/>
          </a:bodyPr>
          <a:lstStyle/>
          <a:p>
            <a:pPr algn="just"/>
            <a:r>
              <a:rPr lang="en-US" sz="1800" dirty="0">
                <a:solidFill>
                  <a:schemeClr val="tx1"/>
                </a:solidFill>
              </a:rPr>
              <a:t>P</a:t>
            </a:r>
            <a:r>
              <a:rPr lang="vi-VN" sz="1800" dirty="0">
                <a:solidFill>
                  <a:schemeClr val="tx1"/>
                </a:solidFill>
              </a:rPr>
              <a:t>hương pháp được sử dụng để hồi quy trong trường hợp này chính là bình phương nhỏ nhất. Để đơn giản hóa bạn hãy nghĩ về hồi quy tuyến đơn giản chỉ là kẻ một đường thẳng đi qua tập hợp các điểm. Khi có được đường thẳng các bạn tiến hành đo khoảng cách thẳng đứng giữa điểm và đường thẳng. Đường mà các bạn lựa chọn chính là đường có độ dài nhỏ nhất. Ngoài phương pháp bình phương nhỏ nhất còn nhiều phương pháp mà các bạn có thể sử dụng</a:t>
            </a:r>
            <a:r>
              <a:rPr lang="en-US" sz="1800" dirty="0" smtClean="0">
                <a:solidFill>
                  <a:schemeClr val="tx1"/>
                </a:solidFill>
              </a:rPr>
              <a:t>.</a:t>
            </a:r>
            <a:endParaRPr lang="vi-VN" sz="1800" dirty="0" smtClean="0">
              <a:solidFill>
                <a:schemeClr val="tx1"/>
              </a:solidFill>
            </a:endParaRPr>
          </a:p>
          <a:p>
            <a:pPr algn="just"/>
            <a:r>
              <a:rPr lang="vi-VN" sz="1800" dirty="0">
                <a:solidFill>
                  <a:schemeClr val="tx1"/>
                </a:solidFill>
              </a:rPr>
              <a:t>Mô hình này phù hợp cho các bài toán về dự đoán giá cả (chứng khoán, nhà đất,…)</a:t>
            </a: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THUẬT TOÁN CƠ BẢN</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63287" y="606183"/>
            <a:ext cx="3494313"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Quy</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hồi</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tuyến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tính</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descr="https://www.tma.vn/Media/Default/BaiDang/CamNangNgheNghiep/hoi-quy-tuyen-tinh.jpg"/>
          <p:cNvPicPr/>
          <p:nvPr/>
        </p:nvPicPr>
        <p:blipFill>
          <a:blip r:embed="rId3">
            <a:extLst>
              <a:ext uri="{28A0092B-C50C-407E-A947-70E740481C1C}">
                <a14:useLocalDpi xmlns:a14="http://schemas.microsoft.com/office/drawing/2010/main" val="0"/>
              </a:ext>
            </a:extLst>
          </a:blip>
          <a:srcRect/>
          <a:stretch>
            <a:fillRect/>
          </a:stretch>
        </p:blipFill>
        <p:spPr bwMode="auto">
          <a:xfrm>
            <a:off x="163287" y="1360331"/>
            <a:ext cx="3657599" cy="3268355"/>
          </a:xfrm>
          <a:prstGeom prst="rect">
            <a:avLst/>
          </a:prstGeom>
          <a:noFill/>
          <a:ln>
            <a:noFill/>
          </a:ln>
        </p:spPr>
      </p:pic>
    </p:spTree>
    <p:extLst>
      <p:ext uri="{BB962C8B-B14F-4D97-AF65-F5344CB8AC3E}">
        <p14:creationId xmlns:p14="http://schemas.microsoft.com/office/powerpoint/2010/main" val="2140579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19</a:t>
            </a:fld>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3886200" y="815207"/>
            <a:ext cx="5127170" cy="3970318"/>
          </a:xfrm>
          <a:prstGeom prst="rect">
            <a:avLst/>
          </a:prstGeom>
        </p:spPr>
        <p:txBody>
          <a:bodyPr wrap="square">
            <a:spAutoFit/>
          </a:bodyPr>
          <a:lstStyle/>
          <a:p>
            <a:pPr algn="just"/>
            <a:r>
              <a:rPr lang="vi-VN" sz="1800" dirty="0">
                <a:solidFill>
                  <a:schemeClr val="tx1"/>
                </a:solidFill>
              </a:rPr>
              <a:t>Hồi quy là một cách thống kế toàn bộ qua đó nhằm mô hình hóa cho một kết quả nhị thức với một hoặc nhiều hơn một biến giải thích. Cách làm này đo lường mối quan hệ giữa biến phụ thuộc phân loại hoặc nhiều biến độc lập với nhau thông qua cách ước tính xác suất của một hàm logistic, là sự phân bố tích lũy </a:t>
            </a:r>
            <a:r>
              <a:rPr lang="vi-VN" sz="1800" dirty="0" smtClean="0">
                <a:solidFill>
                  <a:schemeClr val="tx1"/>
                </a:solidFill>
              </a:rPr>
              <a:t>logistic.</a:t>
            </a:r>
          </a:p>
          <a:p>
            <a:pPr marL="285750" lvl="0" indent="-285750">
              <a:buFont typeface="Arial" panose="020B0604020202020204" pitchFamily="34" charset="0"/>
              <a:buChar char="•"/>
            </a:pPr>
            <a:r>
              <a:rPr lang="vi-VN" sz="1800" dirty="0">
                <a:solidFill>
                  <a:schemeClr val="tx1"/>
                </a:solidFill>
              </a:rPr>
              <a:t>Đếm tín dụng (nhằm đưa ra quyết định nên hay không nên cho khách hàng vay vốn)</a:t>
            </a:r>
          </a:p>
          <a:p>
            <a:pPr marL="285750" lvl="0" indent="-285750">
              <a:buFont typeface="Arial" panose="020B0604020202020204" pitchFamily="34" charset="0"/>
              <a:buChar char="•"/>
            </a:pPr>
            <a:r>
              <a:rPr lang="vi-VN" sz="1800" dirty="0">
                <a:solidFill>
                  <a:schemeClr val="tx1"/>
                </a:solidFill>
              </a:rPr>
              <a:t>Kiểm tra mức độ đạt được của một chiến dịch marketing</a:t>
            </a:r>
          </a:p>
          <a:p>
            <a:pPr marL="285750" lvl="0" indent="-285750">
              <a:buFont typeface="Arial" panose="020B0604020202020204" pitchFamily="34" charset="0"/>
              <a:buChar char="•"/>
            </a:pPr>
            <a:r>
              <a:rPr lang="vi-VN" sz="1800" dirty="0">
                <a:solidFill>
                  <a:schemeClr val="tx1"/>
                </a:solidFill>
              </a:rPr>
              <a:t>Dự đoán doanh thu một sản phẩm cụ thể</a:t>
            </a:r>
          </a:p>
          <a:p>
            <a:pPr marL="285750" lvl="0" indent="-285750">
              <a:buFont typeface="Arial" panose="020B0604020202020204" pitchFamily="34" charset="0"/>
              <a:buChar char="•"/>
            </a:pPr>
            <a:r>
              <a:rPr lang="vi-VN" sz="1800" dirty="0">
                <a:solidFill>
                  <a:schemeClr val="tx1"/>
                </a:solidFill>
              </a:rPr>
              <a:t>Dự đoán thời thời tiết: động đất,…</a:t>
            </a:r>
          </a:p>
          <a:p>
            <a:pPr algn="just"/>
            <a:endParaRPr lang="vi-VN" sz="1800" dirty="0">
              <a:solidFill>
                <a:schemeClr val="tx1"/>
              </a:solidFill>
            </a:endParaRP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THUẬT TOÁN CƠ BẢN</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63287" y="606183"/>
            <a:ext cx="3494313"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Hồi</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quy</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Logictics</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descr="https://www.tma.vn/Media/Default/BaiDang/CamNangNgheNghiep/Logistic-Regression.jpg"/>
          <p:cNvPicPr/>
          <p:nvPr/>
        </p:nvPicPr>
        <p:blipFill>
          <a:blip r:embed="rId3">
            <a:extLst>
              <a:ext uri="{28A0092B-C50C-407E-A947-70E740481C1C}">
                <a14:useLocalDpi xmlns:a14="http://schemas.microsoft.com/office/drawing/2010/main" val="0"/>
              </a:ext>
            </a:extLst>
          </a:blip>
          <a:srcRect/>
          <a:stretch>
            <a:fillRect/>
          </a:stretch>
        </p:blipFill>
        <p:spPr bwMode="auto">
          <a:xfrm>
            <a:off x="163287" y="1338943"/>
            <a:ext cx="3570513" cy="3021618"/>
          </a:xfrm>
          <a:prstGeom prst="rect">
            <a:avLst/>
          </a:prstGeom>
          <a:noFill/>
          <a:ln>
            <a:noFill/>
          </a:ln>
        </p:spPr>
      </p:pic>
    </p:spTree>
    <p:extLst>
      <p:ext uri="{BB962C8B-B14F-4D97-AF65-F5344CB8AC3E}">
        <p14:creationId xmlns:p14="http://schemas.microsoft.com/office/powerpoint/2010/main" val="2244722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31347" y="1850571"/>
            <a:ext cx="2126796" cy="14778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err="1" smtClean="0">
                <a:solidFill>
                  <a:srgbClr val="003300"/>
                </a:solidFill>
              </a:rPr>
              <a:t>Danh</a:t>
            </a:r>
            <a:r>
              <a:rPr lang="en-US" sz="2800" b="1" dirty="0" smtClean="0">
                <a:solidFill>
                  <a:srgbClr val="003300"/>
                </a:solidFill>
              </a:rPr>
              <a:t> </a:t>
            </a:r>
            <a:r>
              <a:rPr lang="en-US" sz="2800" b="1" dirty="0" err="1" smtClean="0">
                <a:solidFill>
                  <a:srgbClr val="003300"/>
                </a:solidFill>
              </a:rPr>
              <a:t>sách</a:t>
            </a:r>
            <a:endParaRPr lang="en-US" sz="2800" b="1" dirty="0" smtClean="0">
              <a:solidFill>
                <a:srgbClr val="003300"/>
              </a:solidFill>
            </a:endParaRPr>
          </a:p>
          <a:p>
            <a:pPr marL="0" lvl="0" indent="0" algn="ctr" rtl="0">
              <a:spcBef>
                <a:spcPts val="0"/>
              </a:spcBef>
              <a:spcAft>
                <a:spcPts val="0"/>
              </a:spcAft>
              <a:buNone/>
            </a:pPr>
            <a:r>
              <a:rPr lang="en-US" sz="2800" b="1" dirty="0" err="1" smtClean="0">
                <a:solidFill>
                  <a:srgbClr val="003300"/>
                </a:solidFill>
              </a:rPr>
              <a:t>nhóm</a:t>
            </a:r>
            <a:endParaRPr sz="2800" b="1" dirty="0">
              <a:solidFill>
                <a:srgbClr val="003300"/>
              </a:solidFill>
            </a:endParaRPr>
          </a:p>
        </p:txBody>
      </p:sp>
      <p:sp>
        <p:nvSpPr>
          <p:cNvPr id="7" name="Rectangle: Diagonal Corners Snipped 1">
            <a:extLst>
              <a:ext uri="{FF2B5EF4-FFF2-40B4-BE49-F238E27FC236}">
                <a16:creationId xmlns="" xmlns:a16="http://schemas.microsoft.com/office/drawing/2014/main" id="{237C1A6F-7054-40D0-9B23-42619CE1C5E6}"/>
              </a:ext>
            </a:extLst>
          </p:cNvPr>
          <p:cNvSpPr/>
          <p:nvPr/>
        </p:nvSpPr>
        <p:spPr>
          <a:xfrm>
            <a:off x="2558143" y="337457"/>
            <a:ext cx="6585857" cy="4463143"/>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003300"/>
                </a:solidFill>
                <a:effectLst>
                  <a:outerShdw blurRad="38100" dist="38100" dir="2700000" algn="tl">
                    <a:srgbClr val="000000">
                      <a:alpha val="43137"/>
                    </a:srgbClr>
                  </a:outerShdw>
                </a:effectLst>
              </a:rPr>
              <a:t>      </a:t>
            </a:r>
            <a:r>
              <a:rPr lang="en-US" sz="2400" b="1" u="sng" dirty="0" err="1" smtClean="0">
                <a:solidFill>
                  <a:srgbClr val="003300"/>
                </a:solidFill>
                <a:effectLst>
                  <a:outerShdw blurRad="38100" dist="38100" dir="2700000" algn="tl">
                    <a:srgbClr val="000000">
                      <a:alpha val="43137"/>
                    </a:srgbClr>
                  </a:outerShdw>
                </a:effectLst>
              </a:rPr>
              <a:t>Họ</a:t>
            </a:r>
            <a:r>
              <a:rPr lang="en-US" sz="2400" b="1" u="sng" dirty="0" smtClean="0">
                <a:solidFill>
                  <a:srgbClr val="003300"/>
                </a:solidFill>
                <a:effectLst>
                  <a:outerShdw blurRad="38100" dist="38100" dir="2700000" algn="tl">
                    <a:srgbClr val="000000">
                      <a:alpha val="43137"/>
                    </a:srgbClr>
                  </a:outerShdw>
                </a:effectLst>
              </a:rPr>
              <a:t> </a:t>
            </a:r>
            <a:r>
              <a:rPr lang="en-US" sz="2400" b="1" u="sng" dirty="0" err="1" smtClean="0">
                <a:solidFill>
                  <a:srgbClr val="003300"/>
                </a:solidFill>
                <a:effectLst>
                  <a:outerShdw blurRad="38100" dist="38100" dir="2700000" algn="tl">
                    <a:srgbClr val="000000">
                      <a:alpha val="43137"/>
                    </a:srgbClr>
                  </a:outerShdw>
                </a:effectLst>
              </a:rPr>
              <a:t>và</a:t>
            </a:r>
            <a:r>
              <a:rPr lang="en-US" sz="2400" b="1" u="sng" dirty="0" smtClean="0">
                <a:solidFill>
                  <a:srgbClr val="003300"/>
                </a:solidFill>
                <a:effectLst>
                  <a:outerShdw blurRad="38100" dist="38100" dir="2700000" algn="tl">
                    <a:srgbClr val="000000">
                      <a:alpha val="43137"/>
                    </a:srgbClr>
                  </a:outerShdw>
                </a:effectLst>
              </a:rPr>
              <a:t> </a:t>
            </a:r>
            <a:r>
              <a:rPr lang="en-US" sz="2400" b="1" u="sng" dirty="0" err="1" smtClean="0">
                <a:solidFill>
                  <a:srgbClr val="003300"/>
                </a:solidFill>
                <a:effectLst>
                  <a:outerShdw blurRad="38100" dist="38100" dir="2700000" algn="tl">
                    <a:srgbClr val="000000">
                      <a:alpha val="43137"/>
                    </a:srgbClr>
                  </a:outerShdw>
                </a:effectLst>
              </a:rPr>
              <a:t>tên</a:t>
            </a:r>
            <a:r>
              <a:rPr lang="en-US" sz="2400" b="1" dirty="0" smtClean="0">
                <a:solidFill>
                  <a:srgbClr val="003300"/>
                </a:solidFill>
                <a:effectLst>
                  <a:outerShdw blurRad="38100" dist="38100" dir="2700000" algn="tl">
                    <a:srgbClr val="000000">
                      <a:alpha val="43137"/>
                    </a:srgbClr>
                  </a:outerShdw>
                </a:effectLst>
              </a:rPr>
              <a:t>                      </a:t>
            </a:r>
            <a:r>
              <a:rPr lang="en-US" sz="2400" b="1" u="sng" dirty="0" err="1" smtClean="0">
                <a:solidFill>
                  <a:srgbClr val="003300"/>
                </a:solidFill>
                <a:effectLst>
                  <a:outerShdw blurRad="38100" dist="38100" dir="2700000" algn="tl">
                    <a:srgbClr val="000000">
                      <a:alpha val="43137"/>
                    </a:srgbClr>
                  </a:outerShdw>
                </a:effectLst>
              </a:rPr>
              <a:t>Mã</a:t>
            </a:r>
            <a:r>
              <a:rPr lang="en-US" sz="2400" b="1" u="sng" dirty="0" smtClean="0">
                <a:solidFill>
                  <a:srgbClr val="003300"/>
                </a:solidFill>
                <a:effectLst>
                  <a:outerShdw blurRad="38100" dist="38100" dir="2700000" algn="tl">
                    <a:srgbClr val="000000">
                      <a:alpha val="43137"/>
                    </a:srgbClr>
                  </a:outerShdw>
                </a:effectLst>
              </a:rPr>
              <a:t> </a:t>
            </a:r>
            <a:r>
              <a:rPr lang="en-US" sz="2400" b="1" u="sng" dirty="0" err="1" smtClean="0">
                <a:solidFill>
                  <a:srgbClr val="003300"/>
                </a:solidFill>
                <a:effectLst>
                  <a:outerShdw blurRad="38100" dist="38100" dir="2700000" algn="tl">
                    <a:srgbClr val="000000">
                      <a:alpha val="43137"/>
                    </a:srgbClr>
                  </a:outerShdw>
                </a:effectLst>
              </a:rPr>
              <a:t>sinh</a:t>
            </a:r>
            <a:r>
              <a:rPr lang="en-US" sz="2400" b="1" u="sng" dirty="0" smtClean="0">
                <a:solidFill>
                  <a:srgbClr val="003300"/>
                </a:solidFill>
                <a:effectLst>
                  <a:outerShdw blurRad="38100" dist="38100" dir="2700000" algn="tl">
                    <a:srgbClr val="000000">
                      <a:alpha val="43137"/>
                    </a:srgbClr>
                  </a:outerShdw>
                </a:effectLst>
              </a:rPr>
              <a:t> </a:t>
            </a:r>
            <a:r>
              <a:rPr lang="en-US" sz="2400" b="1" u="sng" dirty="0" err="1" smtClean="0">
                <a:solidFill>
                  <a:srgbClr val="003300"/>
                </a:solidFill>
                <a:effectLst>
                  <a:outerShdw blurRad="38100" dist="38100" dir="2700000" algn="tl">
                    <a:srgbClr val="000000">
                      <a:alpha val="43137"/>
                    </a:srgbClr>
                  </a:outerShdw>
                </a:effectLst>
              </a:rPr>
              <a:t>viên</a:t>
            </a:r>
            <a:endParaRPr lang="en-US" sz="2400" b="1" u="sng" dirty="0" smtClean="0">
              <a:solidFill>
                <a:srgbClr val="003300"/>
              </a:solidFill>
              <a:effectLst>
                <a:outerShdw blurRad="38100" dist="38100" dir="2700000" algn="tl">
                  <a:srgbClr val="000000">
                    <a:alpha val="43137"/>
                  </a:srgbClr>
                </a:outerShdw>
              </a:effectLst>
            </a:endParaRPr>
          </a:p>
          <a:p>
            <a:endParaRPr lang="en-US" sz="2400" b="1" dirty="0" smtClean="0">
              <a:solidFill>
                <a:srgbClr val="003300"/>
              </a:solidFill>
              <a:effectLst>
                <a:outerShdw blurRad="38100" dist="38100" dir="2700000" algn="tl">
                  <a:srgbClr val="000000">
                    <a:alpha val="43137"/>
                  </a:srgbClr>
                </a:outerShdw>
              </a:effectLst>
            </a:endParaRPr>
          </a:p>
          <a:p>
            <a:pPr marL="457200" indent="-457200">
              <a:buAutoNum type="arabicPeriod"/>
            </a:pPr>
            <a:r>
              <a:rPr lang="en-US" sz="2400" b="1" dirty="0" err="1" smtClean="0">
                <a:solidFill>
                  <a:srgbClr val="003300"/>
                </a:solidFill>
                <a:effectLst>
                  <a:outerShdw blurRad="38100" dist="38100" dir="2700000" algn="tl">
                    <a:srgbClr val="000000">
                      <a:alpha val="43137"/>
                    </a:srgbClr>
                  </a:outerShdw>
                </a:effectLst>
              </a:rPr>
              <a:t>Võ</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Tấn</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Lễ</a:t>
            </a:r>
            <a:r>
              <a:rPr lang="en-US" sz="2400" b="1" dirty="0" smtClean="0">
                <a:solidFill>
                  <a:srgbClr val="003300"/>
                </a:solidFill>
                <a:effectLst>
                  <a:outerShdw blurRad="38100" dist="38100" dir="2700000" algn="tl">
                    <a:srgbClr val="000000">
                      <a:alpha val="43137"/>
                    </a:srgbClr>
                  </a:outerShdw>
                </a:effectLst>
              </a:rPr>
              <a:t>                      </a:t>
            </a:r>
            <a:r>
              <a:rPr lang="en-US" sz="2400" b="1" dirty="0" smtClean="0">
                <a:solidFill>
                  <a:srgbClr val="003300"/>
                </a:solidFill>
                <a:effectLst>
                  <a:outerShdw blurRad="38100" dist="38100" dir="2700000" algn="tl">
                    <a:srgbClr val="000000">
                      <a:alpha val="43137"/>
                    </a:srgbClr>
                  </a:outerShdw>
                </a:effectLst>
              </a:rPr>
              <a:t> 5951071048</a:t>
            </a:r>
            <a:endParaRPr lang="en-US" sz="2400" b="1" dirty="0" smtClean="0">
              <a:solidFill>
                <a:srgbClr val="003300"/>
              </a:solidFill>
              <a:effectLst>
                <a:outerShdw blurRad="38100" dist="38100" dir="2700000" algn="tl">
                  <a:srgbClr val="000000">
                    <a:alpha val="43137"/>
                  </a:srgbClr>
                </a:outerShdw>
              </a:effectLst>
            </a:endParaRPr>
          </a:p>
          <a:p>
            <a:pPr marL="457200" indent="-457200">
              <a:buAutoNum type="arabicPeriod"/>
            </a:pPr>
            <a:r>
              <a:rPr lang="en-US" sz="2400" b="1" dirty="0" err="1" smtClean="0">
                <a:solidFill>
                  <a:srgbClr val="003300"/>
                </a:solidFill>
                <a:effectLst>
                  <a:outerShdw blurRad="38100" dist="38100" dir="2700000" algn="tl">
                    <a:srgbClr val="000000">
                      <a:alpha val="43137"/>
                    </a:srgbClr>
                  </a:outerShdw>
                </a:effectLst>
              </a:rPr>
              <a:t>Trần</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Lê</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Quyền</a:t>
            </a:r>
            <a:r>
              <a:rPr lang="en-US" sz="2400" b="1" dirty="0" smtClean="0">
                <a:solidFill>
                  <a:srgbClr val="003300"/>
                </a:solidFill>
                <a:effectLst>
                  <a:outerShdw blurRad="38100" dist="38100" dir="2700000" algn="tl">
                    <a:srgbClr val="000000">
                      <a:alpha val="43137"/>
                    </a:srgbClr>
                  </a:outerShdw>
                </a:effectLst>
              </a:rPr>
              <a:t>         	  5951071088</a:t>
            </a:r>
            <a:endParaRPr lang="en-US" sz="2400" b="1" dirty="0" smtClean="0">
              <a:solidFill>
                <a:srgbClr val="003300"/>
              </a:solidFill>
              <a:effectLst>
                <a:outerShdw blurRad="38100" dist="38100" dir="2700000" algn="tl">
                  <a:srgbClr val="000000">
                    <a:alpha val="43137"/>
                  </a:srgbClr>
                </a:outerShdw>
              </a:effectLst>
            </a:endParaRPr>
          </a:p>
          <a:p>
            <a:pPr marL="457200" indent="-457200">
              <a:buAutoNum type="arabicPeriod"/>
            </a:pPr>
            <a:r>
              <a:rPr lang="en-US" sz="2400" b="1" dirty="0" err="1" smtClean="0">
                <a:solidFill>
                  <a:srgbClr val="003300"/>
                </a:solidFill>
                <a:effectLst>
                  <a:outerShdw blurRad="38100" dist="38100" dir="2700000" algn="tl">
                    <a:srgbClr val="000000">
                      <a:alpha val="43137"/>
                    </a:srgbClr>
                  </a:outerShdw>
                </a:effectLst>
              </a:rPr>
              <a:t>Nguyễn</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Thanh</a:t>
            </a:r>
            <a:r>
              <a:rPr lang="en-US" sz="2400" b="1" dirty="0" smtClean="0">
                <a:solidFill>
                  <a:srgbClr val="003300"/>
                </a:solidFill>
                <a:effectLst>
                  <a:outerShdw blurRad="38100" dist="38100" dir="2700000" algn="tl">
                    <a:srgbClr val="000000">
                      <a:alpha val="43137"/>
                    </a:srgbClr>
                  </a:outerShdw>
                </a:effectLst>
              </a:rPr>
              <a:t> Sang</a:t>
            </a:r>
            <a:r>
              <a:rPr lang="en-US" sz="2400" b="1" dirty="0" smtClean="0">
                <a:solidFill>
                  <a:srgbClr val="003300"/>
                </a:solidFill>
                <a:effectLst>
                  <a:outerShdw blurRad="38100" dist="38100" dir="2700000" algn="tl">
                    <a:srgbClr val="000000">
                      <a:alpha val="43137"/>
                    </a:srgbClr>
                  </a:outerShdw>
                </a:effectLst>
              </a:rPr>
              <a:t>     5951071090</a:t>
            </a:r>
          </a:p>
          <a:p>
            <a:pPr marL="457200" indent="-457200">
              <a:buAutoNum type="arabicPeriod"/>
            </a:pPr>
            <a:r>
              <a:rPr lang="en-US" sz="1800" b="1" dirty="0" err="1" smtClean="0">
                <a:solidFill>
                  <a:srgbClr val="003300"/>
                </a:solidFill>
                <a:effectLst>
                  <a:outerShdw blurRad="38100" dist="38100" dir="2700000" algn="tl">
                    <a:srgbClr val="000000">
                      <a:alpha val="43137"/>
                    </a:srgbClr>
                  </a:outerShdw>
                </a:effectLst>
              </a:rPr>
              <a:t>Đặng</a:t>
            </a:r>
            <a:r>
              <a:rPr lang="en-US" sz="1800" b="1" dirty="0" smtClean="0">
                <a:solidFill>
                  <a:srgbClr val="003300"/>
                </a:solidFill>
                <a:effectLst>
                  <a:outerShdw blurRad="38100" dist="38100" dir="2700000" algn="tl">
                    <a:srgbClr val="000000">
                      <a:alpha val="43137"/>
                    </a:srgbClr>
                  </a:outerShdw>
                </a:effectLst>
              </a:rPr>
              <a:t> </a:t>
            </a:r>
            <a:r>
              <a:rPr lang="en-US" sz="1800" b="1" dirty="0" err="1" smtClean="0">
                <a:solidFill>
                  <a:srgbClr val="003300"/>
                </a:solidFill>
                <a:effectLst>
                  <a:outerShdw blurRad="38100" dist="38100" dir="2700000" algn="tl">
                    <a:srgbClr val="000000">
                      <a:alpha val="43137"/>
                    </a:srgbClr>
                  </a:outerShdw>
                </a:effectLst>
              </a:rPr>
              <a:t>Quang</a:t>
            </a:r>
            <a:r>
              <a:rPr lang="en-US" sz="1800" b="1" dirty="0" smtClean="0">
                <a:solidFill>
                  <a:srgbClr val="003300"/>
                </a:solidFill>
                <a:effectLst>
                  <a:outerShdw blurRad="38100" dist="38100" dir="2700000" algn="tl">
                    <a:srgbClr val="000000">
                      <a:alpha val="43137"/>
                    </a:srgbClr>
                  </a:outerShdw>
                </a:effectLst>
              </a:rPr>
              <a:t> </a:t>
            </a:r>
            <a:r>
              <a:rPr lang="en-US" sz="1800" b="1" dirty="0" err="1" smtClean="0">
                <a:solidFill>
                  <a:srgbClr val="003300"/>
                </a:solidFill>
                <a:effectLst>
                  <a:outerShdw blurRad="38100" dist="38100" dir="2700000" algn="tl">
                    <a:srgbClr val="000000">
                      <a:alpha val="43137"/>
                    </a:srgbClr>
                  </a:outerShdw>
                </a:effectLst>
              </a:rPr>
              <a:t>Trường</a:t>
            </a:r>
            <a:r>
              <a:rPr lang="en-US" sz="1800" b="1" dirty="0" smtClean="0">
                <a:solidFill>
                  <a:srgbClr val="003300"/>
                </a:solidFill>
                <a:effectLst>
                  <a:outerShdw blurRad="38100" dist="38100" dir="2700000" algn="tl">
                    <a:srgbClr val="000000">
                      <a:alpha val="43137"/>
                    </a:srgbClr>
                  </a:outerShdw>
                </a:effectLst>
              </a:rPr>
              <a:t> </a:t>
            </a:r>
            <a:r>
              <a:rPr lang="en-US" sz="1800" b="1" dirty="0" err="1" smtClean="0">
                <a:solidFill>
                  <a:srgbClr val="003300"/>
                </a:solidFill>
                <a:effectLst>
                  <a:outerShdw blurRad="38100" dist="38100" dir="2700000" algn="tl">
                    <a:srgbClr val="000000">
                      <a:alpha val="43137"/>
                    </a:srgbClr>
                  </a:outerShdw>
                </a:effectLst>
              </a:rPr>
              <a:t>Nguyên</a:t>
            </a:r>
            <a:r>
              <a:rPr lang="en-US" sz="1800" b="1" dirty="0" smtClean="0">
                <a:solidFill>
                  <a:srgbClr val="003300"/>
                </a:solidFill>
                <a:effectLst>
                  <a:outerShdw blurRad="38100" dist="38100" dir="2700000" algn="tl">
                    <a:srgbClr val="000000">
                      <a:alpha val="43137"/>
                    </a:srgbClr>
                  </a:outerShdw>
                </a:effectLst>
              </a:rPr>
              <a:t>   </a:t>
            </a:r>
            <a:r>
              <a:rPr lang="en-US" sz="2400" b="1" dirty="0" smtClean="0">
                <a:solidFill>
                  <a:srgbClr val="003300"/>
                </a:solidFill>
                <a:effectLst>
                  <a:outerShdw blurRad="38100" dist="38100" dir="2700000" algn="tl">
                    <a:srgbClr val="000000">
                      <a:alpha val="43137"/>
                    </a:srgbClr>
                  </a:outerShdw>
                </a:effectLst>
              </a:rPr>
              <a:t>6051071078</a:t>
            </a:r>
            <a:endParaRPr lang="en-US" sz="2400" b="1" dirty="0">
              <a:solidFill>
                <a:srgbClr val="003300"/>
              </a:solidFill>
              <a:effectLst>
                <a:outerShdw blurRad="38100" dist="38100" dir="2700000" algn="tl">
                  <a:srgbClr val="000000">
                    <a:alpha val="43137"/>
                  </a:srgbClr>
                </a:outerShdw>
              </a:effectLst>
            </a:endParaRPr>
          </a:p>
          <a:p>
            <a:pPr marL="457200" indent="-457200">
              <a:buFont typeface="+mj-lt"/>
              <a:buAutoNum type="arabicPeriod"/>
            </a:pPr>
            <a:r>
              <a:rPr lang="en-US" sz="2400" b="1" dirty="0" err="1" smtClean="0">
                <a:solidFill>
                  <a:srgbClr val="003300"/>
                </a:solidFill>
                <a:effectLst>
                  <a:outerShdw blurRad="38100" dist="38100" dir="2700000" algn="tl">
                    <a:srgbClr val="000000">
                      <a:alpha val="43137"/>
                    </a:srgbClr>
                  </a:outerShdw>
                </a:effectLst>
              </a:rPr>
              <a:t>Nguyễn</a:t>
            </a:r>
            <a:r>
              <a:rPr lang="en-US" sz="2400" b="1" dirty="0" smtClean="0">
                <a:solidFill>
                  <a:srgbClr val="003300"/>
                </a:solidFill>
                <a:effectLst>
                  <a:outerShdw blurRad="38100" dist="38100" dir="2700000" algn="tl">
                    <a:srgbClr val="000000">
                      <a:alpha val="43137"/>
                    </a:srgbClr>
                  </a:outerShdw>
                </a:effectLst>
              </a:rPr>
              <a:t> </a:t>
            </a:r>
            <a:r>
              <a:rPr lang="en-US" sz="2400" b="1" dirty="0" err="1">
                <a:solidFill>
                  <a:srgbClr val="003300"/>
                </a:solidFill>
                <a:effectLst>
                  <a:outerShdw blurRad="38100" dist="38100" dir="2700000" algn="tl">
                    <a:srgbClr val="000000">
                      <a:alpha val="43137"/>
                    </a:srgbClr>
                  </a:outerShdw>
                </a:effectLst>
              </a:rPr>
              <a:t>Văn</a:t>
            </a:r>
            <a:r>
              <a:rPr lang="en-US" sz="2400" b="1" dirty="0">
                <a:solidFill>
                  <a:srgbClr val="003300"/>
                </a:solidFill>
                <a:effectLst>
                  <a:outerShdw blurRad="38100" dist="38100" dir="2700000" algn="tl">
                    <a:srgbClr val="000000">
                      <a:alpha val="43137"/>
                    </a:srgbClr>
                  </a:outerShdw>
                </a:effectLst>
              </a:rPr>
              <a:t> </a:t>
            </a:r>
            <a:r>
              <a:rPr lang="en-US" sz="2400" b="1" dirty="0" smtClean="0">
                <a:solidFill>
                  <a:srgbClr val="003300"/>
                </a:solidFill>
                <a:effectLst>
                  <a:outerShdw blurRad="38100" dist="38100" dir="2700000" algn="tl">
                    <a:srgbClr val="000000">
                      <a:alpha val="43137"/>
                    </a:srgbClr>
                  </a:outerShdw>
                </a:effectLst>
              </a:rPr>
              <a:t>Du             6051071016</a:t>
            </a:r>
            <a:endParaRPr lang="en-US" sz="2400" b="1" dirty="0">
              <a:solidFill>
                <a:srgbClr val="003300"/>
              </a:solidFill>
              <a:effectLst>
                <a:outerShdw blurRad="38100" dist="38100" dir="2700000" algn="tl">
                  <a:srgbClr val="000000">
                    <a:alpha val="43137"/>
                  </a:srgbClr>
                </a:outerShdw>
              </a:effectLst>
            </a:endParaRPr>
          </a:p>
          <a:p>
            <a:endParaRPr lang="en-US" sz="2400" b="1" dirty="0" smtClean="0">
              <a:solidFill>
                <a:srgbClr val="003300"/>
              </a:solidFill>
              <a:effectLst>
                <a:outerShdw blurRad="38100" dist="38100" dir="2700000" algn="tl">
                  <a:srgbClr val="000000">
                    <a:alpha val="43137"/>
                  </a:srgbClr>
                </a:outerShdw>
              </a:effectLst>
            </a:endParaRPr>
          </a:p>
          <a:p>
            <a:r>
              <a:rPr lang="en-US" sz="2400" b="1" dirty="0" smtClean="0">
                <a:solidFill>
                  <a:srgbClr val="003300"/>
                </a:solidFill>
                <a:effectLst>
                  <a:outerShdw blurRad="38100" dist="38100" dir="2700000" algn="tl">
                    <a:srgbClr val="000000">
                      <a:alpha val="43137"/>
                    </a:srgbClr>
                  </a:outerShdw>
                </a:effectLst>
              </a:rPr>
              <a:t>            </a:t>
            </a:r>
            <a:endParaRPr lang="en-US" sz="2400" b="1" dirty="0">
              <a:solidFill>
                <a:srgbClr val="00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4025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20</a:t>
            </a:fld>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4408714" y="1212366"/>
            <a:ext cx="4517570" cy="3416320"/>
          </a:xfrm>
          <a:prstGeom prst="rect">
            <a:avLst/>
          </a:prstGeom>
        </p:spPr>
        <p:txBody>
          <a:bodyPr wrap="square">
            <a:spAutoFit/>
          </a:bodyPr>
          <a:lstStyle/>
          <a:p>
            <a:pPr algn="just"/>
            <a:r>
              <a:rPr lang="vi-VN" sz="1800" dirty="0">
                <a:solidFill>
                  <a:schemeClr val="tx1"/>
                </a:solidFill>
              </a:rPr>
              <a:t>SVM được dùng cho bài toán nhị phân</a:t>
            </a:r>
            <a:r>
              <a:rPr lang="vi-VN" sz="1800" dirty="0" smtClean="0">
                <a:solidFill>
                  <a:schemeClr val="tx1"/>
                </a:solidFill>
              </a:rPr>
              <a:t>.</a:t>
            </a:r>
            <a:r>
              <a:rPr lang="vi-VN" sz="1800" dirty="0">
                <a:solidFill>
                  <a:schemeClr val="tx1"/>
                </a:solidFill>
              </a:rPr>
              <a:t> Một ví dụ cụ thể đó là cho một tập hợp các thuộc 2 loại như hình mô tả phía dưới, SVM có nhiệm vụ tìm ra một đường thẳng để phân tách những điểm đó thành 2 loại sao cho độ dài khoảng cách giữa đường thẳng và những điểm là xa nhất có thể</a:t>
            </a:r>
            <a:r>
              <a:rPr lang="en-US" sz="1800" dirty="0" smtClean="0">
                <a:solidFill>
                  <a:schemeClr val="tx1"/>
                </a:solidFill>
              </a:rPr>
              <a:t>.</a:t>
            </a:r>
            <a:endParaRPr lang="vi-VN" sz="1800" dirty="0" smtClean="0">
              <a:solidFill>
                <a:schemeClr val="tx1"/>
              </a:solidFill>
            </a:endParaRPr>
          </a:p>
          <a:p>
            <a:pPr algn="just"/>
            <a:r>
              <a:rPr lang="vi-VN" sz="1800" dirty="0">
                <a:solidFill>
                  <a:schemeClr val="tx1"/>
                </a:solidFill>
              </a:rPr>
              <a:t>Xét trên quy mô SVM đã giải quyết được nhiều vấn đề lớn như hiển thị quảng cáo, phát hiện ra giới tính bằng hình ảnh, phân loại hình ảnh có phạm vi rộng (cần sửa đổi SVM cho phù hợp)</a:t>
            </a:r>
            <a:r>
              <a:rPr lang="en-US" sz="1800" dirty="0">
                <a:solidFill>
                  <a:schemeClr val="tx1"/>
                </a:solidFill>
              </a:rPr>
              <a:t>.</a:t>
            </a:r>
            <a:r>
              <a:rPr lang="vi-VN" sz="1800" dirty="0" smtClean="0">
                <a:solidFill>
                  <a:schemeClr val="tx1"/>
                </a:solidFill>
              </a:rPr>
              <a:t> </a:t>
            </a:r>
            <a:endParaRPr lang="vi-VN" sz="1800" dirty="0">
              <a:solidFill>
                <a:schemeClr val="tx1"/>
              </a:solidFill>
            </a:endParaRP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THUẬT TOÁN CƠ BẢN</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63287" y="606183"/>
            <a:ext cx="4299856"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Support Vector Machine</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descr="https://www.tma.vn/Media/Default/BaiDang/CamNangNgheNghiep/Support-Vector-Machines.jpg"/>
          <p:cNvPicPr/>
          <p:nvPr/>
        </p:nvPicPr>
        <p:blipFill>
          <a:blip r:embed="rId3">
            <a:extLst>
              <a:ext uri="{28A0092B-C50C-407E-A947-70E740481C1C}">
                <a14:useLocalDpi xmlns:a14="http://schemas.microsoft.com/office/drawing/2010/main" val="0"/>
              </a:ext>
            </a:extLst>
          </a:blip>
          <a:srcRect/>
          <a:stretch>
            <a:fillRect/>
          </a:stretch>
        </p:blipFill>
        <p:spPr bwMode="auto">
          <a:xfrm>
            <a:off x="163287" y="1415097"/>
            <a:ext cx="4123014" cy="2971846"/>
          </a:xfrm>
          <a:prstGeom prst="rect">
            <a:avLst/>
          </a:prstGeom>
          <a:noFill/>
          <a:ln>
            <a:noFill/>
          </a:ln>
        </p:spPr>
      </p:pic>
    </p:spTree>
    <p:extLst>
      <p:ext uri="{BB962C8B-B14F-4D97-AF65-F5344CB8AC3E}">
        <p14:creationId xmlns:p14="http://schemas.microsoft.com/office/powerpoint/2010/main" val="4170272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21</a:t>
            </a:fld>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4441372" y="869695"/>
            <a:ext cx="4517570" cy="3693319"/>
          </a:xfrm>
          <a:prstGeom prst="rect">
            <a:avLst/>
          </a:prstGeom>
        </p:spPr>
        <p:txBody>
          <a:bodyPr wrap="square">
            <a:spAutoFit/>
          </a:bodyPr>
          <a:lstStyle/>
          <a:p>
            <a:pPr lvl="0" algn="just"/>
            <a:r>
              <a:rPr lang="en-US" sz="1800" dirty="0">
                <a:solidFill>
                  <a:schemeClr val="tx1"/>
                </a:solidFill>
              </a:rPr>
              <a:t>PCA </a:t>
            </a:r>
            <a:r>
              <a:rPr lang="en-US" sz="1800" dirty="0" err="1">
                <a:solidFill>
                  <a:schemeClr val="tx1"/>
                </a:solidFill>
              </a:rPr>
              <a:t>là</a:t>
            </a:r>
            <a:r>
              <a:rPr lang="en-US" sz="1800" dirty="0">
                <a:solidFill>
                  <a:schemeClr val="tx1"/>
                </a:solidFill>
              </a:rPr>
              <a:t> </a:t>
            </a:r>
            <a:r>
              <a:rPr lang="en-US" sz="1800" dirty="0" err="1">
                <a:solidFill>
                  <a:schemeClr val="tx1"/>
                </a:solidFill>
              </a:rPr>
              <a:t>một</a:t>
            </a:r>
            <a:r>
              <a:rPr lang="en-US" sz="1800" dirty="0">
                <a:solidFill>
                  <a:schemeClr val="tx1"/>
                </a:solidFill>
              </a:rPr>
              <a:t> </a:t>
            </a:r>
            <a:r>
              <a:rPr lang="en-US" sz="1800" dirty="0" err="1">
                <a:solidFill>
                  <a:schemeClr val="tx1"/>
                </a:solidFill>
              </a:rPr>
              <a:t>thuật</a:t>
            </a:r>
            <a:r>
              <a:rPr lang="en-US" sz="1800" dirty="0">
                <a:solidFill>
                  <a:schemeClr val="tx1"/>
                </a:solidFill>
              </a:rPr>
              <a:t> </a:t>
            </a:r>
            <a:r>
              <a:rPr lang="en-US" sz="1800" dirty="0" err="1">
                <a:solidFill>
                  <a:schemeClr val="tx1"/>
                </a:solidFill>
              </a:rPr>
              <a:t>toán</a:t>
            </a:r>
            <a:r>
              <a:rPr lang="en-US" sz="1800" dirty="0">
                <a:solidFill>
                  <a:schemeClr val="tx1"/>
                </a:solidFill>
              </a:rPr>
              <a:t> Machine Learning </a:t>
            </a:r>
            <a:r>
              <a:rPr lang="en-US" sz="1800" dirty="0" err="1">
                <a:solidFill>
                  <a:schemeClr val="tx1"/>
                </a:solidFill>
              </a:rPr>
              <a:t>thống</a:t>
            </a:r>
            <a:r>
              <a:rPr lang="en-US" sz="1800" dirty="0">
                <a:solidFill>
                  <a:schemeClr val="tx1"/>
                </a:solidFill>
              </a:rPr>
              <a:t> </a:t>
            </a:r>
            <a:r>
              <a:rPr lang="en-US" sz="1800" dirty="0" err="1">
                <a:solidFill>
                  <a:schemeClr val="tx1"/>
                </a:solidFill>
              </a:rPr>
              <a:t>kê</a:t>
            </a:r>
            <a:r>
              <a:rPr lang="en-US" sz="1800" dirty="0">
                <a:solidFill>
                  <a:schemeClr val="tx1"/>
                </a:solidFill>
              </a:rPr>
              <a:t> </a:t>
            </a:r>
            <a:r>
              <a:rPr lang="en-US" sz="1800" dirty="0" err="1">
                <a:solidFill>
                  <a:schemeClr val="tx1"/>
                </a:solidFill>
              </a:rPr>
              <a:t>sử</a:t>
            </a:r>
            <a:r>
              <a:rPr lang="en-US" sz="1800" dirty="0">
                <a:solidFill>
                  <a:schemeClr val="tx1"/>
                </a:solidFill>
              </a:rPr>
              <a:t> </a:t>
            </a:r>
            <a:r>
              <a:rPr lang="en-US" sz="1800" dirty="0" err="1">
                <a:solidFill>
                  <a:schemeClr val="tx1"/>
                </a:solidFill>
              </a:rPr>
              <a:t>dụng</a:t>
            </a:r>
            <a:r>
              <a:rPr lang="en-US" sz="1800" dirty="0">
                <a:solidFill>
                  <a:schemeClr val="tx1"/>
                </a:solidFill>
              </a:rPr>
              <a:t> </a:t>
            </a:r>
            <a:r>
              <a:rPr lang="en-US" sz="1800" dirty="0" err="1">
                <a:solidFill>
                  <a:schemeClr val="tx1"/>
                </a:solidFill>
              </a:rPr>
              <a:t>phép</a:t>
            </a:r>
            <a:r>
              <a:rPr lang="en-US" sz="1800" dirty="0">
                <a:solidFill>
                  <a:schemeClr val="tx1"/>
                </a:solidFill>
              </a:rPr>
              <a:t> </a:t>
            </a:r>
            <a:r>
              <a:rPr lang="en-US" sz="1800" dirty="0" err="1">
                <a:solidFill>
                  <a:schemeClr val="tx1"/>
                </a:solidFill>
              </a:rPr>
              <a:t>biến</a:t>
            </a:r>
            <a:r>
              <a:rPr lang="en-US" sz="1800" dirty="0">
                <a:solidFill>
                  <a:schemeClr val="tx1"/>
                </a:solidFill>
              </a:rPr>
              <a:t> </a:t>
            </a:r>
            <a:r>
              <a:rPr lang="en-US" sz="1800" dirty="0" err="1">
                <a:solidFill>
                  <a:schemeClr val="tx1"/>
                </a:solidFill>
              </a:rPr>
              <a:t>đổi</a:t>
            </a:r>
            <a:r>
              <a:rPr lang="en-US" sz="1800" dirty="0">
                <a:solidFill>
                  <a:schemeClr val="tx1"/>
                </a:solidFill>
              </a:rPr>
              <a:t> </a:t>
            </a:r>
            <a:r>
              <a:rPr lang="en-US" sz="1800" dirty="0" err="1">
                <a:solidFill>
                  <a:schemeClr val="tx1"/>
                </a:solidFill>
              </a:rPr>
              <a:t>một</a:t>
            </a:r>
            <a:r>
              <a:rPr lang="en-US" sz="1800" dirty="0">
                <a:solidFill>
                  <a:schemeClr val="tx1"/>
                </a:solidFill>
              </a:rPr>
              <a:t> </a:t>
            </a:r>
            <a:r>
              <a:rPr lang="en-US" sz="1800" dirty="0" err="1">
                <a:solidFill>
                  <a:schemeClr val="tx1"/>
                </a:solidFill>
              </a:rPr>
              <a:t>tập</a:t>
            </a:r>
            <a:r>
              <a:rPr lang="en-US" sz="1800" dirty="0">
                <a:solidFill>
                  <a:schemeClr val="tx1"/>
                </a:solidFill>
              </a:rPr>
              <a:t> </a:t>
            </a:r>
            <a:r>
              <a:rPr lang="en-US" sz="1800" dirty="0" err="1">
                <a:solidFill>
                  <a:schemeClr val="tx1"/>
                </a:solidFill>
              </a:rPr>
              <a:t>hợp</a:t>
            </a:r>
            <a:r>
              <a:rPr lang="en-US" sz="1800" dirty="0">
                <a:solidFill>
                  <a:schemeClr val="tx1"/>
                </a:solidFill>
              </a:rPr>
              <a:t> </a:t>
            </a:r>
            <a:r>
              <a:rPr lang="en-US" sz="1800" dirty="0" err="1">
                <a:solidFill>
                  <a:schemeClr val="tx1"/>
                </a:solidFill>
              </a:rPr>
              <a:t>các</a:t>
            </a:r>
            <a:r>
              <a:rPr lang="en-US" sz="1800" dirty="0">
                <a:solidFill>
                  <a:schemeClr val="tx1"/>
                </a:solidFill>
              </a:rPr>
              <a:t> </a:t>
            </a:r>
            <a:r>
              <a:rPr lang="en-US" sz="1800" dirty="0" err="1">
                <a:solidFill>
                  <a:schemeClr val="tx1"/>
                </a:solidFill>
              </a:rPr>
              <a:t>dữ</a:t>
            </a:r>
            <a:r>
              <a:rPr lang="en-US" sz="1800" dirty="0">
                <a:solidFill>
                  <a:schemeClr val="tx1"/>
                </a:solidFill>
              </a:rPr>
              <a:t> </a:t>
            </a:r>
            <a:r>
              <a:rPr lang="en-US" sz="1800" dirty="0" err="1">
                <a:solidFill>
                  <a:schemeClr val="tx1"/>
                </a:solidFill>
              </a:rPr>
              <a:t>liệu</a:t>
            </a:r>
            <a:r>
              <a:rPr lang="en-US" sz="1800" dirty="0">
                <a:solidFill>
                  <a:schemeClr val="tx1"/>
                </a:solidFill>
              </a:rPr>
              <a:t> </a:t>
            </a:r>
            <a:r>
              <a:rPr lang="en-US" sz="1800" dirty="0" err="1">
                <a:solidFill>
                  <a:schemeClr val="tx1"/>
                </a:solidFill>
              </a:rPr>
              <a:t>từ</a:t>
            </a:r>
            <a:r>
              <a:rPr lang="en-US" sz="1800" dirty="0">
                <a:solidFill>
                  <a:schemeClr val="tx1"/>
                </a:solidFill>
              </a:rPr>
              <a:t> </a:t>
            </a:r>
            <a:r>
              <a:rPr lang="en-US" sz="1800" dirty="0" err="1">
                <a:solidFill>
                  <a:schemeClr val="tx1"/>
                </a:solidFill>
              </a:rPr>
              <a:t>một</a:t>
            </a:r>
            <a:r>
              <a:rPr lang="en-US" sz="1800" dirty="0">
                <a:solidFill>
                  <a:schemeClr val="tx1"/>
                </a:solidFill>
              </a:rPr>
              <a:t> </a:t>
            </a:r>
            <a:r>
              <a:rPr lang="en-US" sz="1800" dirty="0" err="1">
                <a:solidFill>
                  <a:schemeClr val="tx1"/>
                </a:solidFill>
              </a:rPr>
              <a:t>không</a:t>
            </a:r>
            <a:r>
              <a:rPr lang="en-US" sz="1800" dirty="0">
                <a:solidFill>
                  <a:schemeClr val="tx1"/>
                </a:solidFill>
              </a:rPr>
              <a:t> </a:t>
            </a:r>
            <a:r>
              <a:rPr lang="en-US" sz="1800" dirty="0" err="1">
                <a:solidFill>
                  <a:schemeClr val="tx1"/>
                </a:solidFill>
              </a:rPr>
              <a:t>gian</a:t>
            </a:r>
            <a:r>
              <a:rPr lang="en-US" sz="1800" dirty="0">
                <a:solidFill>
                  <a:schemeClr val="tx1"/>
                </a:solidFill>
              </a:rPr>
              <a:t> </a:t>
            </a:r>
            <a:r>
              <a:rPr lang="en-US" sz="1800" dirty="0" err="1">
                <a:solidFill>
                  <a:schemeClr val="tx1"/>
                </a:solidFill>
              </a:rPr>
              <a:t>nhiều</a:t>
            </a:r>
            <a:r>
              <a:rPr lang="en-US" sz="1800" dirty="0">
                <a:solidFill>
                  <a:schemeClr val="tx1"/>
                </a:solidFill>
              </a:rPr>
              <a:t> </a:t>
            </a:r>
            <a:r>
              <a:rPr lang="en-US" sz="1800" dirty="0" err="1">
                <a:solidFill>
                  <a:schemeClr val="tx1"/>
                </a:solidFill>
              </a:rPr>
              <a:t>chiều</a:t>
            </a:r>
            <a:r>
              <a:rPr lang="en-US" sz="1800" dirty="0">
                <a:solidFill>
                  <a:schemeClr val="tx1"/>
                </a:solidFill>
              </a:rPr>
              <a:t> qua </a:t>
            </a:r>
            <a:r>
              <a:rPr lang="en-US" sz="1800" dirty="0" err="1">
                <a:solidFill>
                  <a:schemeClr val="tx1"/>
                </a:solidFill>
              </a:rPr>
              <a:t>không</a:t>
            </a:r>
            <a:r>
              <a:rPr lang="en-US" sz="1800" dirty="0">
                <a:solidFill>
                  <a:schemeClr val="tx1"/>
                </a:solidFill>
              </a:rPr>
              <a:t> </a:t>
            </a:r>
            <a:r>
              <a:rPr lang="en-US" sz="1800" dirty="0" err="1">
                <a:solidFill>
                  <a:schemeClr val="tx1"/>
                </a:solidFill>
              </a:rPr>
              <a:t>gian</a:t>
            </a:r>
            <a:r>
              <a:rPr lang="en-US" sz="1800" dirty="0">
                <a:solidFill>
                  <a:schemeClr val="tx1"/>
                </a:solidFill>
              </a:rPr>
              <a:t> </a:t>
            </a:r>
            <a:r>
              <a:rPr lang="en-US" sz="1800" dirty="0" err="1">
                <a:solidFill>
                  <a:schemeClr val="tx1"/>
                </a:solidFill>
              </a:rPr>
              <a:t>ít</a:t>
            </a:r>
            <a:r>
              <a:rPr lang="en-US" sz="1800" dirty="0">
                <a:solidFill>
                  <a:schemeClr val="tx1"/>
                </a:solidFill>
              </a:rPr>
              <a:t> </a:t>
            </a:r>
            <a:r>
              <a:rPr lang="en-US" sz="1800" dirty="0" err="1">
                <a:solidFill>
                  <a:schemeClr val="tx1"/>
                </a:solidFill>
              </a:rPr>
              <a:t>chiều</a:t>
            </a:r>
            <a:r>
              <a:rPr lang="en-US" sz="1800" dirty="0">
                <a:solidFill>
                  <a:schemeClr val="tx1"/>
                </a:solidFill>
              </a:rPr>
              <a:t> </a:t>
            </a:r>
            <a:r>
              <a:rPr lang="en-US" sz="1800" dirty="0" err="1">
                <a:solidFill>
                  <a:schemeClr val="tx1"/>
                </a:solidFill>
              </a:rPr>
              <a:t>hơn</a:t>
            </a:r>
            <a:r>
              <a:rPr lang="en-US" sz="1800" dirty="0">
                <a:solidFill>
                  <a:schemeClr val="tx1"/>
                </a:solidFill>
              </a:rPr>
              <a:t>. </a:t>
            </a:r>
            <a:r>
              <a:rPr lang="en-US" sz="1800" dirty="0" err="1">
                <a:solidFill>
                  <a:schemeClr val="tx1"/>
                </a:solidFill>
              </a:rPr>
              <a:t>Việc</a:t>
            </a:r>
            <a:r>
              <a:rPr lang="en-US" sz="1800" dirty="0">
                <a:solidFill>
                  <a:schemeClr val="tx1"/>
                </a:solidFill>
              </a:rPr>
              <a:t> </a:t>
            </a:r>
            <a:r>
              <a:rPr lang="en-US" sz="1800" dirty="0" err="1">
                <a:solidFill>
                  <a:schemeClr val="tx1"/>
                </a:solidFill>
              </a:rPr>
              <a:t>làm</a:t>
            </a:r>
            <a:r>
              <a:rPr lang="en-US" sz="1800" dirty="0">
                <a:solidFill>
                  <a:schemeClr val="tx1"/>
                </a:solidFill>
              </a:rPr>
              <a:t> </a:t>
            </a:r>
            <a:r>
              <a:rPr lang="en-US" sz="1800" dirty="0" err="1">
                <a:solidFill>
                  <a:schemeClr val="tx1"/>
                </a:solidFill>
              </a:rPr>
              <a:t>này</a:t>
            </a:r>
            <a:r>
              <a:rPr lang="en-US" sz="1800" dirty="0">
                <a:solidFill>
                  <a:schemeClr val="tx1"/>
                </a:solidFill>
              </a:rPr>
              <a:t> </a:t>
            </a:r>
            <a:r>
              <a:rPr lang="en-US" sz="1800" dirty="0" err="1">
                <a:solidFill>
                  <a:schemeClr val="tx1"/>
                </a:solidFill>
              </a:rPr>
              <a:t>nhằm</a:t>
            </a:r>
            <a:r>
              <a:rPr lang="en-US" sz="1800" dirty="0">
                <a:solidFill>
                  <a:schemeClr val="tx1"/>
                </a:solidFill>
              </a:rPr>
              <a:t> </a:t>
            </a:r>
            <a:r>
              <a:rPr lang="en-US" sz="1800" dirty="0" err="1">
                <a:solidFill>
                  <a:schemeClr val="tx1"/>
                </a:solidFill>
              </a:rPr>
              <a:t>tối</a:t>
            </a:r>
            <a:r>
              <a:rPr lang="en-US" sz="1800" dirty="0">
                <a:solidFill>
                  <a:schemeClr val="tx1"/>
                </a:solidFill>
              </a:rPr>
              <a:t> </a:t>
            </a:r>
            <a:r>
              <a:rPr lang="en-US" sz="1800" dirty="0" err="1">
                <a:solidFill>
                  <a:schemeClr val="tx1"/>
                </a:solidFill>
              </a:rPr>
              <a:t>ưu</a:t>
            </a:r>
            <a:r>
              <a:rPr lang="en-US" sz="1800" dirty="0">
                <a:solidFill>
                  <a:schemeClr val="tx1"/>
                </a:solidFill>
              </a:rPr>
              <a:t> </a:t>
            </a:r>
            <a:r>
              <a:rPr lang="en-US" sz="1800" dirty="0" err="1">
                <a:solidFill>
                  <a:schemeClr val="tx1"/>
                </a:solidFill>
              </a:rPr>
              <a:t>việc</a:t>
            </a:r>
            <a:r>
              <a:rPr lang="en-US" sz="1800" dirty="0">
                <a:solidFill>
                  <a:schemeClr val="tx1"/>
                </a:solidFill>
              </a:rPr>
              <a:t> </a:t>
            </a:r>
            <a:r>
              <a:rPr lang="en-US" sz="1800" dirty="0" err="1">
                <a:solidFill>
                  <a:schemeClr val="tx1"/>
                </a:solidFill>
              </a:rPr>
              <a:t>thể</a:t>
            </a:r>
            <a:r>
              <a:rPr lang="en-US" sz="1800" dirty="0">
                <a:solidFill>
                  <a:schemeClr val="tx1"/>
                </a:solidFill>
              </a:rPr>
              <a:t> </a:t>
            </a:r>
            <a:r>
              <a:rPr lang="en-US" sz="1800" dirty="0" err="1">
                <a:solidFill>
                  <a:schemeClr val="tx1"/>
                </a:solidFill>
              </a:rPr>
              <a:t>hiện</a:t>
            </a:r>
            <a:r>
              <a:rPr lang="en-US" sz="1800" dirty="0">
                <a:solidFill>
                  <a:schemeClr val="tx1"/>
                </a:solidFill>
              </a:rPr>
              <a:t> </a:t>
            </a:r>
            <a:r>
              <a:rPr lang="en-US" sz="1800" dirty="0" err="1">
                <a:solidFill>
                  <a:schemeClr val="tx1"/>
                </a:solidFill>
              </a:rPr>
              <a:t>sự</a:t>
            </a:r>
            <a:r>
              <a:rPr lang="en-US" sz="1800" dirty="0">
                <a:solidFill>
                  <a:schemeClr val="tx1"/>
                </a:solidFill>
              </a:rPr>
              <a:t> </a:t>
            </a:r>
            <a:r>
              <a:rPr lang="en-US" sz="1800" dirty="0" err="1">
                <a:solidFill>
                  <a:schemeClr val="tx1"/>
                </a:solidFill>
              </a:rPr>
              <a:t>biến</a:t>
            </a:r>
            <a:r>
              <a:rPr lang="en-US" sz="1800" dirty="0">
                <a:solidFill>
                  <a:schemeClr val="tx1"/>
                </a:solidFill>
              </a:rPr>
              <a:t> </a:t>
            </a:r>
            <a:r>
              <a:rPr lang="en-US" sz="1800" dirty="0" err="1">
                <a:solidFill>
                  <a:schemeClr val="tx1"/>
                </a:solidFill>
              </a:rPr>
              <a:t>thiên</a:t>
            </a:r>
            <a:r>
              <a:rPr lang="en-US" sz="1800" dirty="0">
                <a:solidFill>
                  <a:schemeClr val="tx1"/>
                </a:solidFill>
              </a:rPr>
              <a:t> </a:t>
            </a:r>
            <a:r>
              <a:rPr lang="en-US" sz="1800" dirty="0" err="1">
                <a:solidFill>
                  <a:schemeClr val="tx1"/>
                </a:solidFill>
              </a:rPr>
              <a:t>của</a:t>
            </a:r>
            <a:r>
              <a:rPr lang="en-US" sz="1800" dirty="0">
                <a:solidFill>
                  <a:schemeClr val="tx1"/>
                </a:solidFill>
              </a:rPr>
              <a:t> </a:t>
            </a:r>
            <a:r>
              <a:rPr lang="en-US" sz="1800" dirty="0" err="1">
                <a:solidFill>
                  <a:schemeClr val="tx1"/>
                </a:solidFill>
              </a:rPr>
              <a:t>tập</a:t>
            </a:r>
            <a:r>
              <a:rPr lang="en-US" sz="1800" dirty="0">
                <a:solidFill>
                  <a:schemeClr val="tx1"/>
                </a:solidFill>
              </a:rPr>
              <a:t> </a:t>
            </a:r>
            <a:r>
              <a:rPr lang="en-US" sz="1800" dirty="0" err="1">
                <a:solidFill>
                  <a:schemeClr val="tx1"/>
                </a:solidFill>
              </a:rPr>
              <a:t>dữ</a:t>
            </a:r>
            <a:r>
              <a:rPr lang="en-US" sz="1800" dirty="0">
                <a:solidFill>
                  <a:schemeClr val="tx1"/>
                </a:solidFill>
              </a:rPr>
              <a:t> </a:t>
            </a:r>
            <a:r>
              <a:rPr lang="en-US" sz="1800" dirty="0" err="1">
                <a:solidFill>
                  <a:schemeClr val="tx1"/>
                </a:solidFill>
              </a:rPr>
              <a:t>liệu</a:t>
            </a:r>
            <a:r>
              <a:rPr lang="en-US" sz="1800" dirty="0" smtClean="0">
                <a:solidFill>
                  <a:schemeClr val="tx1"/>
                </a:solidFill>
              </a:rPr>
              <a:t>.</a:t>
            </a:r>
          </a:p>
          <a:p>
            <a:pPr lvl="0" algn="just"/>
            <a:r>
              <a:rPr lang="vi-VN" sz="1800" dirty="0">
                <a:solidFill>
                  <a:schemeClr val="tx1"/>
                </a:solidFill>
              </a:rPr>
              <a:t>PCA được ứng dụng trong một số bài toán bao gồm nén, đơn giản hóa luồng dữ liệu để thuận tiện cho quá trình học tập. Các bạn cần chú ý kiến thức miền rất quan trọng để các bạn đưa ra được quyết định có nên dùng PCA hay không. PCA không phù hợp trong trường hợp dữ liệu nhiễu</a:t>
            </a: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THUẬT TOÁN CƠ BẢN</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63287" y="606183"/>
            <a:ext cx="3167742"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toán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PCA</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descr="https://www.tma.vn/Media/Default/BaiDang/CamNangNgheNghiep/pca.jpg"/>
          <p:cNvPicPr/>
          <p:nvPr/>
        </p:nvPicPr>
        <p:blipFill>
          <a:blip r:embed="rId3">
            <a:extLst>
              <a:ext uri="{28A0092B-C50C-407E-A947-70E740481C1C}">
                <a14:useLocalDpi xmlns:a14="http://schemas.microsoft.com/office/drawing/2010/main" val="0"/>
              </a:ext>
            </a:extLst>
          </a:blip>
          <a:srcRect/>
          <a:stretch>
            <a:fillRect/>
          </a:stretch>
        </p:blipFill>
        <p:spPr bwMode="auto">
          <a:xfrm>
            <a:off x="13557" y="1406670"/>
            <a:ext cx="4427815" cy="3120390"/>
          </a:xfrm>
          <a:prstGeom prst="rect">
            <a:avLst/>
          </a:prstGeom>
          <a:noFill/>
          <a:ln>
            <a:noFill/>
          </a:ln>
        </p:spPr>
      </p:pic>
    </p:spTree>
    <p:extLst>
      <p:ext uri="{BB962C8B-B14F-4D97-AF65-F5344CB8AC3E}">
        <p14:creationId xmlns:p14="http://schemas.microsoft.com/office/powerpoint/2010/main" val="1519321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22</a:t>
            </a:fld>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4517571" y="877194"/>
            <a:ext cx="4517570" cy="3970318"/>
          </a:xfrm>
          <a:prstGeom prst="rect">
            <a:avLst/>
          </a:prstGeom>
        </p:spPr>
        <p:txBody>
          <a:bodyPr wrap="square">
            <a:spAutoFit/>
          </a:bodyPr>
          <a:lstStyle/>
          <a:p>
            <a:pPr lvl="0" algn="just"/>
            <a:r>
              <a:rPr lang="vi-VN" sz="1800" dirty="0">
                <a:solidFill>
                  <a:schemeClr val="tx1"/>
                </a:solidFill>
              </a:rPr>
              <a:t>ICA là kỹ thuật thống kê nhằm mục đích tìm ra các yếu tố còn ẩn dưới các bộ biến ngẫu nhiên, những phép đo hoặc tín hiệu. ICA định nghĩa một mô hình phát sinh cho dữ liệu đa biến quan sát được, và thường được đưa ra như một cơ sở dữ liệu lớn các mẫu. Trong mô hình những biến số liệu được giả định mang tính hỗn hợp tuyến tính của một biến tiềm ẩn bất kỳ, và hệ thống hỗn hợp cũng không rõ ràng. Những biến tiềm ẩn được gán gaussian và hoàn toàn độc lập với nhau, và chúng được gọi là các thành phần độc lập của tập dữ liệu được quan sát.</a:t>
            </a: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THUẬT TOÁN CƠ BẢN</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163287" y="606183"/>
            <a:ext cx="3167742"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toán</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ICA</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descr="https://www.tma.vn/Media/Default/BaiDang/CamNangNgheNghiep/ICA.jpg"/>
          <p:cNvPicPr/>
          <p:nvPr/>
        </p:nvPicPr>
        <p:blipFill>
          <a:blip r:embed="rId3">
            <a:extLst>
              <a:ext uri="{28A0092B-C50C-407E-A947-70E740481C1C}">
                <a14:useLocalDpi xmlns:a14="http://schemas.microsoft.com/office/drawing/2010/main" val="0"/>
              </a:ext>
            </a:extLst>
          </a:blip>
          <a:srcRect/>
          <a:stretch>
            <a:fillRect/>
          </a:stretch>
        </p:blipFill>
        <p:spPr bwMode="auto">
          <a:xfrm>
            <a:off x="13557" y="1302158"/>
            <a:ext cx="4504014" cy="3120390"/>
          </a:xfrm>
          <a:prstGeom prst="rect">
            <a:avLst/>
          </a:prstGeom>
          <a:noFill/>
          <a:ln>
            <a:noFill/>
          </a:ln>
        </p:spPr>
      </p:pic>
    </p:spTree>
    <p:extLst>
      <p:ext uri="{BB962C8B-B14F-4D97-AF65-F5344CB8AC3E}">
        <p14:creationId xmlns:p14="http://schemas.microsoft.com/office/powerpoint/2010/main" val="4250357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23</a:t>
            </a:fld>
            <a:endParaRPr>
              <a:latin typeface="Times New Roman" panose="02020603050405020304" pitchFamily="18" charset="0"/>
              <a:cs typeface="Times New Roman" panose="02020603050405020304" pitchFamily="18" charset="0"/>
            </a:endParaRPr>
          </a:p>
        </p:txBody>
      </p:sp>
      <p:sp>
        <p:nvSpPr>
          <p:cNvPr id="10" name="Google Shape;342;p12"/>
          <p:cNvSpPr txBox="1">
            <a:spLocks/>
          </p:cNvSpPr>
          <p:nvPr/>
        </p:nvSpPr>
        <p:spPr>
          <a:xfrm>
            <a:off x="4452357" y="0"/>
            <a:ext cx="2365486"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a:t>
            </a: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Google Shape;342;p12"/>
          <p:cNvSpPr txBox="1">
            <a:spLocks/>
          </p:cNvSpPr>
          <p:nvPr/>
        </p:nvSpPr>
        <p:spPr>
          <a:xfrm>
            <a:off x="1151014" y="1231947"/>
            <a:ext cx="2264228" cy="751705"/>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0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a:t>
            </a:r>
            <a:r>
              <a:rPr lang="vi-VN" sz="20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vào Tài chính ngân hàng</a:t>
            </a:r>
            <a:endParaRPr lang="en-US" sz="20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Google Shape;342;p12"/>
          <p:cNvSpPr txBox="1">
            <a:spLocks/>
          </p:cNvSpPr>
          <p:nvPr/>
        </p:nvSpPr>
        <p:spPr>
          <a:xfrm>
            <a:off x="6229916" y="1340170"/>
            <a:ext cx="1542486"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Sinh học</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5362" name="Picture 2" descr="Trí tuệ nhận tạo được ứng dụng như thế nào trong ngân hà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07" y="2307765"/>
            <a:ext cx="3783350" cy="225469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Nghiên cứu liên kết trên toàn hệ gen (GWAS) về khả năng chuyển hóa đường từ  rơm rạ của cây lú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7405" y="2373073"/>
            <a:ext cx="3480875" cy="2189384"/>
          </a:xfrm>
          <a:prstGeom prst="rect">
            <a:avLst/>
          </a:prstGeom>
        </p:spPr>
      </p:pic>
    </p:spTree>
    <p:extLst>
      <p:ext uri="{BB962C8B-B14F-4D97-AF65-F5344CB8AC3E}">
        <p14:creationId xmlns:p14="http://schemas.microsoft.com/office/powerpoint/2010/main" val="3052166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24</a:t>
            </a:fld>
            <a:endParaRPr>
              <a:latin typeface="Times New Roman" panose="02020603050405020304" pitchFamily="18" charset="0"/>
              <a:cs typeface="Times New Roman" panose="02020603050405020304" pitchFamily="18" charset="0"/>
            </a:endParaRPr>
          </a:p>
        </p:txBody>
      </p:sp>
      <p:sp>
        <p:nvSpPr>
          <p:cNvPr id="10" name="Google Shape;342;p12"/>
          <p:cNvSpPr txBox="1">
            <a:spLocks/>
          </p:cNvSpPr>
          <p:nvPr/>
        </p:nvSpPr>
        <p:spPr>
          <a:xfrm>
            <a:off x="3004457" y="0"/>
            <a:ext cx="4730973"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CỦA OPENCV</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Google Shape;342;p12"/>
          <p:cNvSpPr txBox="1">
            <a:spLocks/>
          </p:cNvSpPr>
          <p:nvPr/>
        </p:nvSpPr>
        <p:spPr>
          <a:xfrm>
            <a:off x="834399" y="1242239"/>
            <a:ext cx="2932057" cy="524966"/>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3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Robot và </a:t>
            </a:r>
            <a:r>
              <a:rPr lang="vi-VN" sz="23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tự động hoá</a:t>
            </a:r>
            <a:endParaRPr lang="en-US" sz="23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Google Shape;342;p12"/>
          <p:cNvSpPr txBox="1">
            <a:spLocks/>
          </p:cNvSpPr>
          <p:nvPr/>
        </p:nvSpPr>
        <p:spPr>
          <a:xfrm>
            <a:off x="6085115" y="1242239"/>
            <a:ext cx="1807028"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3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Nông nghiệp</a:t>
            </a:r>
            <a:endParaRPr lang="en-US" sz="23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2" descr="Ô tô Mercedes tự lái, nhàn tênh vì có robot bảo v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07" y="2097911"/>
            <a:ext cx="4207893" cy="2791161"/>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descr="Robot kích hoạt ML trong các trang trại nông nghiệ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0788" y="2155228"/>
            <a:ext cx="3915682"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491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25</a:t>
            </a:fld>
            <a:endParaRPr>
              <a:latin typeface="Times New Roman" panose="02020603050405020304" pitchFamily="18" charset="0"/>
              <a:cs typeface="Times New Roman" panose="02020603050405020304" pitchFamily="18" charset="0"/>
            </a:endParaRPr>
          </a:p>
        </p:txBody>
      </p:sp>
      <p:sp>
        <p:nvSpPr>
          <p:cNvPr id="10" name="Google Shape;342;p12"/>
          <p:cNvSpPr txBox="1">
            <a:spLocks/>
          </p:cNvSpPr>
          <p:nvPr/>
        </p:nvSpPr>
        <p:spPr>
          <a:xfrm>
            <a:off x="3004457" y="0"/>
            <a:ext cx="4730973"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CỦA OPENCV</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Google Shape;342;p12"/>
          <p:cNvSpPr txBox="1">
            <a:spLocks/>
          </p:cNvSpPr>
          <p:nvPr/>
        </p:nvSpPr>
        <p:spPr>
          <a:xfrm>
            <a:off x="1253976" y="1252531"/>
            <a:ext cx="2355115" cy="524966"/>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3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Khoa học vũ trụ</a:t>
            </a:r>
            <a:endParaRPr lang="en-US" sz="23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Google Shape;342;p12"/>
          <p:cNvSpPr txBox="1">
            <a:spLocks/>
          </p:cNvSpPr>
          <p:nvPr/>
        </p:nvSpPr>
        <p:spPr>
          <a:xfrm>
            <a:off x="5780315" y="1242239"/>
            <a:ext cx="2481942"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3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Thị giác máy tính</a:t>
            </a:r>
            <a:endParaRPr lang="en-US" sz="23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180" name="Picture 12" descr="Phần mềm chuyển hình tĩnh thành ảnh động 3D - VnExpress Số hó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715" y="2231571"/>
            <a:ext cx="3418114" cy="2553954"/>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Machine Learning Trong Thiên Văn Học - Thiên Văn Học Đà Nẵ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257" y="1973079"/>
            <a:ext cx="3848465" cy="299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157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788230" y="151696"/>
            <a:ext cx="3897086" cy="606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 NIỆM ML.NET</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26</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475006" y="757879"/>
            <a:ext cx="2181108"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niệm</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2855516" y="1190729"/>
            <a:ext cx="5932714" cy="3370153"/>
          </a:xfrm>
          <a:prstGeom prst="rect">
            <a:avLst/>
          </a:prstGeom>
        </p:spPr>
        <p:txBody>
          <a:bodyPr wrap="square">
            <a:spAutoFit/>
          </a:bodyPr>
          <a:lstStyle/>
          <a:p>
            <a:pPr algn="just"/>
            <a:r>
              <a:rPr lang="vi-VN" sz="1800" b="1" dirty="0">
                <a:solidFill>
                  <a:schemeClr val="tx1"/>
                </a:solidFill>
              </a:rPr>
              <a:t>ML.NET</a:t>
            </a:r>
            <a:r>
              <a:rPr lang="vi-VN" sz="1800" dirty="0">
                <a:solidFill>
                  <a:schemeClr val="tx1"/>
                </a:solidFill>
              </a:rPr>
              <a:t> là một thư viện học máy phần mềm miễn phí cho các ngôn ngữ lập trình C # và F #. Nó cũng hỗ trợ các mô hình Python khi được sử dụng cùng với NimbusML.</a:t>
            </a:r>
            <a:r>
              <a:rPr lang="en-US" sz="1800" dirty="0">
                <a:solidFill>
                  <a:schemeClr val="tx1"/>
                </a:solidFill>
              </a:rPr>
              <a:t> C</a:t>
            </a:r>
            <a:r>
              <a:rPr lang="vi-VN" sz="1800" dirty="0">
                <a:solidFill>
                  <a:schemeClr val="tx1"/>
                </a:solidFill>
              </a:rPr>
              <a:t>ác tác vụ ML bổ sung như hệ thống phát hiện và đề xuất bất thường đã được thêm vào và các phương pháp tiếp cận khác như học sâu sẽ được đưa vào các phiên bản trong tương lai</a:t>
            </a:r>
            <a:r>
              <a:rPr lang="vi-VN" sz="1800" dirty="0" smtClean="0">
                <a:solidFill>
                  <a:schemeClr val="tx1"/>
                </a:solidFill>
              </a:rPr>
              <a:t>.</a:t>
            </a:r>
            <a:r>
              <a:rPr lang="vi-VN" sz="1800" b="1" dirty="0">
                <a:solidFill>
                  <a:schemeClr val="tx1"/>
                </a:solidFill>
              </a:rPr>
              <a:t> ML.NET</a:t>
            </a:r>
            <a:r>
              <a:rPr lang="vi-VN" sz="1800" dirty="0">
                <a:solidFill>
                  <a:schemeClr val="tx1"/>
                </a:solidFill>
              </a:rPr>
              <a:t> bao gồm các thành phần như Model Builder (công cụ Giao diện người dùng Visual Studio), CLI (giao diện dòng lệnh) và AutoML (Automated Machine Learning được sử dụng để xây dựng các mô hình tùy chỉnh).</a:t>
            </a:r>
          </a:p>
          <a:p>
            <a:pPr lvl="0" algn="just"/>
            <a:endParaRPr lang="vi-VN" sz="1500" dirty="0">
              <a:solidFill>
                <a:schemeClr val="tx1"/>
              </a:solidFill>
              <a:latin typeface="+mj-lt"/>
            </a:endParaRPr>
          </a:p>
        </p:txBody>
      </p:sp>
      <p:pic>
        <p:nvPicPr>
          <p:cNvPr id="6" name="Picture 5" descr="ML.NET - Wikipedia"/>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907" y="1838325"/>
            <a:ext cx="2228850" cy="2228850"/>
          </a:xfrm>
          <a:prstGeom prst="rect">
            <a:avLst/>
          </a:prstGeom>
          <a:noFill/>
          <a:ln>
            <a:noFill/>
          </a:ln>
        </p:spPr>
      </p:pic>
    </p:spTree>
    <p:extLst>
      <p:ext uri="{BB962C8B-B14F-4D97-AF65-F5344CB8AC3E}">
        <p14:creationId xmlns:p14="http://schemas.microsoft.com/office/powerpoint/2010/main" val="886204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396343" y="75496"/>
            <a:ext cx="4360859" cy="606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CÔNG CỤ HỔ TRỢ</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27</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562257" y="757879"/>
            <a:ext cx="2405743"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TimeSeries</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5138058" y="719779"/>
            <a:ext cx="3374572"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TensorFlow</a:t>
            </a:r>
            <a:r>
              <a:rPr lang="en-US" sz="24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&amp; ONNX</a:t>
            </a:r>
            <a:endParaRPr lang="en-US" sz="24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Diagonal Corners Snipped 1">
            <a:extLst>
              <a:ext uri="{FF2B5EF4-FFF2-40B4-BE49-F238E27FC236}">
                <a16:creationId xmlns="" xmlns:a16="http://schemas.microsoft.com/office/drawing/2014/main" id="{237C1A6F-7054-40D0-9B23-42619CE1C5E6}"/>
              </a:ext>
            </a:extLst>
          </p:cNvPr>
          <p:cNvSpPr/>
          <p:nvPr/>
        </p:nvSpPr>
        <p:spPr>
          <a:xfrm>
            <a:off x="13556" y="1293137"/>
            <a:ext cx="4166558" cy="3768720"/>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t>	</a:t>
            </a:r>
            <a:r>
              <a:rPr lang="vi-VN" sz="1800" dirty="0"/>
              <a:t>Các nhà phát triển có </a:t>
            </a:r>
            <a:r>
              <a:rPr lang="vi-VN" sz="1800" dirty="0" smtClean="0"/>
              <a:t>thể sử </a:t>
            </a:r>
            <a:r>
              <a:rPr lang="vi-VN" sz="1800" dirty="0"/>
              <a:t>dụng gói Microsoft.ML.TimeSeries cho nhiều tình huống như: phát hiện đột biến và thay đổi doanh số bán sản phẩm bằng cách sử dụng mô hình phát hiện bất thường hoặc tạo dự báo doanh số có thể bị ảnh hưởng bởi tính thời vụ và bối cảnh liên quan đến thời gian khác</a:t>
            </a:r>
            <a:endParaRPr lang="en-US" sz="1800" b="1" dirty="0">
              <a:solidFill>
                <a:srgbClr val="003300"/>
              </a:solidFill>
              <a:effectLst>
                <a:outerShdw blurRad="38100" dist="38100" dir="2700000" algn="tl">
                  <a:srgbClr val="000000">
                    <a:alpha val="43137"/>
                  </a:srgbClr>
                </a:outerShdw>
              </a:effectLst>
            </a:endParaRPr>
          </a:p>
        </p:txBody>
      </p:sp>
      <p:sp>
        <p:nvSpPr>
          <p:cNvPr id="8" name="Rectangle: Diagonal Corners Snipped 1">
            <a:extLst>
              <a:ext uri="{FF2B5EF4-FFF2-40B4-BE49-F238E27FC236}">
                <a16:creationId xmlns="" xmlns:a16="http://schemas.microsoft.com/office/drawing/2014/main" id="{237C1A6F-7054-40D0-9B23-42619CE1C5E6}"/>
              </a:ext>
            </a:extLst>
          </p:cNvPr>
          <p:cNvSpPr/>
          <p:nvPr/>
        </p:nvSpPr>
        <p:spPr>
          <a:xfrm>
            <a:off x="4977442" y="1369337"/>
            <a:ext cx="4166558" cy="3768720"/>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vi-VN" sz="2000" dirty="0"/>
              <a:t>ML.NET đã được thiết kế như một nền tảng mở rộng để bạn có thể tiêu thụ các mô hình ML phổ biến khác như mô hình TensorFlow và ONNX và có quyền truy cập vào nhiều kịch bản học máy và học sâu hơn, như phân loại hình ảnh, phát hiện đối tượng và hơn thế nữa</a:t>
            </a:r>
            <a:r>
              <a:rPr lang="en-US" sz="2000" dirty="0"/>
              <a:t> </a:t>
            </a:r>
            <a:endParaRPr lang="vi-VN" sz="2000" dirty="0"/>
          </a:p>
        </p:txBody>
      </p:sp>
    </p:spTree>
    <p:extLst>
      <p:ext uri="{BB962C8B-B14F-4D97-AF65-F5344CB8AC3E}">
        <p14:creationId xmlns:p14="http://schemas.microsoft.com/office/powerpoint/2010/main" val="650358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396343" y="75496"/>
            <a:ext cx="4360859" cy="606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CỦA </a:t>
            </a:r>
            <a:r>
              <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PENCV</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28</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206828" y="757879"/>
            <a:ext cx="3614057"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Microsoft.Extensions.ML</a:t>
            </a:r>
            <a:endParaRPr lang="en-US" sz="24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342;p12"/>
          <p:cNvSpPr txBox="1">
            <a:spLocks/>
          </p:cNvSpPr>
          <p:nvPr/>
        </p:nvSpPr>
        <p:spPr>
          <a:xfrm>
            <a:off x="5660571" y="757879"/>
            <a:ext cx="2471057"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ML.NET CLI</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Diagonal Corners Snipped 1">
            <a:extLst>
              <a:ext uri="{FF2B5EF4-FFF2-40B4-BE49-F238E27FC236}">
                <a16:creationId xmlns="" xmlns:a16="http://schemas.microsoft.com/office/drawing/2014/main" id="{237C1A6F-7054-40D0-9B23-42619CE1C5E6}"/>
              </a:ext>
            </a:extLst>
          </p:cNvPr>
          <p:cNvSpPr/>
          <p:nvPr/>
        </p:nvSpPr>
        <p:spPr>
          <a:xfrm>
            <a:off x="13556" y="1369337"/>
            <a:ext cx="4166558" cy="3768720"/>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vi-VN" sz="1800" dirty="0"/>
              <a:t>Gói này giúp dễ dàng tích hợp mô hình tải ML.NET để ghi điểm trong các ứng dụng ASP.NET, Azure Functions và các dịch vụ web. Cụ thể, gói này cho phép nhà phát triển sử dụng Microsoft.Extensions.ML để tải mô hình ML.NET bằng Dependency Injection và tối ưu hóa hiệu suất thực thi và hiệu suất của mô hình trong môi trường đa luồng như ASP.NET ứng dụng Core</a:t>
            </a:r>
            <a:r>
              <a:rPr lang="en-US" sz="1800" dirty="0"/>
              <a:t>.</a:t>
            </a:r>
            <a:endParaRPr lang="vi-VN" sz="1800" dirty="0"/>
          </a:p>
        </p:txBody>
      </p:sp>
      <p:sp>
        <p:nvSpPr>
          <p:cNvPr id="8" name="Rectangle: Diagonal Corners Snipped 1">
            <a:extLst>
              <a:ext uri="{FF2B5EF4-FFF2-40B4-BE49-F238E27FC236}">
                <a16:creationId xmlns="" xmlns:a16="http://schemas.microsoft.com/office/drawing/2014/main" id="{237C1A6F-7054-40D0-9B23-42619CE1C5E6}"/>
              </a:ext>
            </a:extLst>
          </p:cNvPr>
          <p:cNvSpPr/>
          <p:nvPr/>
        </p:nvSpPr>
        <p:spPr>
          <a:xfrm>
            <a:off x="4977442" y="1369337"/>
            <a:ext cx="4166558" cy="3768720"/>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t>	</a:t>
            </a:r>
            <a:r>
              <a:rPr lang="vi-VN" sz="2000" dirty="0"/>
              <a:t>Bạn có thể sử dụng ML.NET CLI để tự động tạo mô hình ML.NET và mã C # cơ bản. Bạn có thể chạy ML.NET CLI trên bất kỳ lời nhắc lệnh nào (Windows, Mac hoặc Linux)</a:t>
            </a:r>
            <a:r>
              <a:rPr lang="en-US" sz="2000" dirty="0"/>
              <a:t>.</a:t>
            </a:r>
            <a:r>
              <a:rPr lang="en-US" sz="2000" dirty="0"/>
              <a:t> </a:t>
            </a:r>
            <a:endParaRPr lang="vi-VN" sz="2000" dirty="0"/>
          </a:p>
        </p:txBody>
      </p:sp>
    </p:spTree>
    <p:extLst>
      <p:ext uri="{BB962C8B-B14F-4D97-AF65-F5344CB8AC3E}">
        <p14:creationId xmlns:p14="http://schemas.microsoft.com/office/powerpoint/2010/main" val="2218349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29</a:t>
            </a:fld>
            <a:endParaRPr>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1999007" y="681679"/>
            <a:ext cx="3204364" cy="535258"/>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Công</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cụ</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lập</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trình</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Xem ảnh nguồ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050" y="1746030"/>
            <a:ext cx="3816448" cy="252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315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err="1">
                <a:solidFill>
                  <a:srgbClr val="003300"/>
                </a:solidFill>
              </a:rPr>
              <a:t>Nội</a:t>
            </a:r>
            <a:r>
              <a:rPr lang="en-US" sz="2800" b="1" dirty="0">
                <a:solidFill>
                  <a:srgbClr val="003300"/>
                </a:solidFill>
              </a:rPr>
              <a:t> Dung</a:t>
            </a:r>
            <a:endParaRPr sz="2800" b="1" dirty="0">
              <a:solidFill>
                <a:srgbClr val="003300"/>
              </a:solidFill>
            </a:endParaRPr>
          </a:p>
        </p:txBody>
      </p:sp>
      <p:sp>
        <p:nvSpPr>
          <p:cNvPr id="2" name="Rectangle: Diagonal Corners Snipped 1">
            <a:extLst>
              <a:ext uri="{FF2B5EF4-FFF2-40B4-BE49-F238E27FC236}">
                <a16:creationId xmlns="" xmlns:a16="http://schemas.microsoft.com/office/drawing/2014/main" id="{237C1A6F-7054-40D0-9B23-42619CE1C5E6}"/>
              </a:ext>
            </a:extLst>
          </p:cNvPr>
          <p:cNvSpPr/>
          <p:nvPr/>
        </p:nvSpPr>
        <p:spPr>
          <a:xfrm>
            <a:off x="3619499" y="147207"/>
            <a:ext cx="4893130" cy="609600"/>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003300"/>
                </a:solidFill>
                <a:effectLst>
                  <a:outerShdw blurRad="38100" dist="38100" dir="2700000" algn="tl">
                    <a:srgbClr val="000000">
                      <a:alpha val="43137"/>
                    </a:srgbClr>
                  </a:outerShdw>
                </a:effectLst>
              </a:rPr>
              <a:t>Khái</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quát</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về</a:t>
            </a:r>
            <a:r>
              <a:rPr lang="en-US" sz="2400" b="1" dirty="0" smtClean="0">
                <a:solidFill>
                  <a:srgbClr val="003300"/>
                </a:solidFill>
                <a:effectLst>
                  <a:outerShdw blurRad="38100" dist="38100" dir="2700000" algn="tl">
                    <a:srgbClr val="000000">
                      <a:alpha val="43137"/>
                    </a:srgbClr>
                  </a:outerShdw>
                </a:effectLst>
              </a:rPr>
              <a:t> </a:t>
            </a:r>
            <a:r>
              <a:rPr lang="en-US" sz="2400" b="1" dirty="0" smtClean="0">
                <a:solidFill>
                  <a:srgbClr val="003300"/>
                </a:solidFill>
                <a:effectLst>
                  <a:outerShdw blurRad="38100" dist="38100" dir="2700000" algn="tl">
                    <a:srgbClr val="000000">
                      <a:alpha val="43137"/>
                    </a:srgbClr>
                  </a:outerShdw>
                </a:effectLst>
              </a:rPr>
              <a:t>Machine Learning</a:t>
            </a:r>
            <a:r>
              <a:rPr lang="en-US" sz="2400" b="1" dirty="0" smtClean="0">
                <a:solidFill>
                  <a:srgbClr val="003300"/>
                </a:solidFill>
                <a:effectLst>
                  <a:outerShdw blurRad="38100" dist="38100" dir="2700000" algn="tl">
                    <a:srgbClr val="000000">
                      <a:alpha val="43137"/>
                    </a:srgbClr>
                  </a:outerShdw>
                </a:effectLst>
              </a:rPr>
              <a:t> </a:t>
            </a:r>
            <a:endParaRPr lang="en-US" sz="2400" b="1" dirty="0">
              <a:solidFill>
                <a:srgbClr val="003300"/>
              </a:solidFill>
              <a:effectLst>
                <a:outerShdw blurRad="38100" dist="38100" dir="2700000" algn="tl">
                  <a:srgbClr val="000000">
                    <a:alpha val="43137"/>
                  </a:srgbClr>
                </a:outerShdw>
              </a:effectLst>
            </a:endParaRPr>
          </a:p>
        </p:txBody>
      </p:sp>
      <p:sp>
        <p:nvSpPr>
          <p:cNvPr id="4" name="Rectangle: Diagonal Corners Snipped 3">
            <a:extLst>
              <a:ext uri="{FF2B5EF4-FFF2-40B4-BE49-F238E27FC236}">
                <a16:creationId xmlns="" xmlns:a16="http://schemas.microsoft.com/office/drawing/2014/main" id="{BB050F26-82D2-40CF-A240-7F03ABBFC1F6}"/>
              </a:ext>
            </a:extLst>
          </p:cNvPr>
          <p:cNvSpPr/>
          <p:nvPr/>
        </p:nvSpPr>
        <p:spPr>
          <a:xfrm>
            <a:off x="3619499" y="2662286"/>
            <a:ext cx="4893130" cy="633792"/>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003300"/>
                </a:solidFill>
                <a:effectLst>
                  <a:outerShdw blurRad="38100" dist="38100" dir="2700000" algn="tl">
                    <a:srgbClr val="000000">
                      <a:alpha val="43137"/>
                    </a:srgbClr>
                  </a:outerShdw>
                </a:effectLst>
              </a:rPr>
              <a:t>Khái</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quát</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về</a:t>
            </a:r>
            <a:r>
              <a:rPr lang="en-US" sz="2400" b="1" dirty="0" smtClean="0">
                <a:solidFill>
                  <a:srgbClr val="003300"/>
                </a:solidFill>
                <a:effectLst>
                  <a:outerShdw blurRad="38100" dist="38100" dir="2700000" algn="tl">
                    <a:srgbClr val="000000">
                      <a:alpha val="43137"/>
                    </a:srgbClr>
                  </a:outerShdw>
                </a:effectLst>
              </a:rPr>
              <a:t> Microsoft </a:t>
            </a:r>
            <a:r>
              <a:rPr lang="en-US" sz="2400" b="1" dirty="0" err="1" smtClean="0">
                <a:solidFill>
                  <a:srgbClr val="003300"/>
                </a:solidFill>
                <a:effectLst>
                  <a:outerShdw blurRad="38100" dist="38100" dir="2700000" algn="tl">
                    <a:srgbClr val="000000">
                      <a:alpha val="43137"/>
                    </a:srgbClr>
                  </a:outerShdw>
                </a:effectLst>
              </a:rPr>
              <a:t>ML.Net</a:t>
            </a:r>
            <a:endParaRPr lang="en-US" sz="2400" b="1" dirty="0">
              <a:solidFill>
                <a:srgbClr val="003300"/>
              </a:solidFill>
              <a:effectLst>
                <a:outerShdw blurRad="38100" dist="38100" dir="2700000" algn="tl">
                  <a:srgbClr val="000000">
                    <a:alpha val="43137"/>
                  </a:srgbClr>
                </a:outerShdw>
              </a:effectLst>
            </a:endParaRPr>
          </a:p>
        </p:txBody>
      </p:sp>
      <p:sp>
        <p:nvSpPr>
          <p:cNvPr id="5" name="Rectangle: Diagonal Corners Snipped 4">
            <a:extLst>
              <a:ext uri="{FF2B5EF4-FFF2-40B4-BE49-F238E27FC236}">
                <a16:creationId xmlns="" xmlns:a16="http://schemas.microsoft.com/office/drawing/2014/main" id="{C647E29E-C8CC-45CF-8FEA-41B90DCCB294}"/>
              </a:ext>
            </a:extLst>
          </p:cNvPr>
          <p:cNvSpPr/>
          <p:nvPr/>
        </p:nvSpPr>
        <p:spPr>
          <a:xfrm>
            <a:off x="3619499" y="1431442"/>
            <a:ext cx="4893130" cy="685014"/>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003300"/>
                </a:solidFill>
                <a:effectLst>
                  <a:outerShdw blurRad="38100" dist="38100" dir="2700000" algn="tl">
                    <a:srgbClr val="000000">
                      <a:alpha val="43137"/>
                    </a:srgbClr>
                  </a:outerShdw>
                </a:effectLst>
              </a:rPr>
              <a:t>Phân</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loại</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và</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Các</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thuật</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toán</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cơ</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bản</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trong</a:t>
            </a:r>
            <a:r>
              <a:rPr lang="en-US" sz="2400" b="1" dirty="0" smtClean="0">
                <a:solidFill>
                  <a:srgbClr val="003300"/>
                </a:solidFill>
                <a:effectLst>
                  <a:outerShdw blurRad="38100" dist="38100" dir="2700000" algn="tl">
                    <a:srgbClr val="000000">
                      <a:alpha val="43137"/>
                    </a:srgbClr>
                  </a:outerShdw>
                </a:effectLst>
              </a:rPr>
              <a:t> ML</a:t>
            </a:r>
            <a:endParaRPr lang="en-US" sz="2400" b="1" dirty="0">
              <a:solidFill>
                <a:srgbClr val="003300"/>
              </a:solidFill>
              <a:effectLst>
                <a:outerShdw blurRad="38100" dist="38100" dir="2700000" algn="tl">
                  <a:srgbClr val="000000">
                    <a:alpha val="43137"/>
                  </a:srgbClr>
                </a:outerShdw>
              </a:effectLst>
            </a:endParaRPr>
          </a:p>
        </p:txBody>
      </p:sp>
      <p:sp>
        <p:nvSpPr>
          <p:cNvPr id="6" name="Rectangle: Diagonal Corners Snipped 5">
            <a:extLst>
              <a:ext uri="{FF2B5EF4-FFF2-40B4-BE49-F238E27FC236}">
                <a16:creationId xmlns="" xmlns:a16="http://schemas.microsoft.com/office/drawing/2014/main" id="{B553B38B-1CE7-4CA8-A331-C8A68182805E}"/>
              </a:ext>
            </a:extLst>
          </p:cNvPr>
          <p:cNvSpPr/>
          <p:nvPr/>
        </p:nvSpPr>
        <p:spPr>
          <a:xfrm>
            <a:off x="3619499" y="3970713"/>
            <a:ext cx="4893130" cy="766558"/>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3300"/>
                </a:solidFill>
                <a:effectLst>
                  <a:outerShdw blurRad="38100" dist="38100" dir="2700000" algn="tl">
                    <a:srgbClr val="000000">
                      <a:alpha val="43137"/>
                    </a:srgbClr>
                  </a:outerShdw>
                </a:effectLst>
              </a:rPr>
              <a:t>Demo </a:t>
            </a:r>
            <a:r>
              <a:rPr lang="en-US" sz="2400" b="1" dirty="0" err="1" smtClean="0">
                <a:solidFill>
                  <a:srgbClr val="003300"/>
                </a:solidFill>
                <a:effectLst>
                  <a:outerShdw blurRad="38100" dist="38100" dir="2700000" algn="tl">
                    <a:srgbClr val="000000">
                      <a:alpha val="43137"/>
                    </a:srgbClr>
                  </a:outerShdw>
                </a:effectLst>
              </a:rPr>
              <a:t>chương</a:t>
            </a:r>
            <a:r>
              <a:rPr lang="en-US" sz="2400" b="1" dirty="0" smtClean="0">
                <a:solidFill>
                  <a:srgbClr val="003300"/>
                </a:solidFill>
                <a:effectLst>
                  <a:outerShdw blurRad="38100" dist="38100" dir="2700000" algn="tl">
                    <a:srgbClr val="000000">
                      <a:alpha val="43137"/>
                    </a:srgbClr>
                  </a:outerShdw>
                </a:effectLst>
              </a:rPr>
              <a:t> </a:t>
            </a:r>
            <a:r>
              <a:rPr lang="en-US" sz="2400" b="1" dirty="0" err="1" smtClean="0">
                <a:solidFill>
                  <a:srgbClr val="003300"/>
                </a:solidFill>
                <a:effectLst>
                  <a:outerShdw blurRad="38100" dist="38100" dir="2700000" algn="tl">
                    <a:srgbClr val="000000">
                      <a:alpha val="43137"/>
                    </a:srgbClr>
                  </a:outerShdw>
                </a:effectLst>
              </a:rPr>
              <a:t>trình</a:t>
            </a:r>
            <a:endParaRPr lang="en-US" sz="2400" b="1" dirty="0">
              <a:solidFill>
                <a:srgbClr val="0033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363685" y="2003157"/>
            <a:ext cx="4360463" cy="606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DEMO CHƯƠNG TRÌNH</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30</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79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1500" dirty="0">
                <a:latin typeface="Chiller" panose="04020404031007020602" pitchFamily="82" charset="0"/>
              </a:rPr>
              <a:t>Thanks!</a:t>
            </a:r>
            <a:endParaRPr sz="11500" dirty="0">
              <a:latin typeface="Chiller" panose="04020404031007020602" pitchFamily="82" charset="0"/>
            </a:endParaRPr>
          </a:p>
        </p:txBody>
      </p:sp>
      <p:sp>
        <p:nvSpPr>
          <p:cNvPr id="573" name="Google Shape;573;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latin typeface="+mj-lt"/>
              </a:rPr>
              <a:t>Any questions?</a:t>
            </a:r>
            <a:endParaRPr dirty="0">
              <a:latin typeface="+mj-lt"/>
            </a:endParaRPr>
          </a:p>
          <a:p>
            <a:pPr marL="0" lvl="0" indent="0" algn="l" rtl="0">
              <a:spcBef>
                <a:spcPts val="600"/>
              </a:spcBef>
              <a:spcAft>
                <a:spcPts val="0"/>
              </a:spcAft>
              <a:buClr>
                <a:schemeClr val="dk1"/>
              </a:buClr>
              <a:buSzPts val="1100"/>
              <a:buFont typeface="Arial"/>
              <a:buNone/>
            </a:pPr>
            <a:endParaRPr dirty="0"/>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
        <p:nvSpPr>
          <p:cNvPr id="7" name="Google Shape;1337;p40">
            <a:extLst>
              <a:ext uri="{FF2B5EF4-FFF2-40B4-BE49-F238E27FC236}">
                <a16:creationId xmlns="" xmlns:a16="http://schemas.microsoft.com/office/drawing/2014/main" id="{08B2042A-7612-479D-B47E-8A468D40FBEA}"/>
              </a:ext>
            </a:extLst>
          </p:cNvPr>
          <p:cNvSpPr txBox="1"/>
          <p:nvPr/>
        </p:nvSpPr>
        <p:spPr>
          <a:xfrm>
            <a:off x="1261199" y="956750"/>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dirty="0">
                <a:solidFill>
                  <a:srgbClr val="00E1C6"/>
                </a:solidFill>
              </a:rPr>
              <a:t>😉</a:t>
            </a:r>
            <a:endParaRPr sz="9600" dirty="0">
              <a:solidFill>
                <a:srgbClr val="00E1C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211285" y="75496"/>
            <a:ext cx="4757057" cy="606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 QUÁT VỀ </a:t>
            </a:r>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MÁY HỌC</a:t>
            </a:r>
            <a:endParaRPr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4</a:t>
            </a:fld>
            <a:endParaRPr dirty="0">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381001" y="805542"/>
            <a:ext cx="2177143"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niệm</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3429000" y="692097"/>
            <a:ext cx="5595257" cy="3170099"/>
          </a:xfrm>
          <a:prstGeom prst="rect">
            <a:avLst/>
          </a:prstGeom>
        </p:spPr>
        <p:txBody>
          <a:bodyPr wrap="square">
            <a:spAutoFit/>
          </a:bodyPr>
          <a:lstStyle/>
          <a:p>
            <a:r>
              <a:rPr lang="en-US" sz="2000" dirty="0" smtClean="0">
                <a:solidFill>
                  <a:schemeClr val="tx1"/>
                </a:solidFill>
              </a:rPr>
              <a:t>+ </a:t>
            </a:r>
            <a:r>
              <a:rPr lang="vi-VN" sz="2000" dirty="0">
                <a:solidFill>
                  <a:schemeClr val="tx1"/>
                </a:solidFill>
              </a:rPr>
              <a:t>Machine Learning là một tập con của </a:t>
            </a:r>
            <a:r>
              <a:rPr lang="vi-VN" sz="2000" dirty="0" smtClean="0">
                <a:solidFill>
                  <a:schemeClr val="tx1"/>
                </a:solidFill>
              </a:rPr>
              <a:t>AI</a:t>
            </a:r>
          </a:p>
          <a:p>
            <a:r>
              <a:rPr lang="en-US" sz="2000" dirty="0" smtClean="0">
                <a:solidFill>
                  <a:schemeClr val="tx1"/>
                </a:solidFill>
              </a:rPr>
              <a:t>+ </a:t>
            </a:r>
            <a:r>
              <a:rPr lang="vi-VN" sz="2000" dirty="0">
                <a:solidFill>
                  <a:schemeClr val="tx1"/>
                </a:solidFill>
              </a:rPr>
              <a:t>Machine Learning là một lĩnh vực nhỏ của Khoa Học Máy Tính, nó có khả năng tự học hỏi dựa trên dữ liệu đưa vào mà không cần phải được lập trình cụ thể</a:t>
            </a:r>
            <a:r>
              <a:rPr lang="en-US" sz="2000" dirty="0">
                <a:solidFill>
                  <a:schemeClr val="tx1"/>
                </a:solidFill>
              </a:rPr>
              <a:t>.</a:t>
            </a:r>
            <a:endParaRPr lang="en-US" sz="2000" dirty="0" smtClean="0">
              <a:solidFill>
                <a:schemeClr val="tx1"/>
              </a:solidFill>
            </a:endParaRPr>
          </a:p>
          <a:p>
            <a:r>
              <a:rPr lang="en-US" sz="2000" dirty="0" smtClean="0">
                <a:solidFill>
                  <a:schemeClr val="tx1"/>
                </a:solidFill>
              </a:rPr>
              <a:t>+ </a:t>
            </a:r>
            <a:r>
              <a:rPr lang="vi-VN" sz="2000" dirty="0">
                <a:solidFill>
                  <a:schemeClr val="tx1"/>
                </a:solidFill>
              </a:rPr>
              <a:t>Machine learning (ML hay học máy) là một phạm trù trong thuật toán, cho phép các ứng dụng phần mềm dự đoán kết quả chính xác hơn mà không cần lập trình trực tiếp.</a:t>
            </a:r>
            <a:endParaRPr lang="vi-VN" sz="2000" dirty="0">
              <a:solidFill>
                <a:schemeClr val="tx1"/>
              </a:solidFill>
            </a:endParaRPr>
          </a:p>
          <a:p>
            <a:endParaRPr lang="vi-VN" sz="2000" dirty="0">
              <a:solidFill>
                <a:schemeClr val="tx1"/>
              </a:solidFill>
            </a:endParaRPr>
          </a:p>
        </p:txBody>
      </p:sp>
      <p:pic>
        <p:nvPicPr>
          <p:cNvPr id="1026" name="Picture 2" descr="machine-learning | Học trực tuyến CNTT, học lập trình từ cơ bản đến nâng ca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37" y="1948543"/>
            <a:ext cx="3118948" cy="24290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a:t>
            </a:fld>
            <a:endParaRPr dirty="0">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381001" y="805542"/>
            <a:ext cx="2177143"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chế</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HĐ</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3429000" y="692097"/>
            <a:ext cx="5595257" cy="4247317"/>
          </a:xfrm>
          <a:prstGeom prst="rect">
            <a:avLst/>
          </a:prstGeom>
        </p:spPr>
        <p:txBody>
          <a:bodyPr wrap="square">
            <a:spAutoFit/>
          </a:bodyPr>
          <a:lstStyle/>
          <a:p>
            <a:pPr marL="342900" lvl="0" indent="-342900">
              <a:buFont typeface="Arial" panose="020B0604020202020204" pitchFamily="34" charset="0"/>
              <a:buChar char="•"/>
            </a:pPr>
            <a:r>
              <a:rPr lang="vi-VN" sz="1800" dirty="0">
                <a:solidFill>
                  <a:schemeClr val="tx1"/>
                </a:solidFill>
              </a:rPr>
              <a:t>Quá trình trong machine learning cũng giống như quá trình khai phá dữ liệu (data mining) và mô hình dự báo. Cả hai đều cần phải có dữ liệu chi tiết để thay đổi hoạt động chương trình một cách hợp lý. Nhiều người đã có thể làm quen với machine learning thông qua mua sắm trực tuyến và được đề xuất các quảng cáo liên quan đến việc mua sắm của họ. </a:t>
            </a:r>
            <a:r>
              <a:rPr lang="vi-VN" sz="1800" dirty="0" smtClean="0">
                <a:solidFill>
                  <a:schemeClr val="tx1"/>
                </a:solidFill>
              </a:rPr>
              <a:t>Ngoài </a:t>
            </a:r>
            <a:r>
              <a:rPr lang="vi-VN" sz="1800" dirty="0">
                <a:solidFill>
                  <a:schemeClr val="tx1"/>
                </a:solidFill>
              </a:rPr>
              <a:t>ra, còn có thể sử dụng machine learning để phát hiện lỗi, lọc thư rác, phát hiện lỗ hổng an ninh mạng, bảo trì, và xây dựng kho tin </a:t>
            </a:r>
            <a:r>
              <a:rPr lang="vi-VN" sz="1800" dirty="0" smtClean="0">
                <a:solidFill>
                  <a:schemeClr val="tx1"/>
                </a:solidFill>
              </a:rPr>
              <a:t>tức</a:t>
            </a:r>
            <a:endParaRPr lang="en-US" sz="1800" dirty="0" smtClean="0">
              <a:solidFill>
                <a:schemeClr val="tx1"/>
              </a:solidFill>
            </a:endParaRPr>
          </a:p>
          <a:p>
            <a:pPr marL="342900" lvl="0" indent="-342900">
              <a:buFont typeface="Arial" panose="020B0604020202020204" pitchFamily="34" charset="0"/>
              <a:buChar char="•"/>
            </a:pPr>
            <a:r>
              <a:rPr lang="vi-VN" sz="1800" dirty="0">
                <a:solidFill>
                  <a:schemeClr val="tx1"/>
                </a:solidFill>
              </a:rPr>
              <a:t>Đối với máy học, bạn sẽ </a:t>
            </a:r>
            <a:r>
              <a:rPr lang="vi-VN" sz="1800" b="1" dirty="0">
                <a:solidFill>
                  <a:schemeClr val="tx1"/>
                </a:solidFill>
              </a:rPr>
              <a:t>cần phải có dữ liệu</a:t>
            </a:r>
            <a:r>
              <a:rPr lang="vi-VN" sz="1800" dirty="0">
                <a:solidFill>
                  <a:schemeClr val="tx1"/>
                </a:solidFill>
              </a:rPr>
              <a:t> để huấn luyện mô </a:t>
            </a:r>
            <a:r>
              <a:rPr lang="vi-VN" sz="1800" dirty="0" smtClean="0">
                <a:solidFill>
                  <a:schemeClr val="tx1"/>
                </a:solidFill>
              </a:rPr>
              <a:t>hình. </a:t>
            </a:r>
            <a:r>
              <a:rPr lang="vi-VN" sz="1800" dirty="0">
                <a:solidFill>
                  <a:schemeClr val="tx1"/>
                </a:solidFill>
              </a:rPr>
              <a:t>Sau khi huấn luyện xong, máy tính sẽ dựa vào mô hình đã huấn luyện để đưa ra </a:t>
            </a:r>
            <a:r>
              <a:rPr lang="vi-VN" sz="1800" b="1" dirty="0">
                <a:solidFill>
                  <a:schemeClr val="tx1"/>
                </a:solidFill>
              </a:rPr>
              <a:t>dự đoán</a:t>
            </a:r>
            <a:r>
              <a:rPr lang="vi-VN" sz="1800" dirty="0">
                <a:solidFill>
                  <a:schemeClr val="tx1"/>
                </a:solidFill>
              </a:rPr>
              <a:t>.</a:t>
            </a:r>
            <a:endParaRPr lang="vi-VN" sz="1800" dirty="0">
              <a:solidFill>
                <a:schemeClr val="tx1"/>
              </a:solidFill>
            </a:endParaRPr>
          </a:p>
        </p:txBody>
      </p:sp>
      <p:sp>
        <p:nvSpPr>
          <p:cNvPr id="8" name="Google Shape;342;p12"/>
          <p:cNvSpPr txBox="1">
            <a:spLocks/>
          </p:cNvSpPr>
          <p:nvPr/>
        </p:nvSpPr>
        <p:spPr>
          <a:xfrm>
            <a:off x="3211285" y="75496"/>
            <a:ext cx="4757057"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 QUÁT VỀ MÁY HỌC</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machine-learning | Học trực tuyến CNTT, học lập trình từ cơ bản đến nâng ca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37" y="1948543"/>
            <a:ext cx="3118948" cy="242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3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6</a:t>
            </a:fld>
            <a:endParaRPr dirty="0">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381001" y="805542"/>
            <a:ext cx="5834742"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Cách</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máy</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tính</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học</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2481943" y="1643742"/>
            <a:ext cx="6476999" cy="2862322"/>
          </a:xfrm>
          <a:prstGeom prst="rect">
            <a:avLst/>
          </a:prstGeom>
        </p:spPr>
        <p:txBody>
          <a:bodyPr wrap="square">
            <a:spAutoFit/>
          </a:bodyPr>
          <a:lstStyle/>
          <a:p>
            <a:pPr lvl="0" algn="just"/>
            <a:r>
              <a:rPr lang="vi-VN" sz="1800" dirty="0" smtClean="0">
                <a:solidFill>
                  <a:schemeClr val="tx1"/>
                </a:solidFill>
              </a:rPr>
              <a:t>+ </a:t>
            </a:r>
            <a:r>
              <a:rPr lang="vi-VN" sz="2000" b="1" dirty="0">
                <a:solidFill>
                  <a:schemeClr val="tx1"/>
                </a:solidFill>
              </a:rPr>
              <a:t>Thuật toán giám sát</a:t>
            </a:r>
            <a:r>
              <a:rPr lang="en-US" sz="2000" b="1" dirty="0">
                <a:solidFill>
                  <a:schemeClr val="tx1"/>
                </a:solidFill>
              </a:rPr>
              <a:t> (Supervised learning</a:t>
            </a:r>
            <a:r>
              <a:rPr lang="en-US" sz="2000" b="1" dirty="0" smtClean="0">
                <a:solidFill>
                  <a:schemeClr val="tx1"/>
                </a:solidFill>
              </a:rPr>
              <a:t>)</a:t>
            </a:r>
            <a:r>
              <a:rPr lang="vi-VN" sz="2000" dirty="0">
                <a:solidFill>
                  <a:schemeClr val="tx1"/>
                </a:solidFill>
              </a:rPr>
              <a:t> đòi hỏi phải có một chuyên gia dữ liệu với kỹ năng machine learning để cung cấp cả dữ liệu đầu vào và đầu ra, đồng thời đưa ra những nhận xét về tính chính xác của các dự đoán trong quá trình đào tạo. Chuyên gia phân tích dữ liệu sẽ quyết định các nhân tố, đặc tính, hay mô hình nào sẽ được phân tích và sử dụng để phát triển dự đoán. Khi kết thúc đào tạo, thuật toán sẽ áp dụng những gì học được với dữ liệu mới.</a:t>
            </a:r>
            <a:endParaRPr lang="vi-VN" sz="2000" dirty="0">
              <a:solidFill>
                <a:schemeClr val="tx1"/>
              </a:solidFill>
            </a:endParaRP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LOẠI MACHINE LEARNING</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917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7</a:t>
            </a:fld>
            <a:endParaRPr dirty="0">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381001" y="805542"/>
            <a:ext cx="5834742"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Cách</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máy</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tính</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học</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861456" y="1548155"/>
            <a:ext cx="7097486" cy="3416320"/>
          </a:xfrm>
          <a:prstGeom prst="rect">
            <a:avLst/>
          </a:prstGeom>
        </p:spPr>
        <p:txBody>
          <a:bodyPr wrap="square">
            <a:spAutoFit/>
          </a:bodyPr>
          <a:lstStyle/>
          <a:p>
            <a:pPr lvl="0" algn="just"/>
            <a:r>
              <a:rPr lang="vi-VN" sz="1800" dirty="0" smtClean="0">
                <a:solidFill>
                  <a:schemeClr val="tx1"/>
                </a:solidFill>
              </a:rPr>
              <a:t>+ </a:t>
            </a:r>
            <a:r>
              <a:rPr lang="vi-VN" sz="1800" b="1" dirty="0">
                <a:solidFill>
                  <a:schemeClr val="tx1"/>
                </a:solidFill>
              </a:rPr>
              <a:t>Thuật toán không giám sát </a:t>
            </a:r>
            <a:r>
              <a:rPr lang="en-US" sz="1800" b="1" dirty="0">
                <a:solidFill>
                  <a:schemeClr val="tx1"/>
                </a:solidFill>
              </a:rPr>
              <a:t>(Unsupervised learning )</a:t>
            </a:r>
            <a:r>
              <a:rPr lang="en-US" sz="1800" dirty="0">
                <a:solidFill>
                  <a:schemeClr val="tx1"/>
                </a:solidFill>
              </a:rPr>
              <a:t> </a:t>
            </a:r>
            <a:r>
              <a:rPr lang="vi-VN" sz="1800" dirty="0">
                <a:solidFill>
                  <a:schemeClr val="tx1"/>
                </a:solidFill>
              </a:rPr>
              <a:t>không cần được đào tạo với dữ liệu đầu ra mong muốn. Thay vào đó, nó sử dụng một phương pháp lặp được gọi là "</a:t>
            </a:r>
            <a:r>
              <a:rPr lang="vi-VN" sz="1800" b="1" dirty="0">
                <a:solidFill>
                  <a:schemeClr val="tx1"/>
                </a:solidFill>
              </a:rPr>
              <a:t>deep learning</a:t>
            </a:r>
            <a:r>
              <a:rPr lang="vi-VN" sz="1800" dirty="0">
                <a:solidFill>
                  <a:schemeClr val="tx1"/>
                </a:solidFill>
              </a:rPr>
              <a:t>" để phân tích dữ liệu và đưa ra kết luận. Thuật toán không giám sát (hay </a:t>
            </a:r>
            <a:r>
              <a:rPr lang="vi-VN" sz="1800" b="1" dirty="0">
                <a:solidFill>
                  <a:schemeClr val="tx1"/>
                </a:solidFill>
              </a:rPr>
              <a:t>mạng nơ-ron nhân tạo - "neural networks"</a:t>
            </a:r>
            <a:r>
              <a:rPr lang="vi-VN" sz="1800" dirty="0">
                <a:solidFill>
                  <a:schemeClr val="tx1"/>
                </a:solidFill>
              </a:rPr>
              <a:t>) được sử dụng trong những công việc phức tạp hơn, bao gồm nhận diện hình ảnh, chuyển lời nói thành văn bản, và xử lý ngôn ngữ tự nhiên. Những mạng nơ-ron nhân tạo này sẽ kết hợp hàng triệu ví dụ để tự động nhận diện mối tương quan giữa các nhân tố. Sau khi được đào tạo, thuật toán sẽ sử dụng ngân hàng liên kết để phân tích dữ liệu mới. Những thuật toán này chỉ khả thi trong thời đại "big data," vì nó đòi hỏi một lượng dữ liệu bài giảng khổng lồ.</a:t>
            </a:r>
            <a:endParaRPr lang="vi-VN" sz="1800" dirty="0">
              <a:solidFill>
                <a:schemeClr val="tx1"/>
              </a:solidFill>
            </a:endParaRP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LOẠI MACHINE LEARNING</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206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8</a:t>
            </a:fld>
            <a:endParaRPr dirty="0">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381001" y="805542"/>
            <a:ext cx="5834742"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Cách</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máy</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tính</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học</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2275115" y="1643742"/>
            <a:ext cx="6128658" cy="2862322"/>
          </a:xfrm>
          <a:prstGeom prst="rect">
            <a:avLst/>
          </a:prstGeom>
        </p:spPr>
        <p:txBody>
          <a:bodyPr wrap="square">
            <a:spAutoFit/>
          </a:bodyPr>
          <a:lstStyle/>
          <a:p>
            <a:pPr lvl="0" algn="just"/>
            <a:r>
              <a:rPr lang="vi-VN" sz="1800" dirty="0" smtClean="0">
                <a:solidFill>
                  <a:schemeClr val="tx1"/>
                </a:solidFill>
              </a:rPr>
              <a:t>+ </a:t>
            </a:r>
            <a:r>
              <a:rPr lang="vi-VN" sz="2000" b="1" dirty="0">
                <a:solidFill>
                  <a:schemeClr val="tx1"/>
                </a:solidFill>
              </a:rPr>
              <a:t>Thuật toán bán giám sát</a:t>
            </a:r>
            <a:r>
              <a:rPr lang="en-US" sz="2000" b="1" dirty="0">
                <a:solidFill>
                  <a:schemeClr val="tx1"/>
                </a:solidFill>
              </a:rPr>
              <a:t> (Supervised learning) </a:t>
            </a:r>
            <a:r>
              <a:rPr lang="vi-VN" sz="2000" dirty="0">
                <a:solidFill>
                  <a:schemeClr val="tx1"/>
                </a:solidFill>
              </a:rPr>
              <a:t>Các thuật toán học máy được giám sát bán nằm ở đâu đó giữa học tập có giám sát và không giám sát, vì chúng sử dụng cả dữ liệu được gắn nhãn và không nhãn cho đào tạo - thường là một lượng nhỏ dữ liệu được gắn nhãn và một lượng lớn dữ liệu không được gắn nhãn. Các hệ thống sử dụng phương pháp này có thể cải thiện đáng kể độ chính xác trong học tập.</a:t>
            </a: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LOẠI MACHINE LEARNING</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415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9</a:t>
            </a:fld>
            <a:endParaRPr dirty="0">
              <a:latin typeface="Times New Roman" panose="02020603050405020304" pitchFamily="18" charset="0"/>
              <a:cs typeface="Times New Roman" panose="02020603050405020304" pitchFamily="18" charset="0"/>
            </a:endParaRPr>
          </a:p>
        </p:txBody>
      </p:sp>
      <p:sp>
        <p:nvSpPr>
          <p:cNvPr id="5" name="Google Shape;342;p12"/>
          <p:cNvSpPr txBox="1">
            <a:spLocks/>
          </p:cNvSpPr>
          <p:nvPr/>
        </p:nvSpPr>
        <p:spPr>
          <a:xfrm>
            <a:off x="381001" y="805542"/>
            <a:ext cx="5834742" cy="542023"/>
          </a:xfrm>
          <a:prstGeom prst="rect">
            <a:avLst/>
          </a:prstGeom>
          <a:solidFill>
            <a:schemeClr val="tx1"/>
          </a:solidFill>
          <a:ln>
            <a:noFill/>
          </a:ln>
        </p:spPr>
        <p:txBody>
          <a:bodyPr spcFirstLastPara="1" wrap="square" lIns="91425" tIns="457200" rIns="91425" bIns="9144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a:t>
            </a:r>
            <a:r>
              <a:rPr lang="en-US" sz="2800"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Cách</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máy</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tính</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học</a:t>
            </a:r>
            <a:r>
              <a:rPr lang="en-US" sz="2800" b="1" dirty="0" smtClean="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rgbClr val="00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2275115" y="1643742"/>
            <a:ext cx="6128658" cy="2862322"/>
          </a:xfrm>
          <a:prstGeom prst="rect">
            <a:avLst/>
          </a:prstGeom>
        </p:spPr>
        <p:txBody>
          <a:bodyPr wrap="square">
            <a:spAutoFit/>
          </a:bodyPr>
          <a:lstStyle/>
          <a:p>
            <a:pPr lvl="0" algn="just"/>
            <a:r>
              <a:rPr lang="vi-VN" sz="1800" dirty="0" smtClean="0">
                <a:solidFill>
                  <a:schemeClr val="tx1"/>
                </a:solidFill>
              </a:rPr>
              <a:t>+ </a:t>
            </a:r>
            <a:r>
              <a:rPr lang="vi-VN" sz="2000" b="1" dirty="0">
                <a:solidFill>
                  <a:schemeClr val="tx1"/>
                </a:solidFill>
              </a:rPr>
              <a:t>Thuật toán học máy gia cố</a:t>
            </a:r>
            <a:r>
              <a:rPr lang="en-US" sz="2000" b="1" dirty="0">
                <a:solidFill>
                  <a:schemeClr val="tx1"/>
                </a:solidFill>
              </a:rPr>
              <a:t> (Reinforced learning) </a:t>
            </a:r>
            <a:r>
              <a:rPr lang="en-US" sz="2000" dirty="0" err="1">
                <a:solidFill>
                  <a:schemeClr val="tx1"/>
                </a:solidFill>
              </a:rPr>
              <a:t>Các</a:t>
            </a:r>
            <a:r>
              <a:rPr lang="en-US" sz="2000" dirty="0">
                <a:solidFill>
                  <a:schemeClr val="tx1"/>
                </a:solidFill>
              </a:rPr>
              <a:t> </a:t>
            </a:r>
            <a:r>
              <a:rPr lang="en-US" sz="2000" dirty="0" err="1">
                <a:solidFill>
                  <a:schemeClr val="tx1"/>
                </a:solidFill>
              </a:rPr>
              <a:t>thuật</a:t>
            </a:r>
            <a:r>
              <a:rPr lang="en-US" sz="2000" dirty="0">
                <a:solidFill>
                  <a:schemeClr val="tx1"/>
                </a:solidFill>
              </a:rPr>
              <a:t> </a:t>
            </a:r>
            <a:r>
              <a:rPr lang="en-US" sz="2000" dirty="0" err="1">
                <a:solidFill>
                  <a:schemeClr val="tx1"/>
                </a:solidFill>
              </a:rPr>
              <a:t>toán</a:t>
            </a:r>
            <a:r>
              <a:rPr lang="en-US" sz="2000" dirty="0">
                <a:solidFill>
                  <a:schemeClr val="tx1"/>
                </a:solidFill>
              </a:rPr>
              <a:t> </a:t>
            </a:r>
            <a:r>
              <a:rPr lang="en-US" sz="2000" dirty="0" err="1">
                <a:solidFill>
                  <a:schemeClr val="tx1"/>
                </a:solidFill>
              </a:rPr>
              <a:t>học</a:t>
            </a:r>
            <a:r>
              <a:rPr lang="en-US" sz="2000" dirty="0">
                <a:solidFill>
                  <a:schemeClr val="tx1"/>
                </a:solidFill>
              </a:rPr>
              <a:t> </a:t>
            </a:r>
            <a:r>
              <a:rPr lang="en-US" sz="2000" dirty="0" err="1">
                <a:solidFill>
                  <a:schemeClr val="tx1"/>
                </a:solidFill>
              </a:rPr>
              <a:t>máy</a:t>
            </a:r>
            <a:r>
              <a:rPr lang="en-US" sz="2000" dirty="0">
                <a:solidFill>
                  <a:schemeClr val="tx1"/>
                </a:solidFill>
              </a:rPr>
              <a:t> </a:t>
            </a:r>
            <a:r>
              <a:rPr lang="en-US" sz="2000" dirty="0" err="1">
                <a:solidFill>
                  <a:schemeClr val="tx1"/>
                </a:solidFill>
              </a:rPr>
              <a:t>gia</a:t>
            </a:r>
            <a:r>
              <a:rPr lang="en-US" sz="2000" dirty="0">
                <a:solidFill>
                  <a:schemeClr val="tx1"/>
                </a:solidFill>
              </a:rPr>
              <a:t> </a:t>
            </a:r>
            <a:r>
              <a:rPr lang="en-US" sz="2000" dirty="0" err="1">
                <a:solidFill>
                  <a:schemeClr val="tx1"/>
                </a:solidFill>
              </a:rPr>
              <a:t>cố</a:t>
            </a:r>
            <a:r>
              <a:rPr lang="en-US" sz="2000" dirty="0">
                <a:solidFill>
                  <a:schemeClr val="tx1"/>
                </a:solidFill>
              </a:rPr>
              <a:t> </a:t>
            </a:r>
            <a:r>
              <a:rPr lang="en-US" sz="2000" dirty="0" err="1">
                <a:solidFill>
                  <a:schemeClr val="tx1"/>
                </a:solidFill>
              </a:rPr>
              <a:t>là</a:t>
            </a:r>
            <a:r>
              <a:rPr lang="en-US" sz="2000" dirty="0">
                <a:solidFill>
                  <a:schemeClr val="tx1"/>
                </a:solidFill>
              </a:rPr>
              <a:t> </a:t>
            </a:r>
            <a:r>
              <a:rPr lang="en-US" sz="2000" dirty="0" err="1">
                <a:solidFill>
                  <a:schemeClr val="tx1"/>
                </a:solidFill>
              </a:rPr>
              <a:t>một</a:t>
            </a:r>
            <a:r>
              <a:rPr lang="en-US" sz="2000" dirty="0">
                <a:solidFill>
                  <a:schemeClr val="tx1"/>
                </a:solidFill>
              </a:rPr>
              <a:t> </a:t>
            </a:r>
            <a:r>
              <a:rPr lang="en-US" sz="2000" dirty="0" err="1">
                <a:solidFill>
                  <a:schemeClr val="tx1"/>
                </a:solidFill>
              </a:rPr>
              <a:t>phương</a:t>
            </a:r>
            <a:r>
              <a:rPr lang="en-US" sz="2000" dirty="0">
                <a:solidFill>
                  <a:schemeClr val="tx1"/>
                </a:solidFill>
              </a:rPr>
              <a:t> </a:t>
            </a:r>
            <a:r>
              <a:rPr lang="en-US" sz="2000" dirty="0" err="1">
                <a:solidFill>
                  <a:schemeClr val="tx1"/>
                </a:solidFill>
              </a:rPr>
              <a:t>pháp</a:t>
            </a:r>
            <a:r>
              <a:rPr lang="en-US" sz="2000" dirty="0">
                <a:solidFill>
                  <a:schemeClr val="tx1"/>
                </a:solidFill>
              </a:rPr>
              <a:t> </a:t>
            </a:r>
            <a:r>
              <a:rPr lang="en-US" sz="2000" dirty="0" err="1">
                <a:solidFill>
                  <a:schemeClr val="tx1"/>
                </a:solidFill>
              </a:rPr>
              <a:t>học</a:t>
            </a:r>
            <a:r>
              <a:rPr lang="en-US" sz="2000" dirty="0">
                <a:solidFill>
                  <a:schemeClr val="tx1"/>
                </a:solidFill>
              </a:rPr>
              <a:t> </a:t>
            </a:r>
            <a:r>
              <a:rPr lang="en-US" sz="2000" dirty="0" err="1">
                <a:solidFill>
                  <a:schemeClr val="tx1"/>
                </a:solidFill>
              </a:rPr>
              <a:t>tương</a:t>
            </a:r>
            <a:r>
              <a:rPr lang="en-US" sz="2000" dirty="0">
                <a:solidFill>
                  <a:schemeClr val="tx1"/>
                </a:solidFill>
              </a:rPr>
              <a:t> </a:t>
            </a:r>
            <a:r>
              <a:rPr lang="en-US" sz="2000" dirty="0" err="1">
                <a:solidFill>
                  <a:schemeClr val="tx1"/>
                </a:solidFill>
              </a:rPr>
              <a:t>tác</a:t>
            </a:r>
            <a:r>
              <a:rPr lang="en-US" sz="2000" dirty="0">
                <a:solidFill>
                  <a:schemeClr val="tx1"/>
                </a:solidFill>
              </a:rPr>
              <a:t> </a:t>
            </a:r>
            <a:r>
              <a:rPr lang="en-US" sz="2000" dirty="0" err="1">
                <a:solidFill>
                  <a:schemeClr val="tx1"/>
                </a:solidFill>
              </a:rPr>
              <a:t>với</a:t>
            </a:r>
            <a:r>
              <a:rPr lang="en-US" sz="2000" dirty="0">
                <a:solidFill>
                  <a:schemeClr val="tx1"/>
                </a:solidFill>
              </a:rPr>
              <a:t> </a:t>
            </a:r>
            <a:r>
              <a:rPr lang="en-US" sz="2000" dirty="0" err="1">
                <a:solidFill>
                  <a:schemeClr val="tx1"/>
                </a:solidFill>
              </a:rPr>
              <a:t>môi</a:t>
            </a:r>
            <a:r>
              <a:rPr lang="en-US" sz="2000" dirty="0">
                <a:solidFill>
                  <a:schemeClr val="tx1"/>
                </a:solidFill>
              </a:rPr>
              <a:t> </a:t>
            </a:r>
            <a:r>
              <a:rPr lang="en-US" sz="2000" dirty="0" err="1">
                <a:solidFill>
                  <a:schemeClr val="tx1"/>
                </a:solidFill>
              </a:rPr>
              <a:t>trường</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nó</a:t>
            </a:r>
            <a:r>
              <a:rPr lang="en-US" sz="2000" dirty="0">
                <a:solidFill>
                  <a:schemeClr val="tx1"/>
                </a:solidFill>
              </a:rPr>
              <a:t> </a:t>
            </a:r>
            <a:r>
              <a:rPr lang="en-US" sz="2000" dirty="0" err="1">
                <a:solidFill>
                  <a:schemeClr val="tx1"/>
                </a:solidFill>
              </a:rPr>
              <a:t>bằng</a:t>
            </a:r>
            <a:r>
              <a:rPr lang="en-US" sz="2000" dirty="0">
                <a:solidFill>
                  <a:schemeClr val="tx1"/>
                </a:solidFill>
              </a:rPr>
              <a:t> </a:t>
            </a:r>
            <a:r>
              <a:rPr lang="en-US" sz="2000" dirty="0" err="1">
                <a:solidFill>
                  <a:schemeClr val="tx1"/>
                </a:solidFill>
              </a:rPr>
              <a:t>cách</a:t>
            </a:r>
            <a:r>
              <a:rPr lang="en-US" sz="2000" dirty="0">
                <a:solidFill>
                  <a:schemeClr val="tx1"/>
                </a:solidFill>
              </a:rPr>
              <a:t> </a:t>
            </a:r>
            <a:r>
              <a:rPr lang="en-US" sz="2000" dirty="0" err="1">
                <a:solidFill>
                  <a:schemeClr val="tx1"/>
                </a:solidFill>
              </a:rPr>
              <a:t>tạo</a:t>
            </a:r>
            <a:r>
              <a:rPr lang="en-US" sz="2000" dirty="0">
                <a:solidFill>
                  <a:schemeClr val="tx1"/>
                </a:solidFill>
              </a:rPr>
              <a:t> </a:t>
            </a:r>
            <a:r>
              <a:rPr lang="en-US" sz="2000" dirty="0" err="1">
                <a:solidFill>
                  <a:schemeClr val="tx1"/>
                </a:solidFill>
              </a:rPr>
              <a:t>ra</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hành</a:t>
            </a:r>
            <a:r>
              <a:rPr lang="en-US" sz="2000" dirty="0">
                <a:solidFill>
                  <a:schemeClr val="tx1"/>
                </a:solidFill>
              </a:rPr>
              <a:t> </a:t>
            </a:r>
            <a:r>
              <a:rPr lang="en-US" sz="2000" dirty="0" err="1">
                <a:solidFill>
                  <a:schemeClr val="tx1"/>
                </a:solidFill>
              </a:rPr>
              <a:t>động</a:t>
            </a:r>
            <a:r>
              <a:rPr lang="en-US" sz="2000" dirty="0">
                <a:solidFill>
                  <a:schemeClr val="tx1"/>
                </a:solidFill>
              </a:rPr>
              <a:t> </a:t>
            </a:r>
            <a:r>
              <a:rPr lang="en-US" sz="2000" dirty="0" err="1">
                <a:solidFill>
                  <a:schemeClr val="tx1"/>
                </a:solidFill>
              </a:rPr>
              <a:t>và</a:t>
            </a:r>
            <a:r>
              <a:rPr lang="en-US" sz="2000" dirty="0">
                <a:solidFill>
                  <a:schemeClr val="tx1"/>
                </a:solidFill>
              </a:rPr>
              <a:t> </a:t>
            </a:r>
            <a:r>
              <a:rPr lang="en-US" sz="2000" dirty="0" err="1">
                <a:solidFill>
                  <a:schemeClr val="tx1"/>
                </a:solidFill>
              </a:rPr>
              <a:t>phát</a:t>
            </a:r>
            <a:r>
              <a:rPr lang="en-US" sz="2000" dirty="0">
                <a:solidFill>
                  <a:schemeClr val="tx1"/>
                </a:solidFill>
              </a:rPr>
              <a:t> </a:t>
            </a:r>
            <a:r>
              <a:rPr lang="en-US" sz="2000" dirty="0" err="1">
                <a:solidFill>
                  <a:schemeClr val="tx1"/>
                </a:solidFill>
              </a:rPr>
              <a:t>hiện</a:t>
            </a:r>
            <a:r>
              <a:rPr lang="en-US" sz="2000" dirty="0">
                <a:solidFill>
                  <a:schemeClr val="tx1"/>
                </a:solidFill>
              </a:rPr>
              <a:t> </a:t>
            </a:r>
            <a:r>
              <a:rPr lang="en-US" sz="2000" dirty="0" err="1">
                <a:solidFill>
                  <a:schemeClr val="tx1"/>
                </a:solidFill>
              </a:rPr>
              <a:t>ra</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lỗi</a:t>
            </a:r>
            <a:r>
              <a:rPr lang="en-US" sz="2000" dirty="0">
                <a:solidFill>
                  <a:schemeClr val="tx1"/>
                </a:solidFill>
              </a:rPr>
              <a:t> </a:t>
            </a:r>
            <a:r>
              <a:rPr lang="en-US" sz="2000" dirty="0" err="1">
                <a:solidFill>
                  <a:schemeClr val="tx1"/>
                </a:solidFill>
              </a:rPr>
              <a:t>hoặc</a:t>
            </a:r>
            <a:r>
              <a:rPr lang="en-US" sz="2000" dirty="0">
                <a:solidFill>
                  <a:schemeClr val="tx1"/>
                </a:solidFill>
              </a:rPr>
              <a:t> </a:t>
            </a:r>
            <a:r>
              <a:rPr lang="en-US" sz="2000" dirty="0" err="1">
                <a:solidFill>
                  <a:schemeClr val="tx1"/>
                </a:solidFill>
              </a:rPr>
              <a:t>manh</a:t>
            </a:r>
            <a:r>
              <a:rPr lang="en-US" sz="2000" dirty="0">
                <a:solidFill>
                  <a:schemeClr val="tx1"/>
                </a:solidFill>
              </a:rPr>
              <a:t> </a:t>
            </a:r>
            <a:r>
              <a:rPr lang="en-US" sz="2000" dirty="0" err="1">
                <a:solidFill>
                  <a:schemeClr val="tx1"/>
                </a:solidFill>
              </a:rPr>
              <a:t>mối</a:t>
            </a:r>
            <a:r>
              <a:rPr lang="en-US" sz="2000" dirty="0">
                <a:solidFill>
                  <a:schemeClr val="tx1"/>
                </a:solidFill>
              </a:rPr>
              <a:t>. </a:t>
            </a:r>
            <a:r>
              <a:rPr lang="en-US" sz="2000" dirty="0" err="1">
                <a:solidFill>
                  <a:schemeClr val="tx1"/>
                </a:solidFill>
              </a:rPr>
              <a:t>Thử</a:t>
            </a:r>
            <a:r>
              <a:rPr lang="en-US" sz="2000" dirty="0">
                <a:solidFill>
                  <a:schemeClr val="tx1"/>
                </a:solidFill>
              </a:rPr>
              <a:t> </a:t>
            </a:r>
            <a:r>
              <a:rPr lang="en-US" sz="2000" dirty="0" err="1">
                <a:solidFill>
                  <a:schemeClr val="tx1"/>
                </a:solidFill>
              </a:rPr>
              <a:t>nghiệm</a:t>
            </a:r>
            <a:r>
              <a:rPr lang="en-US" sz="2000" dirty="0">
                <a:solidFill>
                  <a:schemeClr val="tx1"/>
                </a:solidFill>
              </a:rPr>
              <a:t> </a:t>
            </a:r>
            <a:r>
              <a:rPr lang="en-US" sz="2000" dirty="0" err="1">
                <a:solidFill>
                  <a:schemeClr val="tx1"/>
                </a:solidFill>
              </a:rPr>
              <a:t>và</a:t>
            </a:r>
            <a:r>
              <a:rPr lang="en-US" sz="2000" dirty="0">
                <a:solidFill>
                  <a:schemeClr val="tx1"/>
                </a:solidFill>
              </a:rPr>
              <a:t> </a:t>
            </a:r>
            <a:r>
              <a:rPr lang="en-US" sz="2000" dirty="0" err="1">
                <a:solidFill>
                  <a:schemeClr val="tx1"/>
                </a:solidFill>
              </a:rPr>
              <a:t>tìm</a:t>
            </a:r>
            <a:r>
              <a:rPr lang="en-US" sz="2000" dirty="0">
                <a:solidFill>
                  <a:schemeClr val="tx1"/>
                </a:solidFill>
              </a:rPr>
              <a:t> </a:t>
            </a:r>
            <a:r>
              <a:rPr lang="en-US" sz="2000" dirty="0" err="1">
                <a:solidFill>
                  <a:schemeClr val="tx1"/>
                </a:solidFill>
              </a:rPr>
              <a:t>kiếm</a:t>
            </a:r>
            <a:r>
              <a:rPr lang="en-US" sz="2000" dirty="0">
                <a:solidFill>
                  <a:schemeClr val="tx1"/>
                </a:solidFill>
              </a:rPr>
              <a:t> </a:t>
            </a:r>
            <a:r>
              <a:rPr lang="en-US" sz="2000" dirty="0" err="1">
                <a:solidFill>
                  <a:schemeClr val="tx1"/>
                </a:solidFill>
              </a:rPr>
              <a:t>lỗi</a:t>
            </a:r>
            <a:r>
              <a:rPr lang="en-US" sz="2000" dirty="0">
                <a:solidFill>
                  <a:schemeClr val="tx1"/>
                </a:solidFill>
              </a:rPr>
              <a:t> </a:t>
            </a:r>
            <a:r>
              <a:rPr lang="en-US" sz="2000" dirty="0" err="1">
                <a:solidFill>
                  <a:schemeClr val="tx1"/>
                </a:solidFill>
              </a:rPr>
              <a:t>và</a:t>
            </a:r>
            <a:r>
              <a:rPr lang="en-US" sz="2000" dirty="0">
                <a:solidFill>
                  <a:schemeClr val="tx1"/>
                </a:solidFill>
              </a:rPr>
              <a:t> </a:t>
            </a:r>
            <a:r>
              <a:rPr lang="en-US" sz="2000" dirty="0" err="1">
                <a:solidFill>
                  <a:schemeClr val="tx1"/>
                </a:solidFill>
              </a:rPr>
              <a:t>manh</a:t>
            </a:r>
            <a:r>
              <a:rPr lang="en-US" sz="2000" dirty="0">
                <a:solidFill>
                  <a:schemeClr val="tx1"/>
                </a:solidFill>
              </a:rPr>
              <a:t> </a:t>
            </a:r>
            <a:r>
              <a:rPr lang="en-US" sz="2000" dirty="0" err="1">
                <a:solidFill>
                  <a:schemeClr val="tx1"/>
                </a:solidFill>
              </a:rPr>
              <a:t>mối</a:t>
            </a:r>
            <a:r>
              <a:rPr lang="en-US" sz="2000" dirty="0">
                <a:solidFill>
                  <a:schemeClr val="tx1"/>
                </a:solidFill>
              </a:rPr>
              <a:t> </a:t>
            </a:r>
            <a:r>
              <a:rPr lang="en-US" sz="2000" dirty="0" err="1">
                <a:solidFill>
                  <a:schemeClr val="tx1"/>
                </a:solidFill>
              </a:rPr>
              <a:t>Phương</a:t>
            </a:r>
            <a:r>
              <a:rPr lang="en-US" sz="2000" dirty="0">
                <a:solidFill>
                  <a:schemeClr val="tx1"/>
                </a:solidFill>
              </a:rPr>
              <a:t> </a:t>
            </a:r>
            <a:r>
              <a:rPr lang="en-US" sz="2000" dirty="0" err="1">
                <a:solidFill>
                  <a:schemeClr val="tx1"/>
                </a:solidFill>
              </a:rPr>
              <a:t>pháp</a:t>
            </a:r>
            <a:r>
              <a:rPr lang="en-US" sz="2000" dirty="0">
                <a:solidFill>
                  <a:schemeClr val="tx1"/>
                </a:solidFill>
              </a:rPr>
              <a:t> </a:t>
            </a:r>
            <a:r>
              <a:rPr lang="en-US" sz="2000" dirty="0" err="1">
                <a:solidFill>
                  <a:schemeClr val="tx1"/>
                </a:solidFill>
              </a:rPr>
              <a:t>này</a:t>
            </a:r>
            <a:r>
              <a:rPr lang="en-US" sz="2000" dirty="0">
                <a:solidFill>
                  <a:schemeClr val="tx1"/>
                </a:solidFill>
              </a:rPr>
              <a:t> </a:t>
            </a:r>
            <a:r>
              <a:rPr lang="en-US" sz="2000" dirty="0" err="1">
                <a:solidFill>
                  <a:schemeClr val="tx1"/>
                </a:solidFill>
              </a:rPr>
              <a:t>cho</a:t>
            </a:r>
            <a:r>
              <a:rPr lang="en-US" sz="2000" dirty="0">
                <a:solidFill>
                  <a:schemeClr val="tx1"/>
                </a:solidFill>
              </a:rPr>
              <a:t> </a:t>
            </a:r>
            <a:r>
              <a:rPr lang="en-US" sz="2000" dirty="0" err="1">
                <a:solidFill>
                  <a:schemeClr val="tx1"/>
                </a:solidFill>
              </a:rPr>
              <a:t>phép</a:t>
            </a:r>
            <a:r>
              <a:rPr lang="en-US" sz="2000" dirty="0">
                <a:solidFill>
                  <a:schemeClr val="tx1"/>
                </a:solidFill>
              </a:rPr>
              <a:t> </a:t>
            </a:r>
            <a:r>
              <a:rPr lang="en-US" sz="2000" dirty="0" err="1">
                <a:solidFill>
                  <a:schemeClr val="tx1"/>
                </a:solidFill>
              </a:rPr>
              <a:t>máy</a:t>
            </a:r>
            <a:r>
              <a:rPr lang="en-US" sz="2000" dirty="0">
                <a:solidFill>
                  <a:schemeClr val="tx1"/>
                </a:solidFill>
              </a:rPr>
              <a:t> </a:t>
            </a:r>
            <a:r>
              <a:rPr lang="en-US" sz="2000" dirty="0" err="1">
                <a:solidFill>
                  <a:schemeClr val="tx1"/>
                </a:solidFill>
              </a:rPr>
              <a:t>móc</a:t>
            </a:r>
            <a:r>
              <a:rPr lang="en-US" sz="2000" dirty="0">
                <a:solidFill>
                  <a:schemeClr val="tx1"/>
                </a:solidFill>
              </a:rPr>
              <a:t>, </a:t>
            </a:r>
            <a:r>
              <a:rPr lang="en-US" sz="2000" dirty="0" err="1">
                <a:solidFill>
                  <a:schemeClr val="tx1"/>
                </a:solidFill>
              </a:rPr>
              <a:t>máy</a:t>
            </a:r>
            <a:r>
              <a:rPr lang="en-US" sz="2000" dirty="0">
                <a:solidFill>
                  <a:schemeClr val="tx1"/>
                </a:solidFill>
              </a:rPr>
              <a:t> </a:t>
            </a:r>
            <a:r>
              <a:rPr lang="en-US" sz="2000" dirty="0" err="1">
                <a:solidFill>
                  <a:schemeClr val="tx1"/>
                </a:solidFill>
              </a:rPr>
              <a:t>tính</a:t>
            </a:r>
            <a:r>
              <a:rPr lang="en-US" sz="2000" dirty="0">
                <a:solidFill>
                  <a:schemeClr val="tx1"/>
                </a:solidFill>
              </a:rPr>
              <a:t> </a:t>
            </a:r>
            <a:r>
              <a:rPr lang="en-US" sz="2000" dirty="0" err="1">
                <a:solidFill>
                  <a:schemeClr val="tx1"/>
                </a:solidFill>
              </a:rPr>
              <a:t>với</a:t>
            </a:r>
            <a:r>
              <a:rPr lang="en-US" sz="2000" dirty="0">
                <a:solidFill>
                  <a:schemeClr val="tx1"/>
                </a:solidFill>
              </a:rPr>
              <a:t> </a:t>
            </a:r>
            <a:r>
              <a:rPr lang="en-US" sz="2000" dirty="0" err="1">
                <a:solidFill>
                  <a:schemeClr val="tx1"/>
                </a:solidFill>
              </a:rPr>
              <a:t>phần</a:t>
            </a:r>
            <a:r>
              <a:rPr lang="en-US" sz="2000" dirty="0">
                <a:solidFill>
                  <a:schemeClr val="tx1"/>
                </a:solidFill>
              </a:rPr>
              <a:t> </a:t>
            </a:r>
            <a:r>
              <a:rPr lang="en-US" sz="2000" dirty="0" err="1">
                <a:solidFill>
                  <a:schemeClr val="tx1"/>
                </a:solidFill>
              </a:rPr>
              <a:t>mềm</a:t>
            </a:r>
            <a:r>
              <a:rPr lang="en-US" sz="2000" dirty="0">
                <a:solidFill>
                  <a:schemeClr val="tx1"/>
                </a:solidFill>
              </a:rPr>
              <a:t> </a:t>
            </a:r>
            <a:r>
              <a:rPr lang="en-US" sz="2000" dirty="0" err="1">
                <a:solidFill>
                  <a:schemeClr val="tx1"/>
                </a:solidFill>
              </a:rPr>
              <a:t>tự</a:t>
            </a:r>
            <a:r>
              <a:rPr lang="en-US" sz="2000" dirty="0">
                <a:solidFill>
                  <a:schemeClr val="tx1"/>
                </a:solidFill>
              </a:rPr>
              <a:t> </a:t>
            </a:r>
            <a:r>
              <a:rPr lang="en-US" sz="2000" dirty="0" err="1">
                <a:solidFill>
                  <a:schemeClr val="tx1"/>
                </a:solidFill>
              </a:rPr>
              <a:t>động</a:t>
            </a:r>
            <a:r>
              <a:rPr lang="en-US" sz="2000" dirty="0">
                <a:solidFill>
                  <a:schemeClr val="tx1"/>
                </a:solidFill>
              </a:rPr>
              <a:t> </a:t>
            </a:r>
            <a:r>
              <a:rPr lang="en-US" sz="2000" dirty="0" err="1">
                <a:solidFill>
                  <a:schemeClr val="tx1"/>
                </a:solidFill>
              </a:rPr>
              <a:t>xác</a:t>
            </a:r>
            <a:r>
              <a:rPr lang="en-US" sz="2000" dirty="0">
                <a:solidFill>
                  <a:schemeClr val="tx1"/>
                </a:solidFill>
              </a:rPr>
              <a:t> </a:t>
            </a:r>
            <a:r>
              <a:rPr lang="en-US" sz="2000" dirty="0" err="1">
                <a:solidFill>
                  <a:schemeClr val="tx1"/>
                </a:solidFill>
              </a:rPr>
              <a:t>định</a:t>
            </a:r>
            <a:r>
              <a:rPr lang="en-US" sz="2000" dirty="0">
                <a:solidFill>
                  <a:schemeClr val="tx1"/>
                </a:solidFill>
              </a:rPr>
              <a:t> </a:t>
            </a:r>
            <a:r>
              <a:rPr lang="en-US" sz="2000" dirty="0" err="1">
                <a:solidFill>
                  <a:schemeClr val="tx1"/>
                </a:solidFill>
              </a:rPr>
              <a:t>hành</a:t>
            </a:r>
            <a:r>
              <a:rPr lang="en-US" sz="2000" dirty="0">
                <a:solidFill>
                  <a:schemeClr val="tx1"/>
                </a:solidFill>
              </a:rPr>
              <a:t> vi </a:t>
            </a:r>
            <a:r>
              <a:rPr lang="en-US" sz="2000" dirty="0" err="1">
                <a:solidFill>
                  <a:schemeClr val="tx1"/>
                </a:solidFill>
              </a:rPr>
              <a:t>lý</a:t>
            </a:r>
            <a:r>
              <a:rPr lang="en-US" sz="2000" dirty="0">
                <a:solidFill>
                  <a:schemeClr val="tx1"/>
                </a:solidFill>
              </a:rPr>
              <a:t> </a:t>
            </a:r>
            <a:r>
              <a:rPr lang="en-US" sz="2000" dirty="0" err="1">
                <a:solidFill>
                  <a:schemeClr val="tx1"/>
                </a:solidFill>
              </a:rPr>
              <a:t>tưởng</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một</a:t>
            </a:r>
            <a:r>
              <a:rPr lang="en-US" sz="2000" dirty="0">
                <a:solidFill>
                  <a:schemeClr val="tx1"/>
                </a:solidFill>
              </a:rPr>
              <a:t> </a:t>
            </a:r>
            <a:r>
              <a:rPr lang="en-US" sz="2000" dirty="0" err="1">
                <a:solidFill>
                  <a:schemeClr val="tx1"/>
                </a:solidFill>
              </a:rPr>
              <a:t>bối</a:t>
            </a:r>
            <a:r>
              <a:rPr lang="en-US" sz="2000" dirty="0">
                <a:solidFill>
                  <a:schemeClr val="tx1"/>
                </a:solidFill>
              </a:rPr>
              <a:t> </a:t>
            </a:r>
            <a:r>
              <a:rPr lang="en-US" sz="2000" dirty="0" err="1">
                <a:solidFill>
                  <a:schemeClr val="tx1"/>
                </a:solidFill>
              </a:rPr>
              <a:t>cảnh</a:t>
            </a:r>
            <a:r>
              <a:rPr lang="en-US" sz="2000" dirty="0">
                <a:solidFill>
                  <a:schemeClr val="tx1"/>
                </a:solidFill>
              </a:rPr>
              <a:t> </a:t>
            </a:r>
            <a:r>
              <a:rPr lang="en-US" sz="2000" dirty="0" err="1">
                <a:solidFill>
                  <a:schemeClr val="tx1"/>
                </a:solidFill>
              </a:rPr>
              <a:t>cụ</a:t>
            </a:r>
            <a:r>
              <a:rPr lang="en-US" sz="2000" dirty="0">
                <a:solidFill>
                  <a:schemeClr val="tx1"/>
                </a:solidFill>
              </a:rPr>
              <a:t> </a:t>
            </a:r>
            <a:r>
              <a:rPr lang="en-US" sz="2000" dirty="0" err="1">
                <a:solidFill>
                  <a:schemeClr val="tx1"/>
                </a:solidFill>
              </a:rPr>
              <a:t>thể</a:t>
            </a:r>
            <a:r>
              <a:rPr lang="en-US" sz="2000" dirty="0">
                <a:solidFill>
                  <a:schemeClr val="tx1"/>
                </a:solidFill>
              </a:rPr>
              <a:t> </a:t>
            </a:r>
            <a:r>
              <a:rPr lang="en-US" sz="2000" dirty="0" err="1">
                <a:solidFill>
                  <a:schemeClr val="tx1"/>
                </a:solidFill>
              </a:rPr>
              <a:t>để</a:t>
            </a:r>
            <a:r>
              <a:rPr lang="en-US" sz="2000" dirty="0">
                <a:solidFill>
                  <a:schemeClr val="tx1"/>
                </a:solidFill>
              </a:rPr>
              <a:t> </a:t>
            </a:r>
            <a:r>
              <a:rPr lang="en-US" sz="2000" dirty="0" err="1">
                <a:solidFill>
                  <a:schemeClr val="tx1"/>
                </a:solidFill>
              </a:rPr>
              <a:t>tối</a:t>
            </a:r>
            <a:r>
              <a:rPr lang="en-US" sz="2000" dirty="0">
                <a:solidFill>
                  <a:schemeClr val="tx1"/>
                </a:solidFill>
              </a:rPr>
              <a:t> </a:t>
            </a:r>
            <a:r>
              <a:rPr lang="en-US" sz="2000" dirty="0" err="1">
                <a:solidFill>
                  <a:schemeClr val="tx1"/>
                </a:solidFill>
              </a:rPr>
              <a:t>đa</a:t>
            </a:r>
            <a:r>
              <a:rPr lang="en-US" sz="2000" dirty="0">
                <a:solidFill>
                  <a:schemeClr val="tx1"/>
                </a:solidFill>
              </a:rPr>
              <a:t> </a:t>
            </a:r>
            <a:r>
              <a:rPr lang="en-US" sz="2000" dirty="0" err="1">
                <a:solidFill>
                  <a:schemeClr val="tx1"/>
                </a:solidFill>
              </a:rPr>
              <a:t>hóa</a:t>
            </a:r>
            <a:r>
              <a:rPr lang="en-US" sz="2000" dirty="0">
                <a:solidFill>
                  <a:schemeClr val="tx1"/>
                </a:solidFill>
              </a:rPr>
              <a:t> </a:t>
            </a:r>
            <a:r>
              <a:rPr lang="en-US" sz="2000" dirty="0" err="1">
                <a:solidFill>
                  <a:schemeClr val="tx1"/>
                </a:solidFill>
              </a:rPr>
              <a:t>hiệu</a:t>
            </a:r>
            <a:r>
              <a:rPr lang="en-US" sz="2000" dirty="0">
                <a:solidFill>
                  <a:schemeClr val="tx1"/>
                </a:solidFill>
              </a:rPr>
              <a:t> </a:t>
            </a:r>
            <a:r>
              <a:rPr lang="en-US" sz="2000" dirty="0" err="1">
                <a:solidFill>
                  <a:schemeClr val="tx1"/>
                </a:solidFill>
              </a:rPr>
              <a:t>suất</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nó</a:t>
            </a:r>
            <a:r>
              <a:rPr lang="en-US" sz="2000" dirty="0">
                <a:solidFill>
                  <a:schemeClr val="tx1"/>
                </a:solidFill>
              </a:rPr>
              <a:t>.</a:t>
            </a:r>
            <a:endParaRPr lang="vi-VN" sz="2000" dirty="0">
              <a:solidFill>
                <a:schemeClr val="tx1"/>
              </a:solidFill>
            </a:endParaRPr>
          </a:p>
        </p:txBody>
      </p:sp>
      <p:sp>
        <p:nvSpPr>
          <p:cNvPr id="8" name="Google Shape;342;p12"/>
          <p:cNvSpPr txBox="1">
            <a:spLocks/>
          </p:cNvSpPr>
          <p:nvPr/>
        </p:nvSpPr>
        <p:spPr>
          <a:xfrm>
            <a:off x="2895600" y="0"/>
            <a:ext cx="6063342" cy="606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b="1" dirty="0" smtClean="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LOẠI MACHINE LEARNING</a:t>
            </a:r>
            <a:endParaRPr lang="en-US" sz="28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730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1087</TotalTime>
  <Words>1724</Words>
  <Application>Microsoft Office PowerPoint</Application>
  <PresentationFormat>On-screen Show (16:9)</PresentationFormat>
  <Paragraphs>153</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Muli</vt:lpstr>
      <vt:lpstr>Nixie One</vt:lpstr>
      <vt:lpstr>Helvetica Neue</vt:lpstr>
      <vt:lpstr>Century Gothic</vt:lpstr>
      <vt:lpstr>Chiller</vt:lpstr>
      <vt:lpstr>Times New Roman</vt:lpstr>
      <vt:lpstr>Imogen template</vt:lpstr>
      <vt:lpstr>PowerPoint Presentation</vt:lpstr>
      <vt:lpstr>PowerPoint Presentation</vt:lpstr>
      <vt:lpstr>PowerPoint Presentation</vt:lpstr>
      <vt:lpstr>KHÁI QUÁT VỀ MÁY HỌC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KHÁI NIỆM ML.NET</vt:lpstr>
      <vt:lpstr>CÁC CÔNG CỤ HỔ TRỢ</vt:lpstr>
      <vt:lpstr>MODULE CỦA OPENCV</vt:lpstr>
      <vt:lpstr>PowerPoint Presentation</vt:lpstr>
      <vt:lpstr>DEMO CHƯƠNG TRÌNH</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Văn Hai Ngàn</dc:creator>
  <cp:lastModifiedBy>Tấn Lể̃</cp:lastModifiedBy>
  <cp:revision>106</cp:revision>
  <dcterms:modified xsi:type="dcterms:W3CDTF">2021-10-06T05:54:56Z</dcterms:modified>
</cp:coreProperties>
</file>