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3" r:id="rId6"/>
    <p:sldId id="260" r:id="rId7"/>
    <p:sldId id="266" r:id="rId8"/>
    <p:sldId id="264" r:id="rId9"/>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0B736-FA0B-4E98-85CF-98638D85A146}"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C118D3D-25F3-4D12-8BF6-7E954EE44375}" type="slidenum">
              <a:rPr lang="vi-VN" smtClean="0"/>
              <a:t>‹#›</a:t>
            </a:fld>
            <a:endParaRPr lang="vi-V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0B736-FA0B-4E98-85CF-98638D85A146}"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C118D3D-25F3-4D12-8BF6-7E954EE44375}"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B736-FA0B-4E98-85CF-98638D85A146}"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C118D3D-25F3-4D12-8BF6-7E954EE44375}"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00B736-FA0B-4E98-85CF-98638D85A146}"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C118D3D-25F3-4D12-8BF6-7E954EE44375}" type="slidenum">
              <a:rPr lang="vi-VN" smtClean="0"/>
              <a:t>‹#›</a:t>
            </a:fld>
            <a:endParaRPr lang="vi-V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B736-FA0B-4E98-85CF-98638D85A146}"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C118D3D-25F3-4D12-8BF6-7E954EE44375}"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100B736-FA0B-4E98-85CF-98638D85A146}" type="datetimeFigureOut">
              <a:rPr lang="vi-VN" smtClean="0"/>
              <a:t>22/01/2021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C118D3D-25F3-4D12-8BF6-7E954EE44375}" type="slidenum">
              <a:rPr lang="vi-VN" smtClean="0"/>
              <a:t>‹#›</a:t>
            </a:fld>
            <a:endParaRPr lang="vi-V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B736-FA0B-4E98-85CF-98638D85A146}" type="datetimeFigureOut">
              <a:rPr lang="vi-VN" smtClean="0"/>
              <a:t>22/01/2021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C118D3D-25F3-4D12-8BF6-7E954EE44375}" type="slidenum">
              <a:rPr lang="vi-VN" smtClean="0"/>
              <a:t>‹#›</a:t>
            </a:fld>
            <a:endParaRPr lang="vi-V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B736-FA0B-4E98-85CF-98638D85A146}" type="datetimeFigureOut">
              <a:rPr lang="vi-VN" smtClean="0"/>
              <a:t>22/01/2021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C118D3D-25F3-4D12-8BF6-7E954EE44375}"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B736-FA0B-4E98-85CF-98638D85A146}" type="datetimeFigureOut">
              <a:rPr lang="vi-VN" smtClean="0"/>
              <a:t>22/01/2021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C118D3D-25F3-4D12-8BF6-7E954EE44375}"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B736-FA0B-4E98-85CF-98638D85A146}" type="datetimeFigureOut">
              <a:rPr lang="vi-VN" smtClean="0"/>
              <a:t>22/01/2021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C118D3D-25F3-4D12-8BF6-7E954EE44375}"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B736-FA0B-4E98-85CF-98638D85A146}" type="datetimeFigureOut">
              <a:rPr lang="vi-VN" smtClean="0"/>
              <a:t>22/01/2021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C118D3D-25F3-4D12-8BF6-7E954EE44375}" type="slidenum">
              <a:rPr lang="vi-VN" smtClean="0"/>
              <a:t>‹#›</a:t>
            </a:fld>
            <a:endParaRPr lang="vi-V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100B736-FA0B-4E98-85CF-98638D85A146}" type="datetimeFigureOut">
              <a:rPr lang="vi-VN" smtClean="0"/>
              <a:t>22/01/2021</a:t>
            </a:fld>
            <a:endParaRPr lang="vi-V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vi-V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C118D3D-25F3-4D12-8BF6-7E954EE44375}"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9712" y="3717032"/>
            <a:ext cx="5637010" cy="882119"/>
          </a:xfrm>
        </p:spPr>
        <p:txBody>
          <a:bodyPr>
            <a:normAutofit fontScale="92500" lnSpcReduction="20000"/>
          </a:bodyPr>
          <a:lstStyle/>
          <a:p>
            <a:r>
              <a:rPr lang="vi-VN" sz="2800" dirty="0">
                <a:latin typeface="Times New Roman" panose="02020603050405020304" pitchFamily="18" charset="0"/>
                <a:cs typeface="Times New Roman" panose="02020603050405020304" pitchFamily="18" charset="0"/>
              </a:rPr>
              <a:t>Nhóm sinh viên: Võ Tấn Phong</a:t>
            </a:r>
          </a:p>
          <a:p>
            <a:pPr indent="2060575"/>
            <a:r>
              <a:rPr lang="en-US"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Nguyễn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Trùng</a:t>
            </a:r>
            <a:r>
              <a:rPr lang="vi-VN" sz="2800" dirty="0">
                <a:latin typeface="Times New Roman" panose="02020603050405020304" pitchFamily="18" charset="0"/>
                <a:cs typeface="Times New Roman" panose="02020603050405020304" pitchFamily="18" charset="0"/>
              </a:rPr>
              <a:t> Dương</a:t>
            </a:r>
            <a:endParaRPr lang="en-US" sz="2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1115616" y="908720"/>
            <a:ext cx="7175351" cy="1793167"/>
          </a:xfrm>
        </p:spPr>
        <p:txBody>
          <a:bodyPr/>
          <a:lstStyle/>
          <a:p>
            <a:pPr marL="182880" indent="0" algn="ctr">
              <a:buNone/>
            </a:pPr>
            <a:r>
              <a:rPr lang="vi-VN" sz="6000" dirty="0">
                <a:solidFill>
                  <a:srgbClr val="FF0000"/>
                </a:solidFill>
                <a:latin typeface="Times New Roman" panose="02020603050405020304" pitchFamily="18" charset="0"/>
                <a:cs typeface="Times New Roman" panose="02020603050405020304" pitchFamily="18" charset="0"/>
              </a:rPr>
              <a:t>Quản </a:t>
            </a:r>
            <a:r>
              <a:rPr lang="vi-VN" sz="6000" dirty="0" err="1">
                <a:solidFill>
                  <a:srgbClr val="FF0000"/>
                </a:solidFill>
                <a:latin typeface="Times New Roman" panose="02020603050405020304" pitchFamily="18" charset="0"/>
                <a:cs typeface="Times New Roman" panose="02020603050405020304" pitchFamily="18" charset="0"/>
              </a:rPr>
              <a:t>lý</a:t>
            </a:r>
            <a:r>
              <a:rPr lang="vi-VN" sz="6000" dirty="0">
                <a:solidFill>
                  <a:srgbClr val="FF0000"/>
                </a:solidFill>
                <a:latin typeface="Times New Roman" panose="02020603050405020304" pitchFamily="18" charset="0"/>
                <a:cs typeface="Times New Roman" panose="02020603050405020304" pitchFamily="18" charset="0"/>
              </a:rPr>
              <a:t> </a:t>
            </a:r>
            <a:r>
              <a:rPr lang="en-US" sz="6000" dirty="0" err="1">
                <a:solidFill>
                  <a:srgbClr val="FF0000"/>
                </a:solidFill>
                <a:latin typeface="Times New Roman" panose="02020603050405020304" pitchFamily="18" charset="0"/>
                <a:cs typeface="Times New Roman" panose="02020603050405020304" pitchFamily="18" charset="0"/>
              </a:rPr>
              <a:t>nhà</a:t>
            </a:r>
            <a:r>
              <a:rPr lang="en-US" sz="6000" dirty="0">
                <a:solidFill>
                  <a:srgbClr val="FF0000"/>
                </a:solidFill>
                <a:latin typeface="Times New Roman" panose="02020603050405020304" pitchFamily="18" charset="0"/>
                <a:cs typeface="Times New Roman" panose="02020603050405020304" pitchFamily="18" charset="0"/>
              </a:rPr>
              <a:t> </a:t>
            </a:r>
            <a:r>
              <a:rPr lang="en-US" sz="6000" dirty="0" err="1">
                <a:solidFill>
                  <a:srgbClr val="FF0000"/>
                </a:solidFill>
                <a:latin typeface="Times New Roman" panose="02020603050405020304" pitchFamily="18" charset="0"/>
                <a:cs typeface="Times New Roman" panose="02020603050405020304" pitchFamily="18" charset="0"/>
              </a:rPr>
              <a:t>sách</a:t>
            </a:r>
            <a:endParaRPr lang="vi-VN" sz="6000" dirty="0">
              <a:solidFill>
                <a:srgbClr val="FF0000"/>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D53D1E47-2D32-4F18-8C56-FC7526A3BEA6}"/>
              </a:ext>
            </a:extLst>
          </p:cNvPr>
          <p:cNvSpPr txBox="1">
            <a:spLocks/>
          </p:cNvSpPr>
          <p:nvPr/>
        </p:nvSpPr>
        <p:spPr>
          <a:xfrm>
            <a:off x="2123728" y="4732177"/>
            <a:ext cx="5637010" cy="88211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800" dirty="0" err="1">
                <a:latin typeface="Times New Roman" panose="02020603050405020304" pitchFamily="18" charset="0"/>
                <a:cs typeface="Times New Roman" panose="02020603050405020304" pitchFamily="18" charset="0"/>
              </a:rPr>
              <a:t>Giáo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dẫn</a:t>
            </a:r>
            <a:r>
              <a:rPr lang="vi-VN" sz="2800" dirty="0">
                <a:latin typeface="Times New Roman" panose="02020603050405020304" pitchFamily="18" charset="0"/>
                <a:cs typeface="Times New Roman" panose="02020603050405020304" pitchFamily="18" charset="0"/>
              </a:rPr>
              <a:t>: V</a:t>
            </a:r>
            <a:r>
              <a:rPr lang="en-US" sz="2800" dirty="0">
                <a:latin typeface="Times New Roman" panose="02020603050405020304" pitchFamily="18" charset="0"/>
                <a:cs typeface="Times New Roman" panose="02020603050405020304" pitchFamily="18" charset="0"/>
              </a:rPr>
              <a:t>ũ </a:t>
            </a:r>
            <a:r>
              <a:rPr lang="en-US" sz="2800" dirty="0" err="1">
                <a:latin typeface="Times New Roman" panose="02020603050405020304" pitchFamily="18" charset="0"/>
                <a:cs typeface="Times New Roman" panose="02020603050405020304" pitchFamily="18" charset="0"/>
              </a:rPr>
              <a:t>Sơn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Lâm</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8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344816" cy="1143000"/>
          </a:xfrm>
        </p:spPr>
        <p:txBody>
          <a:bodyPr/>
          <a:lstStyle/>
          <a:p>
            <a:pPr marL="0" indent="0" algn="l">
              <a:buNone/>
            </a:pPr>
            <a:r>
              <a:rPr lang="vi-VN" dirty="0"/>
              <a:t>Phân công công việc</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860496521"/>
              </p:ext>
            </p:extLst>
          </p:nvPr>
        </p:nvGraphicFramePr>
        <p:xfrm>
          <a:off x="395536" y="1956784"/>
          <a:ext cx="7920880" cy="3416432"/>
        </p:xfrm>
        <a:graphic>
          <a:graphicData uri="http://schemas.openxmlformats.org/drawingml/2006/table">
            <a:tbl>
              <a:tblPr firstRow="1" firstCol="1" bandRow="1">
                <a:tableStyleId>{5C22544A-7EE6-4342-B048-85BDC9FD1C3A}</a:tableStyleId>
              </a:tblPr>
              <a:tblGrid>
                <a:gridCol w="654283">
                  <a:extLst>
                    <a:ext uri="{9D8B030D-6E8A-4147-A177-3AD203B41FA5}">
                      <a16:colId xmlns:a16="http://schemas.microsoft.com/office/drawing/2014/main" val="20000"/>
                    </a:ext>
                  </a:extLst>
                </a:gridCol>
                <a:gridCol w="1253974">
                  <a:extLst>
                    <a:ext uri="{9D8B030D-6E8A-4147-A177-3AD203B41FA5}">
                      <a16:colId xmlns:a16="http://schemas.microsoft.com/office/drawing/2014/main" val="20001"/>
                    </a:ext>
                  </a:extLst>
                </a:gridCol>
                <a:gridCol w="2195282">
                  <a:extLst>
                    <a:ext uri="{9D8B030D-6E8A-4147-A177-3AD203B41FA5}">
                      <a16:colId xmlns:a16="http://schemas.microsoft.com/office/drawing/2014/main" val="20002"/>
                    </a:ext>
                  </a:extLst>
                </a:gridCol>
                <a:gridCol w="2406207">
                  <a:extLst>
                    <a:ext uri="{9D8B030D-6E8A-4147-A177-3AD203B41FA5}">
                      <a16:colId xmlns:a16="http://schemas.microsoft.com/office/drawing/2014/main" val="20003"/>
                    </a:ext>
                  </a:extLst>
                </a:gridCol>
                <a:gridCol w="1411134">
                  <a:extLst>
                    <a:ext uri="{9D8B030D-6E8A-4147-A177-3AD203B41FA5}">
                      <a16:colId xmlns:a16="http://schemas.microsoft.com/office/drawing/2014/main" val="20004"/>
                    </a:ext>
                  </a:extLst>
                </a:gridCol>
              </a:tblGrid>
              <a:tr h="284703">
                <a:tc>
                  <a:txBody>
                    <a:bodyPr/>
                    <a:lstStyle/>
                    <a:p>
                      <a:pPr>
                        <a:lnSpc>
                          <a:spcPct val="115000"/>
                        </a:lnSpc>
                        <a:spcAft>
                          <a:spcPts val="0"/>
                        </a:spcAft>
                      </a:pPr>
                      <a:r>
                        <a:rPr lang="en-US" sz="1300">
                          <a:effectLst/>
                        </a:rPr>
                        <a:t>STT</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Họ tên</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Mã sinh viên</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Công việc đảm nhận</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Ghi chú</a:t>
                      </a:r>
                      <a:endParaRPr lang="vi-VN" sz="1300">
                        <a:effectLst/>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1708216">
                <a:tc>
                  <a:txBody>
                    <a:bodyPr/>
                    <a:lstStyle/>
                    <a:p>
                      <a:pPr>
                        <a:lnSpc>
                          <a:spcPct val="115000"/>
                        </a:lnSpc>
                        <a:spcAft>
                          <a:spcPts val="0"/>
                        </a:spcAft>
                      </a:pPr>
                      <a:r>
                        <a:rPr lang="en-US" sz="1300">
                          <a:effectLst/>
                        </a:rPr>
                        <a:t>1</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dirty="0">
                          <a:effectLst/>
                        </a:rPr>
                        <a:t>Võ Tấn Phong</a:t>
                      </a:r>
                      <a:endParaRPr lang="vi-VN" sz="1300" dirty="0">
                        <a:effectLst/>
                      </a:endParaRPr>
                    </a:p>
                    <a:p>
                      <a:pPr>
                        <a:lnSpc>
                          <a:spcPct val="115000"/>
                        </a:lnSpc>
                        <a:spcAft>
                          <a:spcPts val="0"/>
                        </a:spcAft>
                      </a:pPr>
                      <a:r>
                        <a:rPr lang="en-US" sz="1300" dirty="0">
                          <a:effectLst/>
                        </a:rPr>
                        <a:t> </a:t>
                      </a:r>
                      <a:endParaRPr lang="vi-VN" sz="1300" dirty="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4051050090</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dirty="0" err="1">
                          <a:effectLst/>
                        </a:rPr>
                        <a:t>Thiết</a:t>
                      </a:r>
                      <a:r>
                        <a:rPr lang="en-US" sz="1300" dirty="0">
                          <a:effectLst/>
                        </a:rPr>
                        <a:t> </a:t>
                      </a:r>
                      <a:r>
                        <a:rPr lang="en-US" sz="1300" dirty="0" err="1">
                          <a:effectLst/>
                        </a:rPr>
                        <a:t>kế</a:t>
                      </a:r>
                      <a:r>
                        <a:rPr lang="en-US" sz="1300" dirty="0">
                          <a:effectLst/>
                        </a:rPr>
                        <a:t> </a:t>
                      </a:r>
                      <a:r>
                        <a:rPr lang="en-US" sz="1300" dirty="0" err="1">
                          <a:effectLst/>
                        </a:rPr>
                        <a:t>cơ</a:t>
                      </a:r>
                      <a:r>
                        <a:rPr lang="en-US" sz="1300" dirty="0">
                          <a:effectLst/>
                        </a:rPr>
                        <a:t> </a:t>
                      </a:r>
                      <a:r>
                        <a:rPr lang="en-US" sz="1300" dirty="0" err="1">
                          <a:effectLst/>
                        </a:rPr>
                        <a:t>sở</a:t>
                      </a:r>
                      <a:r>
                        <a:rPr lang="en-US" sz="1300" dirty="0">
                          <a:effectLst/>
                        </a:rPr>
                        <a:t> </a:t>
                      </a:r>
                      <a:r>
                        <a:rPr lang="en-US" sz="1300" dirty="0" err="1">
                          <a:effectLst/>
                        </a:rPr>
                        <a:t>dữ</a:t>
                      </a:r>
                      <a:r>
                        <a:rPr lang="en-US" sz="1300" dirty="0">
                          <a:effectLst/>
                        </a:rPr>
                        <a:t> </a:t>
                      </a:r>
                      <a:r>
                        <a:rPr lang="en-US" sz="1300" dirty="0" err="1">
                          <a:effectLst/>
                        </a:rPr>
                        <a:t>liệu</a:t>
                      </a:r>
                      <a:r>
                        <a:rPr lang="en-US" sz="1300" dirty="0">
                          <a:effectLst/>
                        </a:rPr>
                        <a:t>, </a:t>
                      </a:r>
                      <a:r>
                        <a:rPr lang="en-US" sz="1300" dirty="0" err="1">
                          <a:effectLst/>
                        </a:rPr>
                        <a:t>thiết</a:t>
                      </a:r>
                      <a:r>
                        <a:rPr lang="en-US" sz="1300" dirty="0">
                          <a:effectLst/>
                        </a:rPr>
                        <a:t> </a:t>
                      </a:r>
                      <a:r>
                        <a:rPr lang="en-US" sz="1300" dirty="0" err="1">
                          <a:effectLst/>
                        </a:rPr>
                        <a:t>kế</a:t>
                      </a:r>
                      <a:r>
                        <a:rPr lang="en-US" sz="1300" dirty="0">
                          <a:effectLst/>
                        </a:rPr>
                        <a:t> </a:t>
                      </a:r>
                      <a:r>
                        <a:rPr lang="en-US" sz="1300" dirty="0" err="1">
                          <a:effectLst/>
                        </a:rPr>
                        <a:t>materpage</a:t>
                      </a:r>
                      <a:r>
                        <a:rPr lang="en-US" sz="1300" dirty="0">
                          <a:effectLst/>
                        </a:rPr>
                        <a:t>,</a:t>
                      </a:r>
                      <a:endParaRPr lang="vi-VN" sz="1300" dirty="0">
                        <a:effectLst/>
                      </a:endParaRPr>
                    </a:p>
                    <a:p>
                      <a:pPr>
                        <a:lnSpc>
                          <a:spcPct val="115000"/>
                        </a:lnSpc>
                        <a:spcAft>
                          <a:spcPts val="0"/>
                        </a:spcAft>
                      </a:pPr>
                      <a:r>
                        <a:rPr lang="en-US" sz="1300" dirty="0">
                          <a:effectLst/>
                        </a:rPr>
                        <a:t>Code </a:t>
                      </a:r>
                      <a:r>
                        <a:rPr lang="en-US" sz="1300" dirty="0" err="1">
                          <a:effectLst/>
                        </a:rPr>
                        <a:t>trang</a:t>
                      </a:r>
                      <a:r>
                        <a:rPr lang="en-US" sz="1300" dirty="0">
                          <a:effectLst/>
                        </a:rPr>
                        <a:t> </a:t>
                      </a:r>
                      <a:r>
                        <a:rPr lang="en-US" sz="1300" dirty="0" err="1">
                          <a:effectLst/>
                        </a:rPr>
                        <a:t>bán</a:t>
                      </a:r>
                      <a:r>
                        <a:rPr lang="en-US" sz="1300" dirty="0">
                          <a:effectLst/>
                        </a:rPr>
                        <a:t> </a:t>
                      </a:r>
                      <a:r>
                        <a:rPr lang="en-US" sz="1300">
                          <a:effectLst/>
                        </a:rPr>
                        <a:t>sách, </a:t>
                      </a:r>
                      <a:r>
                        <a:rPr lang="en-US" sz="1300" dirty="0" err="1">
                          <a:effectLst/>
                        </a:rPr>
                        <a:t>quản</a:t>
                      </a:r>
                      <a:r>
                        <a:rPr lang="en-US" sz="1300" dirty="0">
                          <a:effectLst/>
                        </a:rPr>
                        <a:t> </a:t>
                      </a:r>
                      <a:r>
                        <a:rPr lang="en-US" sz="1300" dirty="0" err="1">
                          <a:effectLst/>
                        </a:rPr>
                        <a:t>lý</a:t>
                      </a:r>
                      <a:r>
                        <a:rPr lang="en-US" sz="1300" dirty="0">
                          <a:effectLst/>
                        </a:rPr>
                        <a:t> </a:t>
                      </a:r>
                      <a:r>
                        <a:rPr lang="en-US" sz="1300" dirty="0" err="1">
                          <a:effectLst/>
                        </a:rPr>
                        <a:t>sách</a:t>
                      </a:r>
                      <a:r>
                        <a:rPr lang="en-US" sz="1300" dirty="0">
                          <a:effectLst/>
                        </a:rPr>
                        <a:t>, </a:t>
                      </a:r>
                      <a:r>
                        <a:rPr lang="en-US" sz="1300" dirty="0" err="1">
                          <a:effectLst/>
                        </a:rPr>
                        <a:t>thống</a:t>
                      </a:r>
                      <a:r>
                        <a:rPr lang="en-US" sz="1300" dirty="0">
                          <a:effectLst/>
                        </a:rPr>
                        <a:t> </a:t>
                      </a:r>
                      <a:r>
                        <a:rPr lang="en-US" sz="1300" dirty="0" err="1">
                          <a:effectLst/>
                        </a:rPr>
                        <a:t>kê</a:t>
                      </a:r>
                      <a:r>
                        <a:rPr lang="en-US" sz="1300" dirty="0">
                          <a:effectLst/>
                        </a:rPr>
                        <a:t>, </a:t>
                      </a:r>
                      <a:r>
                        <a:rPr lang="en-US" sz="1300" dirty="0" err="1">
                          <a:effectLst/>
                        </a:rPr>
                        <a:t>danh</a:t>
                      </a:r>
                      <a:r>
                        <a:rPr lang="en-US" sz="1300" dirty="0">
                          <a:effectLst/>
                        </a:rPr>
                        <a:t> </a:t>
                      </a:r>
                      <a:r>
                        <a:rPr lang="en-US" sz="1300" dirty="0" err="1">
                          <a:effectLst/>
                        </a:rPr>
                        <a:t>sách</a:t>
                      </a:r>
                      <a:r>
                        <a:rPr lang="en-US" sz="1300" dirty="0">
                          <a:effectLst/>
                        </a:rPr>
                        <a:t> </a:t>
                      </a:r>
                      <a:r>
                        <a:rPr lang="en-US" sz="1300" dirty="0" err="1">
                          <a:effectLst/>
                        </a:rPr>
                        <a:t>hóa</a:t>
                      </a:r>
                      <a:r>
                        <a:rPr lang="en-US" sz="1300" dirty="0">
                          <a:effectLst/>
                        </a:rPr>
                        <a:t> </a:t>
                      </a:r>
                      <a:r>
                        <a:rPr lang="en-US" sz="1300" dirty="0" err="1">
                          <a:effectLst/>
                        </a:rPr>
                        <a:t>đơn</a:t>
                      </a:r>
                      <a:r>
                        <a:rPr lang="en-US" sz="1300" dirty="0">
                          <a:effectLst/>
                        </a:rPr>
                        <a:t>, chi </a:t>
                      </a:r>
                      <a:r>
                        <a:rPr lang="en-US" sz="1300" dirty="0" err="1">
                          <a:effectLst/>
                        </a:rPr>
                        <a:t>tiết</a:t>
                      </a:r>
                      <a:r>
                        <a:rPr lang="en-US" sz="1300" dirty="0">
                          <a:effectLst/>
                        </a:rPr>
                        <a:t> </a:t>
                      </a:r>
                      <a:r>
                        <a:rPr lang="en-US" sz="1300" dirty="0" err="1">
                          <a:effectLst/>
                        </a:rPr>
                        <a:t>sách</a:t>
                      </a:r>
                      <a:r>
                        <a:rPr lang="en-US" sz="1300" dirty="0">
                          <a:effectLst/>
                        </a:rPr>
                        <a:t>, chi </a:t>
                      </a:r>
                      <a:r>
                        <a:rPr lang="en-US" sz="1300" dirty="0" err="1">
                          <a:effectLst/>
                        </a:rPr>
                        <a:t>tiết</a:t>
                      </a:r>
                      <a:r>
                        <a:rPr lang="en-US" sz="1300" dirty="0">
                          <a:effectLst/>
                        </a:rPr>
                        <a:t> </a:t>
                      </a:r>
                      <a:r>
                        <a:rPr lang="en-US" sz="1300" dirty="0" err="1">
                          <a:effectLst/>
                        </a:rPr>
                        <a:t>hóa</a:t>
                      </a:r>
                      <a:r>
                        <a:rPr lang="en-US" sz="1300" dirty="0">
                          <a:effectLst/>
                        </a:rPr>
                        <a:t> </a:t>
                      </a:r>
                      <a:r>
                        <a:rPr lang="en-US" sz="1300" dirty="0" err="1">
                          <a:effectLst/>
                        </a:rPr>
                        <a:t>đơn</a:t>
                      </a:r>
                      <a:endParaRPr lang="vi-VN" sz="1300" dirty="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 </a:t>
                      </a:r>
                      <a:endParaRPr lang="vi-VN" sz="1300">
                        <a:effectLst/>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1423513">
                <a:tc>
                  <a:txBody>
                    <a:bodyPr/>
                    <a:lstStyle/>
                    <a:p>
                      <a:pPr>
                        <a:lnSpc>
                          <a:spcPct val="115000"/>
                        </a:lnSpc>
                        <a:spcAft>
                          <a:spcPts val="0"/>
                        </a:spcAft>
                      </a:pPr>
                      <a:r>
                        <a:rPr lang="en-US" sz="1300">
                          <a:effectLst/>
                        </a:rPr>
                        <a:t>2</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Nguyễn Trùng Dương</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4051050026</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a:effectLst/>
                        </a:rPr>
                        <a:t>Code trang đăng nhập,</a:t>
                      </a:r>
                      <a:endParaRPr lang="vi-VN" sz="1300">
                        <a:effectLst/>
                      </a:endParaRPr>
                    </a:p>
                    <a:p>
                      <a:pPr>
                        <a:lnSpc>
                          <a:spcPct val="115000"/>
                        </a:lnSpc>
                        <a:spcAft>
                          <a:spcPts val="0"/>
                        </a:spcAft>
                      </a:pPr>
                      <a:r>
                        <a:rPr lang="en-US" sz="1300">
                          <a:effectLst/>
                        </a:rPr>
                        <a:t>quản lý NXB, thể loại, khách hàng, danh sách khách hàng, chi tiết khách hàng, sách theo thể loại</a:t>
                      </a:r>
                      <a:endParaRPr lang="vi-VN" sz="1300">
                        <a:effectLst/>
                        <a:latin typeface="Times New Roman"/>
                        <a:ea typeface="Calibri"/>
                        <a:cs typeface="Times New Roman"/>
                      </a:endParaRPr>
                    </a:p>
                  </a:txBody>
                  <a:tcPr marL="68580" marR="68580" marT="0" marB="0"/>
                </a:tc>
                <a:tc>
                  <a:txBody>
                    <a:bodyPr/>
                    <a:lstStyle/>
                    <a:p>
                      <a:pPr>
                        <a:lnSpc>
                          <a:spcPct val="115000"/>
                        </a:lnSpc>
                        <a:spcAft>
                          <a:spcPts val="0"/>
                        </a:spcAft>
                      </a:pPr>
                      <a:r>
                        <a:rPr lang="en-US" sz="1300" dirty="0">
                          <a:effectLst/>
                        </a:rPr>
                        <a:t> </a:t>
                      </a:r>
                      <a:endParaRPr lang="vi-VN" sz="1300" dirty="0">
                        <a:effectLst/>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9096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512511" cy="1143000"/>
          </a:xfrm>
        </p:spPr>
        <p:txBody>
          <a:bodyPr/>
          <a:lstStyle/>
          <a:p>
            <a:pPr marL="0" indent="0" algn="l">
              <a:buNone/>
            </a:pPr>
            <a:r>
              <a:rPr lang="vi-VN" dirty="0">
                <a:latin typeface="Times New Roman" panose="02020603050405020304" pitchFamily="18" charset="0"/>
                <a:cs typeface="Times New Roman" panose="02020603050405020304" pitchFamily="18" charset="0"/>
              </a:rPr>
              <a:t>Nội dung chính</a:t>
            </a:r>
          </a:p>
        </p:txBody>
      </p:sp>
      <p:sp>
        <p:nvSpPr>
          <p:cNvPr id="3" name="Content Placeholder 2"/>
          <p:cNvSpPr>
            <a:spLocks noGrp="1"/>
          </p:cNvSpPr>
          <p:nvPr>
            <p:ph sz="quarter" idx="13"/>
          </p:nvPr>
        </p:nvSpPr>
        <p:spPr>
          <a:xfrm>
            <a:off x="1115616" y="2492896"/>
            <a:ext cx="6400800" cy="3474720"/>
          </a:xfrm>
        </p:spPr>
        <p:txBody>
          <a:bodyPr>
            <a:normAutofit lnSpcReduction="10000"/>
          </a:bodyPr>
          <a:lstStyle/>
          <a:p>
            <a:pPr marL="502920" indent="-457200">
              <a:buFont typeface="+mj-lt"/>
              <a:buAutoNum type="arabicPeriod"/>
            </a:pPr>
            <a:r>
              <a:rPr lang="vi-VN" sz="4000" dirty="0">
                <a:latin typeface="Times New Roman" panose="02020603050405020304" pitchFamily="18" charset="0"/>
                <a:cs typeface="Times New Roman" panose="02020603050405020304" pitchFamily="18" charset="0"/>
              </a:rPr>
              <a:t>Tóm tắt </a:t>
            </a:r>
            <a:r>
              <a:rPr lang="vi-VN" sz="4000" dirty="0" err="1">
                <a:latin typeface="Times New Roman" panose="02020603050405020304" pitchFamily="18" charset="0"/>
                <a:cs typeface="Times New Roman" panose="02020603050405020304" pitchFamily="18" charset="0"/>
              </a:rPr>
              <a:t>ứng</a:t>
            </a:r>
            <a:r>
              <a:rPr lang="vi-VN" sz="4000" dirty="0">
                <a:latin typeface="Times New Roman" panose="02020603050405020304" pitchFamily="18" charset="0"/>
                <a:cs typeface="Times New Roman" panose="02020603050405020304" pitchFamily="18" charset="0"/>
              </a:rPr>
              <a:t> </a:t>
            </a:r>
            <a:r>
              <a:rPr lang="vi-VN"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p>
          <a:p>
            <a:pPr marL="502920" indent="-457200">
              <a:buFont typeface="+mj-lt"/>
              <a:buAutoNum type="arabicPeriod"/>
            </a:pPr>
            <a:r>
              <a:rPr lang="en-US" sz="4000" dirty="0" err="1">
                <a:latin typeface="Times New Roman" panose="02020603050405020304" pitchFamily="18" charset="0"/>
                <a:cs typeface="Times New Roman" panose="02020603050405020304" pitchFamily="18" charset="0"/>
              </a:rPr>
              <a:t>Lược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đồ</a:t>
            </a:r>
            <a:r>
              <a:rPr lang="en-US" sz="4000" dirty="0">
                <a:latin typeface="Times New Roman" panose="02020603050405020304" pitchFamily="18" charset="0"/>
                <a:cs typeface="Times New Roman" panose="02020603050405020304" pitchFamily="18" charset="0"/>
              </a:rPr>
              <a:t> CSDL</a:t>
            </a:r>
            <a:endParaRPr lang="vi-VN" sz="4000" dirty="0">
              <a:latin typeface="Times New Roman" panose="02020603050405020304" pitchFamily="18" charset="0"/>
              <a:cs typeface="Times New Roman" panose="02020603050405020304" pitchFamily="18" charset="0"/>
            </a:endParaRPr>
          </a:p>
          <a:p>
            <a:pPr marL="502920" indent="-457200">
              <a:buFont typeface="+mj-lt"/>
              <a:buAutoNum type="arabicPeriod"/>
            </a:pPr>
            <a:r>
              <a:rPr lang="vi-VN" sz="4000" dirty="0">
                <a:latin typeface="Times New Roman" panose="02020603050405020304" pitchFamily="18" charset="0"/>
                <a:cs typeface="Times New Roman" panose="02020603050405020304" pitchFamily="18" charset="0"/>
              </a:rPr>
              <a:t>Những chức năng </a:t>
            </a:r>
            <a:r>
              <a:rPr lang="vi-VN" sz="4000" dirty="0" err="1">
                <a:latin typeface="Times New Roman" panose="02020603050405020304" pitchFamily="18" charset="0"/>
                <a:cs typeface="Times New Roman" panose="02020603050405020304" pitchFamily="18" charset="0"/>
              </a:rPr>
              <a:t>chính</a:t>
            </a:r>
            <a:endParaRPr lang="en-US" sz="4000" dirty="0">
              <a:latin typeface="Times New Roman" panose="02020603050405020304" pitchFamily="18" charset="0"/>
              <a:cs typeface="Times New Roman" panose="02020603050405020304" pitchFamily="18" charset="0"/>
            </a:endParaRPr>
          </a:p>
          <a:p>
            <a:pPr marL="502920" indent="-457200">
              <a:buFont typeface="+mj-lt"/>
              <a:buAutoNum type="arabicPeriod"/>
            </a:pPr>
            <a:r>
              <a:rPr lang="en-US" sz="4000" dirty="0" err="1">
                <a:latin typeface="Times New Roman" panose="02020603050405020304" pitchFamily="18" charset="0"/>
                <a:cs typeface="Times New Roman" panose="02020603050405020304" pitchFamily="18" charset="0"/>
              </a:rPr>
              <a:t>Kết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luận</a:t>
            </a:r>
            <a:endParaRPr lang="en-US" sz="4000" dirty="0">
              <a:latin typeface="Times New Roman" panose="02020603050405020304" pitchFamily="18" charset="0"/>
              <a:cs typeface="Times New Roman" panose="02020603050405020304" pitchFamily="18" charset="0"/>
            </a:endParaRPr>
          </a:p>
          <a:p>
            <a:pPr marL="502920" indent="-457200">
              <a:buFont typeface="+mj-lt"/>
              <a:buAutoNum type="arabicPeriod"/>
            </a:pPr>
            <a:r>
              <a:rPr lang="en-US" sz="40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47614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512511" cy="1143000"/>
          </a:xfrm>
        </p:spPr>
        <p:txBody>
          <a:bodyPr/>
          <a:lstStyle/>
          <a:p>
            <a:pPr marL="0" indent="0" algn="l">
              <a:buNone/>
            </a:pPr>
            <a:r>
              <a:rPr lang="vi-VN" dirty="0">
                <a:latin typeface="Times New Roman" panose="02020603050405020304" pitchFamily="18" charset="0"/>
                <a:cs typeface="Times New Roman" panose="02020603050405020304" pitchFamily="18" charset="0"/>
              </a:rPr>
              <a:t>1. Tóm tắt ứng dụng</a:t>
            </a:r>
          </a:p>
        </p:txBody>
      </p:sp>
      <p:sp>
        <p:nvSpPr>
          <p:cNvPr id="3" name="Content Placeholder 2"/>
          <p:cNvSpPr>
            <a:spLocks noGrp="1"/>
          </p:cNvSpPr>
          <p:nvPr>
            <p:ph sz="quarter" idx="13"/>
          </p:nvPr>
        </p:nvSpPr>
        <p:spPr>
          <a:xfrm>
            <a:off x="467544" y="2060848"/>
            <a:ext cx="8208912" cy="3474720"/>
          </a:xfrm>
        </p:spPr>
        <p:txBody>
          <a:bodyPr>
            <a:normAutofit fontScale="92500" lnSpcReduction="10000"/>
          </a:bodyPr>
          <a:lstStyle/>
          <a:p>
            <a:pPr>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 Theo thời gian sách càng lúc càng phong phú và đa dạng về cả số lượng sách lẫn chủ đề. Vì thế việc quản lý chúng bằng các phương pháp thủ công sẽ  vô cùng khó khăn và chất lượng đạt được sẽ không cao. Vì lẽ đó, các cửa hàng sách cần một ứng dụng quản lý tự động để giúp việc kinh doanh trở nên tốt hơn.</a:t>
            </a:r>
          </a:p>
          <a:p>
            <a:pPr>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Ứng dụng quản </a:t>
            </a:r>
            <a:r>
              <a:rPr lang="vi-VN" sz="2800" dirty="0" err="1">
                <a:latin typeface="Times New Roman" panose="02020603050405020304" pitchFamily="18" charset="0"/>
                <a:cs typeface="Times New Roman" panose="02020603050405020304" pitchFamily="18" charset="0"/>
              </a:rPr>
              <a:t>lý</a:t>
            </a:r>
            <a:r>
              <a:rPr lang="vi-VN"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nhà</a:t>
            </a:r>
            <a:r>
              <a:rPr lang="vi-VN" sz="2800" dirty="0">
                <a:latin typeface="Times New Roman" panose="02020603050405020304" pitchFamily="18" charset="0"/>
                <a:cs typeface="Times New Roman" panose="02020603050405020304" pitchFamily="18" charset="0"/>
              </a:rPr>
              <a:t> sách giúp các thao tác quản lý trở nên tự động, các dữ liệu được lưu trữ trên máy tính sẽ được lưu trữ lâu dài hơn so với trên giấy tờ...</a:t>
            </a:r>
          </a:p>
        </p:txBody>
      </p:sp>
    </p:spTree>
    <p:extLst>
      <p:ext uri="{BB962C8B-B14F-4D97-AF65-F5344CB8AC3E}">
        <p14:creationId xmlns:p14="http://schemas.microsoft.com/office/powerpoint/2010/main" val="264018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512511" cy="1143000"/>
          </a:xfrm>
        </p:spPr>
        <p:txBody>
          <a:bodyPr/>
          <a:lstStyle/>
          <a:p>
            <a:pPr marL="0" indent="0" algn="l">
              <a:buNone/>
            </a:pPr>
            <a:r>
              <a:rPr lang="en-US" dirty="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CSDL</a:t>
            </a:r>
            <a:endParaRPr lang="vi-V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2011CF6-092F-4723-A493-CDCDEDA588A9}"/>
              </a:ext>
            </a:extLst>
          </p:cNvPr>
          <p:cNvPicPr>
            <a:picLocks noChangeAspect="1"/>
          </p:cNvPicPr>
          <p:nvPr/>
        </p:nvPicPr>
        <p:blipFill>
          <a:blip r:embed="rId2"/>
          <a:stretch>
            <a:fillRect/>
          </a:stretch>
        </p:blipFill>
        <p:spPr>
          <a:xfrm>
            <a:off x="755576" y="1547664"/>
            <a:ext cx="7954485" cy="4877481"/>
          </a:xfrm>
          <a:prstGeom prst="rect">
            <a:avLst/>
          </a:prstGeom>
        </p:spPr>
      </p:pic>
    </p:spTree>
    <p:extLst>
      <p:ext uri="{BB962C8B-B14F-4D97-AF65-F5344CB8AC3E}">
        <p14:creationId xmlns:p14="http://schemas.microsoft.com/office/powerpoint/2010/main" val="3996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80920" cy="1143000"/>
          </a:xfrm>
        </p:spPr>
        <p:txBody>
          <a:bodyPr/>
          <a:lstStyle/>
          <a:p>
            <a:pPr marL="0" indent="0" algn="l">
              <a:buNone/>
            </a:pP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 Những chức năng chính</a:t>
            </a:r>
          </a:p>
        </p:txBody>
      </p:sp>
      <p:sp>
        <p:nvSpPr>
          <p:cNvPr id="3" name="Content Placeholder 2"/>
          <p:cNvSpPr>
            <a:spLocks noGrp="1"/>
          </p:cNvSpPr>
          <p:nvPr>
            <p:ph sz="quarter" idx="13"/>
          </p:nvPr>
        </p:nvSpPr>
        <p:spPr>
          <a:xfrm>
            <a:off x="683568" y="1988840"/>
            <a:ext cx="7776864" cy="4194800"/>
          </a:xfrm>
        </p:spPr>
        <p:txBody>
          <a:bodyPr>
            <a:normAutofit lnSpcReduction="10000"/>
          </a:bodyPr>
          <a:lstStyle/>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Xem </a:t>
            </a:r>
            <a:r>
              <a:rPr lang="vi-VN" sz="2800" dirty="0" err="1">
                <a:latin typeface="Times New Roman" panose="02020603050405020304" pitchFamily="18" charset="0"/>
                <a:cs typeface="Times New Roman" panose="02020603050405020304" pitchFamily="18" charset="0"/>
              </a:rPr>
              <a:t>Sác</a:t>
            </a:r>
            <a:r>
              <a:rPr lang="en-US" sz="2800" dirty="0">
                <a:latin typeface="Times New Roman" panose="02020603050405020304" pitchFamily="18" charset="0"/>
                <a:cs typeface="Times New Roman" panose="02020603050405020304" pitchFamily="18" charset="0"/>
              </a:rPr>
              <a:t>h</a:t>
            </a:r>
            <a:r>
              <a:rPr lang="vi-VN" sz="2800" dirty="0">
                <a:latin typeface="Times New Roman" panose="02020603050405020304" pitchFamily="18" charset="0"/>
                <a:cs typeface="Times New Roman" panose="02020603050405020304" pitchFamily="18" charset="0"/>
              </a:rPr>
              <a:t> và các thể loại sách.</a:t>
            </a:r>
          </a:p>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Xem chi tiết thông tin sách.</a:t>
            </a:r>
          </a:p>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Bán sách.</a:t>
            </a:r>
          </a:p>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Thống kê doanh thu.</a:t>
            </a:r>
          </a:p>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Quản lý khách hàng</a:t>
            </a:r>
          </a:p>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Quản lý sách.</a:t>
            </a:r>
          </a:p>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Quản lý nhà xuất bản.</a:t>
            </a:r>
          </a:p>
          <a:p>
            <a:pPr lvl="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Quản lý thể loại.</a:t>
            </a:r>
          </a:p>
          <a:p>
            <a:pPr>
              <a:buFont typeface="Wingdings" panose="05000000000000000000" pitchFamily="2" charset="2"/>
              <a:buChar char="Ø"/>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83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80920" cy="1143000"/>
          </a:xfrm>
        </p:spPr>
        <p:txBody>
          <a:bodyPr/>
          <a:lstStyle/>
          <a:p>
            <a:pPr marL="0" indent="0" algn="l">
              <a:buNone/>
            </a:pPr>
            <a:r>
              <a:rPr lang="en-US" dirty="0">
                <a:latin typeface="Times New Roman" panose="02020603050405020304" pitchFamily="18" charset="0"/>
                <a:cs typeface="Times New Roman" panose="02020603050405020304" pitchFamily="18" charset="0"/>
              </a:rPr>
              <a:t>4</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3568" y="1988840"/>
            <a:ext cx="7776864" cy="4194800"/>
          </a:xfrm>
        </p:spPr>
        <p:txBody>
          <a:bodyPr>
            <a:normAutofit/>
          </a:bodyPr>
          <a:lstStyle/>
          <a:p>
            <a:pPr>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thêm kinh </a:t>
            </a:r>
            <a:r>
              <a:rPr lang="vi-VN" dirty="0" err="1">
                <a:latin typeface="Times New Roman" panose="02020603050405020304" pitchFamily="18" charset="0"/>
                <a:cs typeface="Times New Roman" panose="02020603050405020304" pitchFamily="18" charset="0"/>
              </a:rPr>
              <a:t>nghiệm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theo </a:t>
            </a:r>
            <a:r>
              <a:rPr lang="vi-VN" dirty="0" err="1">
                <a:latin typeface="Times New Roman" panose="02020603050405020304" pitchFamily="18" charset="0"/>
                <a:cs typeface="Times New Roman" panose="02020603050405020304" pitchFamily="18" charset="0"/>
              </a:rPr>
              <a:t>nhóm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sử</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phần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mềm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quản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lý</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nguồn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phục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vụ</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thêm </a:t>
            </a:r>
            <a:r>
              <a:rPr lang="vi-VN" dirty="0" err="1">
                <a:latin typeface="Times New Roman" panose="02020603050405020304" pitchFamily="18" charset="0"/>
                <a:cs typeface="Times New Roman" panose="02020603050405020304" pitchFamily="18" charset="0"/>
              </a:rPr>
              <a:t>nhiều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hiểu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biết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về</a:t>
            </a:r>
            <a:r>
              <a:rPr lang="vi-V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cũng</a:t>
            </a:r>
            <a:r>
              <a:rPr lang="vi-VN" dirty="0">
                <a:latin typeface="Times New Roman" panose="02020603050405020304" pitchFamily="18" charset="0"/>
                <a:cs typeface="Times New Roman" panose="02020603050405020304" pitchFamily="18" charset="0"/>
              </a:rPr>
              <a:t> như </a:t>
            </a:r>
            <a:r>
              <a:rPr lang="vi-VN" dirty="0" err="1">
                <a:latin typeface="Times New Roman" panose="02020603050405020304" pitchFamily="18" charset="0"/>
                <a:cs typeface="Times New Roman" panose="02020603050405020304" pitchFamily="18" charset="0"/>
              </a:rPr>
              <a:t>việc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áp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làm</a:t>
            </a:r>
            <a:r>
              <a:rPr lang="vi-VN" dirty="0">
                <a:latin typeface="Times New Roman" panose="02020603050405020304" pitchFamily="18" charset="0"/>
                <a:cs typeface="Times New Roman" panose="02020603050405020304" pitchFamily="18" charset="0"/>
              </a:rPr>
              <a:t> ra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sản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phẩm</a:t>
            </a:r>
            <a:r>
              <a:rPr lang="vi-VN"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Khả</a:t>
            </a:r>
            <a:r>
              <a:rPr lang="vi-VN" dirty="0">
                <a:latin typeface="Times New Roman" panose="02020603050405020304" pitchFamily="18" charset="0"/>
                <a:cs typeface="Times New Roman" panose="02020603050405020304" pitchFamily="18" charset="0"/>
              </a:rPr>
              <a:t> năng thu </a:t>
            </a:r>
            <a:r>
              <a:rPr lang="vi-VN" dirty="0" err="1">
                <a:latin typeface="Times New Roman" panose="02020603050405020304" pitchFamily="18" charset="0"/>
                <a:cs typeface="Times New Roman" panose="02020603050405020304" pitchFamily="18" charset="0"/>
              </a:rPr>
              <a:t>thập</a:t>
            </a:r>
            <a:r>
              <a:rPr lang="vi-VN" dirty="0">
                <a:latin typeface="Times New Roman" panose="02020603050405020304" pitchFamily="18" charset="0"/>
                <a:cs typeface="Times New Roman" panose="02020603050405020304" pitchFamily="18" charset="0"/>
              </a:rPr>
              <a:t> phân </a:t>
            </a:r>
            <a:r>
              <a:rPr lang="vi-VN" dirty="0" err="1">
                <a:latin typeface="Times New Roman" panose="02020603050405020304" pitchFamily="18" charset="0"/>
                <a:cs typeface="Times New Roman" panose="02020603050405020304" pitchFamily="18" charset="0"/>
              </a:rPr>
              <a:t>tích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cũng</a:t>
            </a:r>
            <a:r>
              <a:rPr lang="vi-VN" dirty="0">
                <a:latin typeface="Times New Roman" panose="02020603050405020304" pitchFamily="18" charset="0"/>
                <a:cs typeface="Times New Roman" panose="02020603050405020304" pitchFamily="18" charset="0"/>
              </a:rPr>
              <a:t> như t</a:t>
            </a:r>
            <a:r>
              <a:rPr lang="en-US" dirty="0">
                <a:latin typeface="Times New Roman" panose="02020603050405020304" pitchFamily="18" charset="0"/>
                <a:cs typeface="Times New Roman" panose="02020603050405020304" pitchFamily="18" charset="0"/>
              </a:rPr>
              <a:t>ì</a:t>
            </a:r>
            <a:r>
              <a:rPr lang="vi-VN" dirty="0">
                <a:latin typeface="Times New Roman" panose="02020603050405020304" pitchFamily="18" charset="0"/>
                <a:cs typeface="Times New Roman" panose="02020603050405020304" pitchFamily="18" charset="0"/>
              </a:rPr>
              <a:t>m </a:t>
            </a:r>
            <a:r>
              <a:rPr lang="vi-VN" dirty="0" err="1">
                <a:latin typeface="Times New Roman" panose="02020603050405020304" pitchFamily="18" charset="0"/>
                <a:cs typeface="Times New Roman" panose="02020603050405020304" pitchFamily="18" charset="0"/>
              </a:rPr>
              <a:t>hiểu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để</a:t>
            </a:r>
            <a:r>
              <a:rPr lang="vi-VN" dirty="0">
                <a:latin typeface="Times New Roman" panose="02020603050405020304" pitchFamily="18" charset="0"/>
                <a:cs typeface="Times New Roman" panose="02020603050405020304" pitchFamily="18" charset="0"/>
              </a:rPr>
              <a:t> xây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CSDL </a:t>
            </a:r>
            <a:r>
              <a:rPr lang="vi-VN" dirty="0" err="1">
                <a:latin typeface="Times New Roman" panose="02020603050405020304" pitchFamily="18" charset="0"/>
                <a:cs typeface="Times New Roman" panose="02020603050405020304" pitchFamily="18" charset="0"/>
              </a:rPr>
              <a:t>hoàn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chỉnh</a:t>
            </a:r>
            <a:r>
              <a:rPr lang="vi-VN" dirty="0">
                <a:latin typeface="Times New Roman" panose="02020603050405020304" pitchFamily="18" charset="0"/>
                <a:cs typeface="Times New Roman" panose="02020603050405020304" pitchFamily="18" charset="0"/>
              </a:rPr>
              <a:t> cho </a:t>
            </a:r>
            <a:r>
              <a:rPr lang="vi-VN" dirty="0" err="1">
                <a:latin typeface="Times New Roman" panose="02020603050405020304" pitchFamily="18" charset="0"/>
                <a:cs typeface="Times New Roman" panose="02020603050405020304" pitchFamily="18" charset="0"/>
              </a:rPr>
              <a:t>ứng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13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512511" cy="1143000"/>
          </a:xfrm>
        </p:spPr>
        <p:txBody>
          <a:bodyPr/>
          <a:lstStyle/>
          <a:p>
            <a:pPr marL="0" indent="0" algn="l">
              <a:buNone/>
            </a:pPr>
            <a:r>
              <a:rPr lang="en-US" dirty="0">
                <a:latin typeface="Times New Roman" panose="02020603050405020304" pitchFamily="18" charset="0"/>
                <a:ea typeface="Tahoma" panose="020B0604030504040204" pitchFamily="34" charset="0"/>
                <a:cs typeface="Times New Roman" panose="02020603050405020304" pitchFamily="18" charset="0"/>
              </a:rPr>
              <a:t>5</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ahoma" panose="020B0604030504040204" pitchFamily="34" charset="0"/>
                <a:cs typeface="Times New Roman" panose="02020603050405020304" pitchFamily="18" charset="0"/>
              </a:rPr>
              <a:t>Demo</a:t>
            </a:r>
            <a:endParaRPr lang="vi-V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89560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82</TotalTime>
  <Words>390</Words>
  <Application>Microsoft Office PowerPoint</Application>
  <PresentationFormat>On-screen Show (4:3)</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Georgia</vt:lpstr>
      <vt:lpstr>Tahoma</vt:lpstr>
      <vt:lpstr>Times New Roman</vt:lpstr>
      <vt:lpstr>Trebuchet MS</vt:lpstr>
      <vt:lpstr>Wingdings</vt:lpstr>
      <vt:lpstr>Slipstream</vt:lpstr>
      <vt:lpstr>Quản lý nhà sách</vt:lpstr>
      <vt:lpstr>Phân công công việc</vt:lpstr>
      <vt:lpstr>Nội dung chính</vt:lpstr>
      <vt:lpstr>1. Tóm tắt ứng dụng</vt:lpstr>
      <vt:lpstr>2. Lược đồ CSDL</vt:lpstr>
      <vt:lpstr>3. Những chức năng chính</vt:lpstr>
      <vt:lpstr>4. Kết luận</vt:lpstr>
      <vt:lpstr>5.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cửa hàng sách</dc:title>
  <dc:creator>Misuzu</dc:creator>
  <cp:lastModifiedBy>Phong Võ Tấn</cp:lastModifiedBy>
  <cp:revision>17</cp:revision>
  <dcterms:created xsi:type="dcterms:W3CDTF">2021-01-13T02:03:40Z</dcterms:created>
  <dcterms:modified xsi:type="dcterms:W3CDTF">2021-01-22T00:45:28Z</dcterms:modified>
</cp:coreProperties>
</file>