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189" y="2531040"/>
            <a:ext cx="5915024" cy="1239839"/>
          </a:xfrm>
        </p:spPr>
        <p:txBody>
          <a:bodyPr/>
          <a:lstStyle/>
          <a:p>
            <a:pPr algn="ctr"/>
            <a:r>
              <a:rPr lang="en-US">
                <a:latin typeface="Segoe UI Black" panose="020B0A02040204020203" pitchFamily="34" charset="0"/>
                <a:ea typeface="Segoe UI Black" panose="020B0A02040204020203" pitchFamily="34" charset="0"/>
                <a:cs typeface="Segoe UI Black" panose="020B0A02040204020203" pitchFamily="34" charset="0"/>
              </a:rPr>
              <a:t>CẢM BIẾN NHIỆT ĐỘ DS18B20</a:t>
            </a:r>
          </a:p>
        </p:txBody>
      </p:sp>
      <p:sp>
        <p:nvSpPr>
          <p:cNvPr id="3" name="Footer Placeholder 2"/>
          <p:cNvSpPr>
            <a:spLocks noGrp="1"/>
          </p:cNvSpPr>
          <p:nvPr>
            <p:ph type="ftr" sz="quarter" idx="11"/>
          </p:nvPr>
        </p:nvSpPr>
        <p:spPr/>
        <p:txBody>
          <a:bodyPr/>
          <a:lstStyle/>
          <a:p>
            <a:r>
              <a:rPr lang="en-US"/>
              <a:t>www.indruino.com</a:t>
            </a:r>
            <a:endParaRPr lang="en-US" dirty="0"/>
          </a:p>
        </p:txBody>
      </p:sp>
    </p:spTree>
    <p:extLst>
      <p:ext uri="{BB962C8B-B14F-4D97-AF65-F5344CB8AC3E}">
        <p14:creationId xmlns:p14="http://schemas.microsoft.com/office/powerpoint/2010/main" val="385079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600429"/>
            <a:ext cx="9382124" cy="870562"/>
          </a:xfrm>
        </p:spPr>
        <p:txBody>
          <a:bodyPr/>
          <a:lstStyle/>
          <a:p>
            <a:r>
              <a:rPr lang="en-US" b="1">
                <a:solidFill>
                  <a:srgbClr val="000000"/>
                </a:solidFill>
                <a:effectLst/>
                <a:latin typeface="Segoe UI Black" panose="020B0A02040204020203" pitchFamily="34" charset="0"/>
                <a:ea typeface="Segoe UI Black" panose="020B0A02040204020203" pitchFamily="34" charset="0"/>
                <a:cs typeface="Segoe UI Black" panose="020B0A02040204020203" pitchFamily="34" charset="0"/>
              </a:rPr>
              <a:t>CÁC THÔNG TIN CỦA CẢM BIẾN</a:t>
            </a:r>
            <a:endParaRPr lang="en-US"/>
          </a:p>
        </p:txBody>
      </p:sp>
      <p:pic>
        <p:nvPicPr>
          <p:cNvPr id="8" name="Picture 7">
            <a:extLst>
              <a:ext uri="{FF2B5EF4-FFF2-40B4-BE49-F238E27FC236}">
                <a16:creationId xmlns:a16="http://schemas.microsoft.com/office/drawing/2014/main" id="{078B147A-026F-4E2F-AAFF-DD2FEBFFB7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313" y="2279374"/>
            <a:ext cx="6858000" cy="3697358"/>
          </a:xfrm>
          <a:prstGeom prst="rect">
            <a:avLst/>
          </a:prstGeom>
        </p:spPr>
      </p:pic>
    </p:spTree>
    <p:extLst>
      <p:ext uri="{BB962C8B-B14F-4D97-AF65-F5344CB8AC3E}">
        <p14:creationId xmlns:p14="http://schemas.microsoft.com/office/powerpoint/2010/main" val="26708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600428"/>
            <a:ext cx="9382124" cy="791049"/>
          </a:xfrm>
        </p:spPr>
        <p:txBody>
          <a:bodyPr/>
          <a:lstStyle/>
          <a:p>
            <a:r>
              <a:rPr lang="en-US" b="1">
                <a:solidFill>
                  <a:srgbClr val="000000"/>
                </a:solidFill>
                <a:effectLst/>
                <a:latin typeface="Segoe UI Black" panose="020B0A02040204020203" pitchFamily="34" charset="0"/>
                <a:ea typeface="Segoe UI Black" panose="020B0A02040204020203" pitchFamily="34" charset="0"/>
                <a:cs typeface="Segoe UI Black" panose="020B0A02040204020203" pitchFamily="34" charset="0"/>
              </a:rPr>
              <a:t>CÁC THÔNG TIN CỦA CẢM BIẾN</a:t>
            </a:r>
            <a:endParaRPr lang="en-US"/>
          </a:p>
        </p:txBody>
      </p:sp>
      <p:sp>
        <p:nvSpPr>
          <p:cNvPr id="5" name="Text Placeholder 4"/>
          <p:cNvSpPr>
            <a:spLocks noGrp="1"/>
          </p:cNvSpPr>
          <p:nvPr>
            <p:ph type="body" sz="half" idx="2"/>
          </p:nvPr>
        </p:nvSpPr>
        <p:spPr>
          <a:xfrm>
            <a:off x="1971675" y="1847904"/>
            <a:ext cx="9382124" cy="4707711"/>
          </a:xfrm>
        </p:spPr>
        <p:txBody>
          <a:bodyPr>
            <a:normAutofit/>
          </a:bodyPr>
          <a:lstStyle/>
          <a:p>
            <a:pPr algn="just"/>
            <a:r>
              <a:rPr lang="en-US" sz="25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Chỉ sử dụng một dây giao tiếp</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5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 cảm biến đa năng thay cho hệ thống cảm biến nhiệt phức tạp</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5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Phần cứng đơn giản vì chỉ dùng 1 dây không cần dùng adc</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 thể cấp nguồn từ đường tín hiệu, điện áp từ: 3 - 5.5V.</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Tầm đo từ</a:t>
            </a:r>
            <a:r>
              <a:rPr lang="en-US" sz="25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-55 đến 125 độ C .</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Sai số 0.5 độ C cho tầm đo từ -10 đến 85 độ C</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500">
                <a:effectLst/>
                <a:latin typeface="Times New Roman" panose="02020603050405020304" pitchFamily="18" charset="0"/>
                <a:ea typeface="Calibri" panose="020F0502020204030204" pitchFamily="34" charset="0"/>
                <a:cs typeface="Times New Roman" panose="02020603050405020304" pitchFamily="18" charset="0"/>
              </a:rPr>
              <a:t>Có thể chọn độ phân giải bằng phần mềm từ 9 đến 12 bit</a:t>
            </a:r>
          </a:p>
          <a:p>
            <a:pPr algn="just"/>
            <a:r>
              <a:rPr lang="en-US" sz="2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Thời gian chuyển đổi lớn nhất cho 12 bit là 750ms</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500">
                <a:effectLst/>
                <a:latin typeface="Times New Roman" panose="02020603050405020304" pitchFamily="18" charset="0"/>
                <a:ea typeface="Calibri" panose="020F0502020204030204" pitchFamily="34" charset="0"/>
                <a:cs typeface="Times New Roman" panose="02020603050405020304" pitchFamily="18" charset="0"/>
              </a:rPr>
              <a:t>Có thể cài đặt nhiệt độ cảnh báo lưu vào bộ nhớ ROM</a:t>
            </a:r>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69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5" y="600428"/>
            <a:ext cx="9382124" cy="923571"/>
          </a:xfrm>
        </p:spPr>
        <p:txBody>
          <a:bodyPr/>
          <a:lstStyle/>
          <a:p>
            <a:r>
              <a:rPr lang="en-US" b="1">
                <a:effectLst/>
                <a:latin typeface="Segoe UI Black" panose="020B0A02040204020203" pitchFamily="34" charset="0"/>
                <a:ea typeface="Segoe UI Black" panose="020B0A02040204020203" pitchFamily="34" charset="0"/>
                <a:cs typeface="Segoe UI Black" panose="020B0A02040204020203" pitchFamily="34" charset="0"/>
              </a:rPr>
              <a:t>HOẠT ĐỘNG CỦA CẢM BIẾN</a:t>
            </a:r>
            <a:endParaRPr lang="en-US">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 name="Text Placeholder 5"/>
          <p:cNvSpPr>
            <a:spLocks noGrp="1"/>
          </p:cNvSpPr>
          <p:nvPr>
            <p:ph type="body" sz="half" idx="11"/>
          </p:nvPr>
        </p:nvSpPr>
        <p:spPr>
          <a:xfrm>
            <a:off x="1971676" y="1847904"/>
            <a:ext cx="9382124" cy="4707711"/>
          </a:xfrm>
        </p:spPr>
        <p:txBody>
          <a:bodyPr/>
          <a:lstStyle/>
          <a:p>
            <a:pPr algn="just"/>
            <a:r>
              <a:rPr lang="en-US" sz="2500">
                <a:effectLst/>
                <a:latin typeface="Times New Roman" panose="02020603050405020304" pitchFamily="18" charset="0"/>
                <a:ea typeface="Calibri" panose="020F0502020204030204" pitchFamily="34" charset="0"/>
                <a:cs typeface="Times New Roman" panose="02020603050405020304" pitchFamily="18" charset="0"/>
              </a:rPr>
              <a:t>Chức năng chính của ds18b20 là cảm biến nhiệt độ chuyển đổi trực tiếp sang dữ liệu số. Độ phân giải của cảm biến có thể cấu hình là 9, 10, 11 hoặc 12 bit tương ứng với hệ số chuyển đổi theo thứ tự là 0,5-0,25-0,125-0,0625 độ C. Độ phân giải mặc nhiên khi cấp điện là 12 bit</a:t>
            </a:r>
          </a:p>
          <a:p>
            <a:r>
              <a:rPr lang="en-US" sz="2500">
                <a:effectLst/>
                <a:latin typeface="Times New Roman" panose="02020603050405020304" pitchFamily="18" charset="0"/>
                <a:ea typeface="Calibri" panose="020F0502020204030204" pitchFamily="34" charset="0"/>
                <a:cs typeface="Times New Roman" panose="02020603050405020304" pitchFamily="18" charset="0"/>
              </a:rPr>
              <a:t>Chức năng chính của ds18b20 là cảm biến nhiệt độ chuyển đổi trực tiếp sang dữ liệu số. Độ phân giải của cảm biến có thể cấu hình là 9, 10, 11 hoặc 12 bit tương ứng với hệ số chuyển đổi theo thứ tự là 0,5-0,25-0,125-0,0625 độ C. Độ phân giải mặc nhiên khi cấp điện là 12 bit</a:t>
            </a:r>
          </a:p>
          <a:p>
            <a:endParaRPr lang="en-US"/>
          </a:p>
        </p:txBody>
      </p:sp>
    </p:spTree>
    <p:extLst>
      <p:ext uri="{BB962C8B-B14F-4D97-AF65-F5344CB8AC3E}">
        <p14:creationId xmlns:p14="http://schemas.microsoft.com/office/powerpoint/2010/main" val="1255980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5" y="600428"/>
            <a:ext cx="9382124" cy="923571"/>
          </a:xfrm>
        </p:spPr>
        <p:txBody>
          <a:bodyPr/>
          <a:lstStyle/>
          <a:p>
            <a:pPr marR="0" lvl="0" algn="just">
              <a:lnSpc>
                <a:spcPct val="107000"/>
              </a:lnSpc>
              <a:spcBef>
                <a:spcPts val="0"/>
              </a:spcBef>
              <a:spcAft>
                <a:spcPts val="800"/>
              </a:spcAft>
            </a:pPr>
            <a:r>
              <a:rPr lang="en-US" b="1">
                <a:effectLst/>
                <a:latin typeface="Segoe UI Black" panose="020B0A02040204020203" pitchFamily="34" charset="0"/>
                <a:ea typeface="Segoe UI Black" panose="020B0A02040204020203" pitchFamily="34" charset="0"/>
                <a:cs typeface="Segoe UI Black" panose="020B0A02040204020203" pitchFamily="34" charset="0"/>
              </a:rPr>
              <a:t>CODE KIỂM TRA</a:t>
            </a:r>
            <a:endParaRPr lang="en-US">
              <a:effectLst/>
              <a:latin typeface="Segoe UI Black" panose="020B0A02040204020203" pitchFamily="34" charset="0"/>
              <a:ea typeface="Segoe UI Black" panose="020B0A02040204020203" pitchFamily="34" charset="0"/>
              <a:cs typeface="Segoe UI Black" panose="020B0A02040204020203" pitchFamily="34" charset="0"/>
            </a:endParaRPr>
          </a:p>
        </p:txBody>
      </p:sp>
      <p:pic>
        <p:nvPicPr>
          <p:cNvPr id="2" name="Picture 1">
            <a:extLst>
              <a:ext uri="{FF2B5EF4-FFF2-40B4-BE49-F238E27FC236}">
                <a16:creationId xmlns:a16="http://schemas.microsoft.com/office/drawing/2014/main" id="{849BC5C5-D991-4F73-867A-B4B27A66C93A}"/>
              </a:ext>
            </a:extLst>
          </p:cNvPr>
          <p:cNvPicPr/>
          <p:nvPr/>
        </p:nvPicPr>
        <p:blipFill>
          <a:blip r:embed="rId2">
            <a:extLst>
              <a:ext uri="{28A0092B-C50C-407E-A947-70E740481C1C}">
                <a14:useLocalDpi xmlns:a14="http://schemas.microsoft.com/office/drawing/2010/main" val="0"/>
              </a:ext>
            </a:extLst>
          </a:blip>
          <a:stretch>
            <a:fillRect/>
          </a:stretch>
        </p:blipFill>
        <p:spPr>
          <a:xfrm>
            <a:off x="3074505" y="1952272"/>
            <a:ext cx="6559826" cy="4305300"/>
          </a:xfrm>
          <a:prstGeom prst="rect">
            <a:avLst/>
          </a:prstGeom>
        </p:spPr>
      </p:pic>
    </p:spTree>
    <p:extLst>
      <p:ext uri="{BB962C8B-B14F-4D97-AF65-F5344CB8AC3E}">
        <p14:creationId xmlns:p14="http://schemas.microsoft.com/office/powerpoint/2010/main" val="153433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www.indruino.com</a:t>
            </a:r>
            <a:endParaRPr lang="en-US" dirty="0"/>
          </a:p>
        </p:txBody>
      </p:sp>
    </p:spTree>
    <p:extLst>
      <p:ext uri="{BB962C8B-B14F-4D97-AF65-F5344CB8AC3E}">
        <p14:creationId xmlns:p14="http://schemas.microsoft.com/office/powerpoint/2010/main" val="2861137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277</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Roboto</vt:lpstr>
      <vt:lpstr>Segoe UI Black</vt:lpstr>
      <vt:lpstr>Times New Roman</vt:lpstr>
      <vt:lpstr>Office Theme</vt:lpstr>
      <vt:lpstr>PowerPoint Presentation</vt:lpstr>
      <vt:lpstr>CẢM BIẾN NHIỆT ĐỘ DS18B20</vt:lpstr>
      <vt:lpstr>CÁC THÔNG TIN CỦA CẢM BIẾN</vt:lpstr>
      <vt:lpstr>CÁC THÔNG TIN CỦA CẢM BIẾN</vt:lpstr>
      <vt:lpstr>HOẠT ĐỘNG CỦA CẢM BIẾN</vt:lpstr>
      <vt:lpstr>CODE KIỂM TRA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thanh vo</cp:lastModifiedBy>
  <cp:revision>65</cp:revision>
  <dcterms:created xsi:type="dcterms:W3CDTF">2017-11-04T11:17:03Z</dcterms:created>
  <dcterms:modified xsi:type="dcterms:W3CDTF">2020-08-27T02:50:27Z</dcterms:modified>
</cp:coreProperties>
</file>