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3" r:id="rId4"/>
    <p:sldId id="264" r:id="rId5"/>
    <p:sldId id="265" r:id="rId6"/>
    <p:sldId id="266" r:id="rId7"/>
    <p:sldId id="267" r:id="rId8"/>
    <p:sldId id="268"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88" d="100"/>
          <a:sy n="88" d="100"/>
        </p:scale>
        <p:origin x="389" y="6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smtClean="0">
                <a:solidFill>
                  <a:schemeClr val="bg1"/>
                </a:solidFill>
              </a:rPr>
              <a:t>Diễn</a:t>
            </a:r>
            <a:r>
              <a:rPr lang="en-US" smtClean="0">
                <a:solidFill>
                  <a:schemeClr val="bg1"/>
                </a:solidFill>
              </a:rPr>
              <a:t> </a:t>
            </a:r>
            <a:r>
              <a:rPr lang="en-US" err="1" smtClean="0">
                <a:solidFill>
                  <a:schemeClr val="bg1"/>
                </a:solidFill>
              </a:rPr>
              <a:t>giả</a:t>
            </a:r>
            <a:r>
              <a:rPr lang="en-US" smtClean="0">
                <a:solidFill>
                  <a:schemeClr val="bg1"/>
                </a:solidFill>
              </a:rPr>
              <a:t>: </a:t>
            </a:r>
            <a:r>
              <a:rPr lang="en-US" err="1" smtClean="0">
                <a:solidFill>
                  <a:schemeClr val="bg1"/>
                </a:solidFill>
              </a:rPr>
              <a:t>Indruino</a:t>
            </a:r>
            <a:endParaRPr lang="en-US" smtClean="0">
              <a:solidFill>
                <a:schemeClr val="bg1"/>
              </a:solidFill>
            </a:endParaRPr>
          </a:p>
          <a:p>
            <a:r>
              <a:rPr lang="en-US" err="1" smtClean="0">
                <a:solidFill>
                  <a:schemeClr val="bg1"/>
                </a:solidFill>
              </a:rPr>
              <a:t>Bộ</a:t>
            </a:r>
            <a:r>
              <a:rPr lang="en-US" smtClean="0">
                <a:solidFill>
                  <a:schemeClr val="bg1"/>
                </a:solidFill>
              </a:rPr>
              <a:t> </a:t>
            </a:r>
            <a:r>
              <a:rPr lang="en-US" err="1" smtClean="0">
                <a:solidFill>
                  <a:schemeClr val="bg1"/>
                </a:solidFill>
              </a:rPr>
              <a:t>phận</a:t>
            </a:r>
            <a:r>
              <a:rPr lang="en-US" smtClean="0">
                <a:solidFill>
                  <a:schemeClr val="bg1"/>
                </a:solidFill>
              </a:rPr>
              <a:t>: </a:t>
            </a:r>
            <a:r>
              <a:rPr lang="en-US" err="1" smtClean="0">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477" y="1548030"/>
            <a:ext cx="5442234" cy="1995270"/>
          </a:xfrm>
          <a:solidFill>
            <a:srgbClr val="FFFF00"/>
          </a:solidFill>
        </p:spPr>
        <p:txBody>
          <a:bodyPr/>
          <a:lstStyle/>
          <a:p>
            <a:pPr algn="ctr"/>
            <a:r>
              <a:rPr lang="en-US" sz="7000" b="1" smtClean="0">
                <a:solidFill>
                  <a:srgbClr val="FF0000"/>
                </a:solidFill>
                <a:latin typeface="Times New Roman" panose="02020603050405020304" pitchFamily="18" charset="0"/>
                <a:cs typeface="Times New Roman" panose="02020603050405020304" pitchFamily="18" charset="0"/>
              </a:rPr>
              <a:t>Cảm Biến </a:t>
            </a:r>
            <a:br>
              <a:rPr lang="en-US" sz="7000" b="1" smtClean="0">
                <a:solidFill>
                  <a:srgbClr val="FF0000"/>
                </a:solidFill>
                <a:latin typeface="Times New Roman" panose="02020603050405020304" pitchFamily="18" charset="0"/>
                <a:cs typeface="Times New Roman" panose="02020603050405020304" pitchFamily="18" charset="0"/>
              </a:rPr>
            </a:br>
            <a:r>
              <a:rPr lang="en-US" sz="7000" b="1" smtClean="0">
                <a:solidFill>
                  <a:srgbClr val="FF0000"/>
                </a:solidFill>
                <a:latin typeface="Times New Roman" panose="02020603050405020304" pitchFamily="18" charset="0"/>
                <a:cs typeface="Times New Roman" panose="02020603050405020304" pitchFamily="18" charset="0"/>
              </a:rPr>
              <a:t>Ngư Nghiệp</a:t>
            </a:r>
            <a:endParaRPr lang="en-US" sz="7000" b="1">
              <a:solidFill>
                <a:srgbClr val="FF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5" name="TextBox 4"/>
          <p:cNvSpPr txBox="1"/>
          <p:nvPr/>
        </p:nvSpPr>
        <p:spPr>
          <a:xfrm>
            <a:off x="2236716" y="4098014"/>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73676" y="267139"/>
            <a:ext cx="804191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Module Cảm Biến Đo Độ pH</a:t>
            </a:r>
          </a:p>
        </p:txBody>
      </p:sp>
      <p:sp>
        <p:nvSpPr>
          <p:cNvPr id="7" name="TextBox 6"/>
          <p:cNvSpPr txBox="1"/>
          <p:nvPr/>
        </p:nvSpPr>
        <p:spPr>
          <a:xfrm>
            <a:off x="1975944" y="2201166"/>
            <a:ext cx="6358159" cy="4708981"/>
          </a:xfrm>
          <a:prstGeom prst="rect">
            <a:avLst/>
          </a:prstGeom>
          <a:noFill/>
        </p:spPr>
        <p:txBody>
          <a:bodyPr wrap="square" rtlCol="0">
            <a:spAutoFit/>
          </a:bodyPr>
          <a:lstStyle/>
          <a:p>
            <a:pPr marL="342900" indent="-342900">
              <a:buFont typeface="Arial" panose="020B0604020202020204" pitchFamily="34" charset="0"/>
              <a:buChar char="•"/>
            </a:pPr>
            <a:r>
              <a:rPr lang="en-US" sz="2500" b="1">
                <a:latin typeface="Times New Roman" panose="02020603050405020304" pitchFamily="18" charset="0"/>
                <a:cs typeface="Times New Roman" panose="02020603050405020304" pitchFamily="18" charset="0"/>
              </a:rPr>
              <a:t>C</a:t>
            </a:r>
            <a:r>
              <a:rPr lang="vi-VN" sz="2500" b="1" smtClean="0">
                <a:latin typeface="Times New Roman" panose="02020603050405020304" pitchFamily="18" charset="0"/>
                <a:cs typeface="Times New Roman" panose="02020603050405020304" pitchFamily="18" charset="0"/>
              </a:rPr>
              <a:t>ảm </a:t>
            </a:r>
            <a:r>
              <a:rPr lang="vi-VN" sz="2500" b="1">
                <a:latin typeface="Times New Roman" panose="02020603050405020304" pitchFamily="18" charset="0"/>
                <a:cs typeface="Times New Roman" panose="02020603050405020304" pitchFamily="18" charset="0"/>
              </a:rPr>
              <a:t>biến độ pH</a:t>
            </a:r>
            <a:r>
              <a:rPr lang="vi-VN" sz="2500">
                <a:latin typeface="Times New Roman" panose="02020603050405020304" pitchFamily="18" charset="0"/>
                <a:cs typeface="Times New Roman" panose="02020603050405020304" pitchFamily="18" charset="0"/>
              </a:rPr>
              <a:t> được kết nối với on-board BNC kết nối trên bo mạch giao diện PH2.0 đến cổng analog Arduino của điều khiển, điều khiển chương trình, bạn có thể dễ dàng đo lường giá trị pH của dung dịch.</a:t>
            </a:r>
          </a:p>
          <a:p>
            <a:pPr marL="342900" indent="-342900">
              <a:buFont typeface="Arial" panose="020B0604020202020204" pitchFamily="34" charset="0"/>
              <a:buChar char="•"/>
            </a:pPr>
            <a:r>
              <a:rPr lang="vi-VN" sz="2500">
                <a:latin typeface="Times New Roman" panose="02020603050405020304" pitchFamily="18" charset="0"/>
                <a:cs typeface="Times New Roman" panose="02020603050405020304" pitchFamily="18" charset="0"/>
              </a:rPr>
              <a:t>Với </a:t>
            </a:r>
            <a:r>
              <a:rPr lang="vi-VN" sz="2500" b="1">
                <a:latin typeface="Times New Roman" panose="02020603050405020304" pitchFamily="18" charset="0"/>
                <a:cs typeface="Times New Roman" panose="02020603050405020304" pitchFamily="18" charset="0"/>
              </a:rPr>
              <a:t>cảm biến độ PH</a:t>
            </a:r>
            <a:r>
              <a:rPr lang="vi-VN" sz="2500">
                <a:latin typeface="Times New Roman" panose="02020603050405020304" pitchFamily="18" charset="0"/>
                <a:cs typeface="Times New Roman" panose="02020603050405020304" pitchFamily="18" charset="0"/>
              </a:rPr>
              <a:t> trong nước</a:t>
            </a:r>
            <a:r>
              <a:rPr lang="vi-VN" sz="250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chỉ </a:t>
            </a:r>
            <a:r>
              <a:rPr lang="vi-VN" sz="2500">
                <a:latin typeface="Times New Roman" panose="02020603050405020304" pitchFamily="18" charset="0"/>
                <a:cs typeface="Times New Roman" panose="02020603050405020304" pitchFamily="18" charset="0"/>
              </a:rPr>
              <a:t>cần nhúng máy đo độ PH vào nước ao, hồ cá hoặc bể bơi ... là có thể đọc được các giá trị PH có trong nước.</a:t>
            </a:r>
          </a:p>
          <a:p>
            <a:pPr marL="342900" indent="-342900">
              <a:buFont typeface="Arial" panose="020B0604020202020204" pitchFamily="34" charset="0"/>
              <a:buChar char="•"/>
            </a:pPr>
            <a:r>
              <a:rPr lang="vi-VN" sz="2500" b="1">
                <a:latin typeface="Times New Roman" panose="02020603050405020304" pitchFamily="18" charset="0"/>
                <a:cs typeface="Times New Roman" panose="02020603050405020304" pitchFamily="18" charset="0"/>
              </a:rPr>
              <a:t>Cảm biến độ PH</a:t>
            </a:r>
            <a:r>
              <a:rPr lang="vi-VN" sz="2500">
                <a:latin typeface="Times New Roman" panose="02020603050405020304" pitchFamily="18" charset="0"/>
                <a:cs typeface="Times New Roman" panose="02020603050405020304" pitchFamily="18" charset="0"/>
              </a:rPr>
              <a:t> có độ nhạy </a:t>
            </a:r>
            <a:r>
              <a:rPr lang="vi-VN" sz="2500">
                <a:latin typeface="Times New Roman" panose="02020603050405020304" pitchFamily="18" charset="0"/>
                <a:cs typeface="Times New Roman" panose="02020603050405020304" pitchFamily="18" charset="0"/>
              </a:rPr>
              <a:t>và </a:t>
            </a:r>
            <a:r>
              <a:rPr lang="vi-VN" sz="2500" smtClean="0">
                <a:latin typeface="Times New Roman" panose="02020603050405020304" pitchFamily="18" charset="0"/>
                <a:cs typeface="Times New Roman" panose="02020603050405020304" pitchFamily="18" charset="0"/>
              </a:rPr>
              <a:t>chất</a:t>
            </a:r>
            <a:r>
              <a:rPr lang="en-US" sz="2500" smtClean="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lượng</a:t>
            </a:r>
            <a:r>
              <a:rPr lang="vi-VN" sz="250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cao</a:t>
            </a:r>
            <a:r>
              <a:rPr lang="vi-VN" sz="2500">
                <a:latin typeface="Times New Roman" panose="02020603050405020304" pitchFamily="18" charset="0"/>
                <a:cs typeface="Times New Roman" panose="02020603050405020304" pitchFamily="18" charset="0"/>
              </a:rPr>
              <a:t>, dễ dàng </a:t>
            </a:r>
            <a:r>
              <a:rPr lang="vi-VN" sz="2500">
                <a:latin typeface="Times New Roman" panose="02020603050405020304" pitchFamily="18" charset="0"/>
                <a:cs typeface="Times New Roman" panose="02020603050405020304" pitchFamily="18" charset="0"/>
              </a:rPr>
              <a:t>sử </a:t>
            </a:r>
            <a:r>
              <a:rPr lang="vi-VN" sz="2500" smtClean="0">
                <a:latin typeface="Times New Roman" panose="02020603050405020304" pitchFamily="18" charset="0"/>
                <a:cs typeface="Times New Roman" panose="02020603050405020304" pitchFamily="18" charset="0"/>
              </a:rPr>
              <a:t>dụng</a:t>
            </a:r>
            <a:r>
              <a:rPr lang="en-US" sz="2500" smtClean="0">
                <a:latin typeface="Times New Roman" panose="02020603050405020304" pitchFamily="18" charset="0"/>
                <a:cs typeface="Times New Roman" panose="02020603050405020304" pitchFamily="18" charset="0"/>
              </a:rPr>
              <a:t>, </a:t>
            </a:r>
            <a:r>
              <a:rPr lang="en-US" sz="2500">
                <a:latin typeface="Times New Roman" panose="02020603050405020304" pitchFamily="18" charset="0"/>
                <a:cs typeface="Times New Roman" panose="02020603050405020304" pitchFamily="18" charset="0"/>
              </a:rPr>
              <a:t>tuổi thọ lên đến 1 năm</a:t>
            </a:r>
            <a:endParaRPr lang="vi-VN" sz="2500">
              <a:latin typeface="Times New Roman" panose="02020603050405020304" pitchFamily="18" charset="0"/>
              <a:cs typeface="Times New Roman" panose="02020603050405020304" pitchFamily="18" charset="0"/>
            </a:endParaRPr>
          </a:p>
        </p:txBody>
      </p:sp>
      <p:sp>
        <p:nvSpPr>
          <p:cNvPr id="10" name="TextBox 9"/>
          <p:cNvSpPr txBox="1"/>
          <p:nvPr/>
        </p:nvSpPr>
        <p:spPr>
          <a:xfrm>
            <a:off x="1975944" y="1724112"/>
            <a:ext cx="2665724" cy="477054"/>
          </a:xfrm>
          <a:prstGeom prst="rect">
            <a:avLst/>
          </a:prstGeom>
          <a:solidFill>
            <a:schemeClr val="bg1"/>
          </a:solidFill>
          <a:ln>
            <a:solidFill>
              <a:srgbClr val="FF0000"/>
            </a:solidFill>
          </a:ln>
        </p:spPr>
        <p:txBody>
          <a:bodyPr wrap="square" rtlCol="0">
            <a:spAutoFit/>
          </a:bodyPr>
          <a:lstStyle/>
          <a:p>
            <a:r>
              <a:rPr lang="en-US" sz="2500" b="1" smtClean="0">
                <a:latin typeface="Times New Roman" panose="02020603050405020304" pitchFamily="18" charset="0"/>
                <a:cs typeface="Times New Roman" panose="02020603050405020304" pitchFamily="18" charset="0"/>
              </a:rPr>
              <a:t>Analog pH Sensor</a:t>
            </a:r>
            <a:endParaRPr lang="en-US" sz="2500"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334103" y="2201166"/>
            <a:ext cx="3857897" cy="3901625"/>
          </a:xfrm>
          <a:prstGeom prst="rect">
            <a:avLst/>
          </a:prstGeom>
        </p:spPr>
      </p:pic>
    </p:spTree>
    <p:extLst>
      <p:ext uri="{BB962C8B-B14F-4D97-AF65-F5344CB8AC3E}">
        <p14:creationId xmlns:p14="http://schemas.microsoft.com/office/powerpoint/2010/main" val="2427238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73676" y="267139"/>
            <a:ext cx="804191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Module Cảm Biến Đo Độ pH</a:t>
            </a:r>
          </a:p>
        </p:txBody>
      </p:sp>
      <p:sp>
        <p:nvSpPr>
          <p:cNvPr id="7" name="TextBox 6"/>
          <p:cNvSpPr txBox="1"/>
          <p:nvPr/>
        </p:nvSpPr>
        <p:spPr>
          <a:xfrm>
            <a:off x="1975944" y="2218140"/>
            <a:ext cx="6358159"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Điện </a:t>
            </a:r>
            <a:r>
              <a:rPr lang="en-US" sz="2500">
                <a:latin typeface="Times New Roman" panose="02020603050405020304" pitchFamily="18" charset="0"/>
                <a:cs typeface="Times New Roman" panose="02020603050405020304" pitchFamily="18" charset="0"/>
              </a:rPr>
              <a:t>áp hoạt động :+5V</a:t>
            </a: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Dải đo: 0-14PH</a:t>
            </a: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Đo</a:t>
            </a:r>
            <a:r>
              <a:rPr lang="en-US" sz="2500">
                <a:latin typeface="Times New Roman" panose="02020603050405020304" pitchFamily="18" charset="0"/>
                <a:cs typeface="Times New Roman" panose="02020603050405020304" pitchFamily="18" charset="0"/>
              </a:rPr>
              <a:t> </a:t>
            </a:r>
            <a:r>
              <a:rPr lang="en-US" sz="2500" smtClean="0">
                <a:latin typeface="Times New Roman" panose="02020603050405020304" pitchFamily="18" charset="0"/>
                <a:cs typeface="Times New Roman" panose="02020603050405020304" pitchFamily="18" charset="0"/>
              </a:rPr>
              <a:t>nhiệt độ: </a:t>
            </a:r>
            <a:r>
              <a:rPr lang="en-US" sz="2500">
                <a:latin typeface="Times New Roman" panose="02020603050405020304" pitchFamily="18" charset="0"/>
                <a:cs typeface="Times New Roman" panose="02020603050405020304" pitchFamily="18" charset="0"/>
              </a:rPr>
              <a:t>0-60 ℃</a:t>
            </a: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Độ chính xác: ± 0.1pH (25 ℃)</a:t>
            </a: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Thời gian đáp ứng: ≤1min</a:t>
            </a: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Cảm biến pH loại đầu nối BNC</a:t>
            </a: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Giao diện PH2.0 (</a:t>
            </a:r>
            <a:r>
              <a:rPr lang="en-US" sz="2500">
                <a:latin typeface="Times New Roman" panose="02020603050405020304" pitchFamily="18" charset="0"/>
                <a:cs typeface="Times New Roman" panose="02020603050405020304" pitchFamily="18" charset="0"/>
              </a:rPr>
              <a:t>3-pin </a:t>
            </a:r>
            <a:r>
              <a:rPr lang="en-US" sz="2500" smtClean="0">
                <a:latin typeface="Times New Roman" panose="02020603050405020304" pitchFamily="18" charset="0"/>
                <a:cs typeface="Times New Roman" panose="02020603050405020304" pitchFamily="18" charset="0"/>
              </a:rPr>
              <a:t>SMD)</a:t>
            </a:r>
            <a:endParaRPr lang="en-US" sz="25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Gain điều chỉnh chiết áp</a:t>
            </a:r>
          </a:p>
        </p:txBody>
      </p:sp>
      <p:sp>
        <p:nvSpPr>
          <p:cNvPr id="8" name="TextBox 7"/>
          <p:cNvSpPr txBox="1"/>
          <p:nvPr/>
        </p:nvSpPr>
        <p:spPr>
          <a:xfrm>
            <a:off x="1975944" y="1724112"/>
            <a:ext cx="2892148" cy="553998"/>
          </a:xfrm>
          <a:prstGeom prst="rect">
            <a:avLst/>
          </a:prstGeom>
          <a:solidFill>
            <a:schemeClr val="bg1"/>
          </a:solidFill>
          <a:ln>
            <a:solidFill>
              <a:srgbClr val="FF0000"/>
            </a:solidFill>
          </a:ln>
        </p:spPr>
        <p:txBody>
          <a:bodyPr wrap="square" rtlCol="0">
            <a:spAutoFit/>
          </a:bodyPr>
          <a:lstStyle/>
          <a:p>
            <a:pPr>
              <a:lnSpc>
                <a:spcPct val="120000"/>
              </a:lnSpc>
            </a:pPr>
            <a:r>
              <a:rPr lang="en-US" sz="2500" b="1" smtClean="0">
                <a:latin typeface="Times New Roman" panose="02020603050405020304" pitchFamily="18" charset="0"/>
                <a:cs typeface="Times New Roman" panose="02020603050405020304" pitchFamily="18" charset="0"/>
              </a:rPr>
              <a:t>Thông Số Kỹ Thuật</a:t>
            </a:r>
            <a:endParaRPr lang="en-US" sz="250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6574971" y="2089871"/>
            <a:ext cx="5617029" cy="4238625"/>
          </a:xfrm>
          <a:prstGeom prst="rect">
            <a:avLst/>
          </a:prstGeom>
        </p:spPr>
      </p:pic>
    </p:spTree>
    <p:extLst>
      <p:ext uri="{BB962C8B-B14F-4D97-AF65-F5344CB8AC3E}">
        <p14:creationId xmlns:p14="http://schemas.microsoft.com/office/powerpoint/2010/main" val="249194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73676" y="267139"/>
            <a:ext cx="804191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Module Cảm Biến Đo Độ pH</a:t>
            </a:r>
          </a:p>
        </p:txBody>
      </p:sp>
      <p:sp>
        <p:nvSpPr>
          <p:cNvPr id="7" name="TextBox 6"/>
          <p:cNvSpPr txBox="1"/>
          <p:nvPr/>
        </p:nvSpPr>
        <p:spPr>
          <a:xfrm>
            <a:off x="1797263" y="2338820"/>
            <a:ext cx="10233235" cy="477054"/>
          </a:xfrm>
          <a:prstGeom prst="rect">
            <a:avLst/>
          </a:prstGeom>
          <a:noFill/>
        </p:spPr>
        <p:txBody>
          <a:bodyPr wrap="square" rtlCol="0">
            <a:spAutoFit/>
          </a:bodyPr>
          <a:lstStyle/>
          <a:p>
            <a:r>
              <a:rPr lang="vi-VN" sz="2500">
                <a:latin typeface="Times New Roman" panose="02020603050405020304" pitchFamily="18" charset="0"/>
                <a:cs typeface="Times New Roman" panose="02020603050405020304" pitchFamily="18" charset="0"/>
              </a:rPr>
              <a:t>Ngõ ra cảm biến đo ở đơn vị milivolts, tỉ lệ với độ pH theo bảng sau (ở 25 ℃):</a:t>
            </a:r>
          </a:p>
        </p:txBody>
      </p:sp>
      <p:sp>
        <p:nvSpPr>
          <p:cNvPr id="8" name="TextBox 7"/>
          <p:cNvSpPr txBox="1"/>
          <p:nvPr/>
        </p:nvSpPr>
        <p:spPr>
          <a:xfrm>
            <a:off x="1975944" y="1724112"/>
            <a:ext cx="2047416" cy="513730"/>
          </a:xfrm>
          <a:prstGeom prst="rect">
            <a:avLst/>
          </a:prstGeom>
          <a:solidFill>
            <a:schemeClr val="bg1"/>
          </a:solidFill>
          <a:ln>
            <a:solidFill>
              <a:srgbClr val="FF0000"/>
            </a:solidFill>
          </a:ln>
        </p:spPr>
        <p:txBody>
          <a:bodyPr wrap="square" rtlCol="0">
            <a:spAutoFit/>
          </a:bodyPr>
          <a:lstStyle/>
          <a:p>
            <a:pPr>
              <a:lnSpc>
                <a:spcPct val="120000"/>
              </a:lnSpc>
            </a:pPr>
            <a:r>
              <a:rPr lang="en-US" sz="2500" b="1" smtClean="0">
                <a:latin typeface="Times New Roman" panose="02020603050405020304" pitchFamily="18" charset="0"/>
                <a:cs typeface="Times New Roman" panose="02020603050405020304" pitchFamily="18" charset="0"/>
              </a:rPr>
              <a:t>Giá trị trả về</a:t>
            </a:r>
            <a:endParaRPr lang="en-US" sz="25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878014" y="2916852"/>
            <a:ext cx="10071735" cy="3292406"/>
          </a:xfrm>
          <a:prstGeom prst="rect">
            <a:avLst/>
          </a:prstGeom>
        </p:spPr>
      </p:pic>
    </p:spTree>
    <p:extLst>
      <p:ext uri="{BB962C8B-B14F-4D97-AF65-F5344CB8AC3E}">
        <p14:creationId xmlns:p14="http://schemas.microsoft.com/office/powerpoint/2010/main" val="4220752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73676" y="267139"/>
            <a:ext cx="804191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Module Cảm Biến Đo Độ pH</a:t>
            </a:r>
          </a:p>
        </p:txBody>
      </p:sp>
      <p:sp>
        <p:nvSpPr>
          <p:cNvPr id="8" name="TextBox 7"/>
          <p:cNvSpPr txBox="1"/>
          <p:nvPr/>
        </p:nvSpPr>
        <p:spPr>
          <a:xfrm>
            <a:off x="1975944" y="1724112"/>
            <a:ext cx="2622182" cy="553998"/>
          </a:xfrm>
          <a:prstGeom prst="rect">
            <a:avLst/>
          </a:prstGeom>
          <a:solidFill>
            <a:schemeClr val="bg1"/>
          </a:solidFill>
          <a:ln>
            <a:solidFill>
              <a:srgbClr val="FF0000"/>
            </a:solidFill>
          </a:ln>
        </p:spPr>
        <p:txBody>
          <a:bodyPr wrap="square" rtlCol="0">
            <a:spAutoFit/>
          </a:bodyPr>
          <a:lstStyle/>
          <a:p>
            <a:pPr>
              <a:lnSpc>
                <a:spcPct val="120000"/>
              </a:lnSpc>
            </a:pPr>
            <a:r>
              <a:rPr lang="en-US" sz="2500" b="1" smtClean="0">
                <a:latin typeface="Times New Roman" panose="02020603050405020304" pitchFamily="18" charset="0"/>
                <a:cs typeface="Times New Roman" panose="02020603050405020304" pitchFamily="18" charset="0"/>
              </a:rPr>
              <a:t>Sơ Đồ Nguyên Lý</a:t>
            </a:r>
            <a:endParaRPr lang="en-US" sz="25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4781006" y="1655094"/>
            <a:ext cx="7348946" cy="5202906"/>
          </a:xfrm>
          <a:prstGeom prst="rect">
            <a:avLst/>
          </a:prstGeom>
        </p:spPr>
      </p:pic>
    </p:spTree>
    <p:extLst>
      <p:ext uri="{BB962C8B-B14F-4D97-AF65-F5344CB8AC3E}">
        <p14:creationId xmlns:p14="http://schemas.microsoft.com/office/powerpoint/2010/main" val="3271257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73676" y="267139"/>
            <a:ext cx="804191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Module Cảm Biến Đo Độ pH</a:t>
            </a:r>
          </a:p>
        </p:txBody>
      </p:sp>
      <p:sp>
        <p:nvSpPr>
          <p:cNvPr id="10" name="TextBox 9"/>
          <p:cNvSpPr txBox="1"/>
          <p:nvPr/>
        </p:nvSpPr>
        <p:spPr>
          <a:xfrm>
            <a:off x="1975944" y="1724112"/>
            <a:ext cx="2160627" cy="553998"/>
          </a:xfrm>
          <a:prstGeom prst="rect">
            <a:avLst/>
          </a:prstGeom>
          <a:solidFill>
            <a:schemeClr val="bg1"/>
          </a:solidFill>
          <a:ln>
            <a:solidFill>
              <a:srgbClr val="FF0000"/>
            </a:solidFill>
          </a:ln>
        </p:spPr>
        <p:txBody>
          <a:bodyPr wrap="square" rtlCol="0">
            <a:spAutoFit/>
          </a:bodyPr>
          <a:lstStyle/>
          <a:p>
            <a:pPr>
              <a:lnSpc>
                <a:spcPct val="120000"/>
              </a:lnSpc>
            </a:pPr>
            <a:r>
              <a:rPr lang="en-US" sz="2500" b="1" smtClean="0">
                <a:latin typeface="Times New Roman" panose="02020603050405020304" pitchFamily="18" charset="0"/>
                <a:cs typeface="Times New Roman" panose="02020603050405020304" pitchFamily="18" charset="0"/>
              </a:rPr>
              <a:t>Sơ Đồ Kết Nối</a:t>
            </a:r>
            <a:endParaRPr lang="en-US" sz="250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5294811" y="1128912"/>
            <a:ext cx="6897189" cy="5729087"/>
          </a:xfrm>
          <a:prstGeom prst="rect">
            <a:avLst/>
          </a:prstGeom>
        </p:spPr>
      </p:pic>
      <p:pic>
        <p:nvPicPr>
          <p:cNvPr id="16" name="Picture 15"/>
          <p:cNvPicPr>
            <a:picLocks noChangeAspect="1"/>
          </p:cNvPicPr>
          <p:nvPr/>
        </p:nvPicPr>
        <p:blipFill>
          <a:blip r:embed="rId3"/>
          <a:stretch>
            <a:fillRect/>
          </a:stretch>
        </p:blipFill>
        <p:spPr>
          <a:xfrm>
            <a:off x="1693681" y="2655570"/>
            <a:ext cx="3862388" cy="2400300"/>
          </a:xfrm>
          <a:prstGeom prst="rect">
            <a:avLst/>
          </a:prstGeom>
        </p:spPr>
      </p:pic>
    </p:spTree>
    <p:extLst>
      <p:ext uri="{BB962C8B-B14F-4D97-AF65-F5344CB8AC3E}">
        <p14:creationId xmlns:p14="http://schemas.microsoft.com/office/powerpoint/2010/main" val="2189951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154509" y="1128913"/>
            <a:ext cx="5297261" cy="5729087"/>
          </a:xfrm>
          <a:prstGeom prst="rect">
            <a:avLst/>
          </a:prstGeom>
        </p:spPr>
      </p:pic>
      <p:sp>
        <p:nvSpPr>
          <p:cNvPr id="7" name="TextBox 6"/>
          <p:cNvSpPr txBox="1"/>
          <p:nvPr/>
        </p:nvSpPr>
        <p:spPr>
          <a:xfrm>
            <a:off x="2973676" y="267139"/>
            <a:ext cx="8041915" cy="861774"/>
          </a:xfrm>
          <a:prstGeom prst="rect">
            <a:avLst/>
          </a:prstGeom>
          <a:noFill/>
        </p:spPr>
        <p:txBody>
          <a:bodyPr wrap="square" rtlCol="0">
            <a:spAutoFit/>
          </a:bodyPr>
          <a:lstStyle/>
          <a:p>
            <a:r>
              <a:rPr lang="en-US" sz="5000" b="1" smtClean="0">
                <a:solidFill>
                  <a:srgbClr val="FF0000"/>
                </a:solidFill>
                <a:latin typeface="Times New Roman" panose="02020603050405020304" pitchFamily="18" charset="0"/>
                <a:cs typeface="Times New Roman" panose="02020603050405020304" pitchFamily="18" charset="0"/>
              </a:rPr>
              <a:t>Module Cảm Biến Đo Độ pH</a:t>
            </a:r>
          </a:p>
        </p:txBody>
      </p:sp>
      <p:sp>
        <p:nvSpPr>
          <p:cNvPr id="8" name="TextBox 7"/>
          <p:cNvSpPr txBox="1"/>
          <p:nvPr/>
        </p:nvSpPr>
        <p:spPr>
          <a:xfrm>
            <a:off x="1975944" y="1724112"/>
            <a:ext cx="2247713" cy="553998"/>
          </a:xfrm>
          <a:prstGeom prst="rect">
            <a:avLst/>
          </a:prstGeom>
          <a:solidFill>
            <a:schemeClr val="bg1"/>
          </a:solidFill>
          <a:ln>
            <a:solidFill>
              <a:srgbClr val="FF0000"/>
            </a:solidFill>
          </a:ln>
        </p:spPr>
        <p:txBody>
          <a:bodyPr wrap="square" rtlCol="0">
            <a:spAutoFit/>
          </a:bodyPr>
          <a:lstStyle/>
          <a:p>
            <a:pPr>
              <a:lnSpc>
                <a:spcPct val="120000"/>
              </a:lnSpc>
            </a:pPr>
            <a:r>
              <a:rPr lang="en-US" sz="2500" b="1" smtClean="0">
                <a:latin typeface="Times New Roman" panose="02020603050405020304" pitchFamily="18" charset="0"/>
                <a:cs typeface="Times New Roman" panose="02020603050405020304" pitchFamily="18" charset="0"/>
              </a:rPr>
              <a:t>Example Code</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607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5000" b="1" smtClean="0">
                <a:solidFill>
                  <a:srgbClr val="FFFF00"/>
                </a:solidFill>
                <a:latin typeface="Times New Roman" panose="02020603050405020304" pitchFamily="18" charset="0"/>
                <a:cs typeface="Times New Roman" panose="02020603050405020304" pitchFamily="18" charset="0"/>
              </a:rPr>
              <a:t>Thank you for listening</a:t>
            </a:r>
            <a:endParaRPr lang="en-US" sz="5000" b="1">
              <a:solidFill>
                <a:srgbClr val="FFFF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a:p>
        </p:txBody>
      </p:sp>
      <p:sp>
        <p:nvSpPr>
          <p:cNvPr id="6" name="TextBox 5"/>
          <p:cNvSpPr txBox="1"/>
          <p:nvPr/>
        </p:nvSpPr>
        <p:spPr>
          <a:xfrm>
            <a:off x="2236717" y="3036213"/>
            <a:ext cx="4611757" cy="861774"/>
          </a:xfrm>
          <a:prstGeom prst="rect">
            <a:avLst/>
          </a:prstGeom>
          <a:solidFill>
            <a:schemeClr val="tx1"/>
          </a:solidFill>
          <a:ln w="57150">
            <a:solidFill>
              <a:srgbClr val="00B0F0"/>
            </a:solidFill>
          </a:ln>
        </p:spPr>
        <p:txBody>
          <a:bodyPr wrap="square" rtlCol="0">
            <a:spAutoFit/>
          </a:bodyPr>
          <a:lstStyle/>
          <a:p>
            <a:r>
              <a:rPr lang="en-US" sz="2500" err="1" smtClean="0">
                <a:solidFill>
                  <a:schemeClr val="bg1"/>
                </a:solidFill>
                <a:latin typeface="Times New Roman" panose="02020603050405020304" pitchFamily="18" charset="0"/>
                <a:cs typeface="Times New Roman" panose="02020603050405020304" pitchFamily="18" charset="0"/>
              </a:rPr>
              <a:t>Diễn</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giả</a:t>
            </a:r>
            <a:r>
              <a:rPr lang="en-US" sz="2500" smtClean="0">
                <a:solidFill>
                  <a:schemeClr val="bg1"/>
                </a:solidFill>
                <a:latin typeface="Times New Roman" panose="02020603050405020304" pitchFamily="18" charset="0"/>
                <a:cs typeface="Times New Roman" panose="02020603050405020304" pitchFamily="18" charset="0"/>
              </a:rPr>
              <a:t>: Phan </a:t>
            </a:r>
            <a:r>
              <a:rPr lang="en-US" sz="2500" err="1" smtClean="0">
                <a:solidFill>
                  <a:schemeClr val="bg1"/>
                </a:solidFill>
                <a:latin typeface="Times New Roman" panose="02020603050405020304" pitchFamily="18" charset="0"/>
                <a:cs typeface="Times New Roman" panose="02020603050405020304" pitchFamily="18" charset="0"/>
              </a:rPr>
              <a:t>Hoàng</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Anh</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Tuấn</a:t>
            </a:r>
            <a:endParaRPr lang="en-US" sz="2500" smtClean="0">
              <a:solidFill>
                <a:schemeClr val="bg1"/>
              </a:solidFill>
              <a:latin typeface="Times New Roman" panose="02020603050405020304" pitchFamily="18" charset="0"/>
              <a:cs typeface="Times New Roman" panose="02020603050405020304" pitchFamily="18" charset="0"/>
            </a:endParaRPr>
          </a:p>
          <a:p>
            <a:r>
              <a:rPr lang="en-US" sz="2500" err="1" smtClean="0">
                <a:solidFill>
                  <a:schemeClr val="bg1"/>
                </a:solidFill>
                <a:latin typeface="Times New Roman" panose="02020603050405020304" pitchFamily="18" charset="0"/>
                <a:cs typeface="Times New Roman" panose="02020603050405020304" pitchFamily="18" charset="0"/>
              </a:rPr>
              <a:t>Bộ</a:t>
            </a:r>
            <a:r>
              <a:rPr lang="en-US" sz="2500" smtClean="0">
                <a:solidFill>
                  <a:schemeClr val="bg1"/>
                </a:solidFill>
                <a:latin typeface="Times New Roman" panose="02020603050405020304" pitchFamily="18" charset="0"/>
                <a:cs typeface="Times New Roman" panose="02020603050405020304" pitchFamily="18" charset="0"/>
              </a:rPr>
              <a:t> </a:t>
            </a:r>
            <a:r>
              <a:rPr lang="en-US" sz="2500" err="1" smtClean="0">
                <a:solidFill>
                  <a:schemeClr val="bg1"/>
                </a:solidFill>
                <a:latin typeface="Times New Roman" panose="02020603050405020304" pitchFamily="18" charset="0"/>
                <a:cs typeface="Times New Roman" panose="02020603050405020304" pitchFamily="18" charset="0"/>
              </a:rPr>
              <a:t>phận</a:t>
            </a:r>
            <a:r>
              <a:rPr lang="en-US" sz="2500" smtClean="0">
                <a:solidFill>
                  <a:schemeClr val="bg1"/>
                </a:solidFill>
                <a:latin typeface="Times New Roman" panose="02020603050405020304" pitchFamily="18" charset="0"/>
                <a:cs typeface="Times New Roman" panose="02020603050405020304" pitchFamily="18" charset="0"/>
              </a:rPr>
              <a:t>: IoT - </a:t>
            </a:r>
            <a:r>
              <a:rPr lang="en-US" sz="2500" err="1" smtClean="0">
                <a:solidFill>
                  <a:schemeClr val="bg1"/>
                </a:solidFill>
                <a:latin typeface="Times New Roman" panose="02020603050405020304" pitchFamily="18" charset="0"/>
                <a:cs typeface="Times New Roman" panose="02020603050405020304" pitchFamily="18" charset="0"/>
              </a:rPr>
              <a:t>Indruino</a:t>
            </a:r>
            <a:endParaRPr lang="en-US" sz="25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3594</TotalTime>
  <Words>117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Roboto</vt:lpstr>
      <vt:lpstr>Times New Roman</vt:lpstr>
      <vt:lpstr>Office Theme</vt:lpstr>
      <vt:lpstr>PowerPoint Presentation</vt:lpstr>
      <vt:lpstr>Cảm Biến  Ngư Nghiệp</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Tuấn Phan</cp:lastModifiedBy>
  <cp:revision>356</cp:revision>
  <dcterms:created xsi:type="dcterms:W3CDTF">2017-11-04T11:17:03Z</dcterms:created>
  <dcterms:modified xsi:type="dcterms:W3CDTF">2020-08-26T15:37:36Z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