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D55A4E-0ED5-40AD-8F3D-0C54A639F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51A451-AACB-2BBA-F723-374EBB347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437D74-427F-15C4-600E-39B44BE5D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04FF-AD9D-D64C-AFD2-89DC040C3A79}" type="datetimeFigureOut">
              <a:rPr lang="de-DE" smtClean="0"/>
              <a:t>27.05.24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E79493-2257-25B0-5AE7-2684AD04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3ED981-FF0C-C501-E6B3-4C402A9F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8647-8572-7D4E-B42E-9AFEAA8897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4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AEAF9-820A-A6D7-72E2-A14ED45F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4DA838-8F2D-DD6D-85CF-58588C268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FE4FB3-5225-56D8-E177-B897ADF5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04FF-AD9D-D64C-AFD2-89DC040C3A79}" type="datetimeFigureOut">
              <a:rPr lang="de-DE" smtClean="0"/>
              <a:t>27.05.24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527A09-9785-2072-CB5B-963CFF0C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A332CA-47A2-6201-9B7D-276966F5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8647-8572-7D4E-B42E-9AFEAA8897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95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89EEB7E-BF66-2439-C2C2-2958BE0B7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023AD1-9949-463C-9EF2-1BF868871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B321FA-DFA2-B40C-93F0-79BCF45F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04FF-AD9D-D64C-AFD2-89DC040C3A79}" type="datetimeFigureOut">
              <a:rPr lang="de-DE" smtClean="0"/>
              <a:t>27.05.24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49C7BC-2F15-1618-9D85-CA9D925C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7D6BDD-8332-E78D-0F68-4F6B27F1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8647-8572-7D4E-B42E-9AFEAA8897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90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1DAE2-96FA-F1DC-4B23-87658604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5B8694-AB69-0ED7-CA78-BF95CF34B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B72D47-5DEC-A685-819A-0DA5962F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04FF-AD9D-D64C-AFD2-89DC040C3A79}" type="datetimeFigureOut">
              <a:rPr lang="de-DE" smtClean="0"/>
              <a:t>27.05.24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B16BE6-8459-9343-C092-AB3ED04B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C16C34-78B5-49D3-092D-6F249C9E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8647-8572-7D4E-B42E-9AFEAA8897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92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1A7CC-AD71-FE99-E727-51C67BFD9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562CA9-6105-2F22-F267-887F89697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4B0F19-B4C7-5F97-1F2C-2E8D05E10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04FF-AD9D-D64C-AFD2-89DC040C3A79}" type="datetimeFigureOut">
              <a:rPr lang="de-DE" smtClean="0"/>
              <a:t>27.05.24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E7FC7F-D0D6-B266-BBA5-20D194E2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DDA763-5D58-5AFB-D42E-A5D6B0CB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8647-8572-7D4E-B42E-9AFEAA8897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3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91B66-4DFD-3B06-EA5B-33E8379C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376193-B1F4-4FED-4A78-5E6BC23DA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D71E36-D73D-6A62-FAB5-BAD89C8F0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D1ED5E-55AD-ADE6-780E-8268CCD5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04FF-AD9D-D64C-AFD2-89DC040C3A79}" type="datetimeFigureOut">
              <a:rPr lang="de-DE" smtClean="0"/>
              <a:t>27.05.24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555305-027D-969D-5873-BEB65DC5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32CD95-C30D-4C0E-FF99-2280EEA1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8647-8572-7D4E-B42E-9AFEAA8897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26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8D76C-8BCA-F5ED-90A1-CA957321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F3DE9B-A41D-B0F2-3B11-53BEB3D3F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1A7435-4699-29F9-2257-2A887CB31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82AA2E-8B6C-056C-6F1C-C9182AF57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1CEC8E-DE3C-1928-5477-D354066C6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9E0105D-16CC-9265-B88C-8F162B53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04FF-AD9D-D64C-AFD2-89DC040C3A79}" type="datetimeFigureOut">
              <a:rPr lang="de-DE" smtClean="0"/>
              <a:t>27.05.24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DB51BC9-52E9-E3C0-67ED-481AF9C3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DDECF1-04C1-F2C5-D68F-AA43AA97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8647-8572-7D4E-B42E-9AFEAA8897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56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2A003-0A02-88A1-4D10-07FE6DC4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BDAF6A-7F72-5EB0-1474-990D51E3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04FF-AD9D-D64C-AFD2-89DC040C3A79}" type="datetimeFigureOut">
              <a:rPr lang="de-DE" smtClean="0"/>
              <a:t>27.05.24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5AE3FD-0D19-AA30-6A44-A76DDED3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76784B-95AB-FD56-BC1E-B03AD7A1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8647-8572-7D4E-B42E-9AFEAA8897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40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1A46E8-375F-F446-6747-FA3C2315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04FF-AD9D-D64C-AFD2-89DC040C3A79}" type="datetimeFigureOut">
              <a:rPr lang="de-DE" smtClean="0"/>
              <a:t>27.05.24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0322F8-53FA-E102-B53D-5BEA65FB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DADF09-E4AB-128E-7F8F-7EF1BD8A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8647-8572-7D4E-B42E-9AFEAA8897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65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6508C-BFED-ED70-C8CD-22517A6C3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3EF2DE-6901-A850-CC38-6B8638607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9A13B9-883F-7A44-86DF-F4A5224F3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1DEFB3-EDDC-5B9C-FC9F-B06836C9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04FF-AD9D-D64C-AFD2-89DC040C3A79}" type="datetimeFigureOut">
              <a:rPr lang="de-DE" smtClean="0"/>
              <a:t>27.05.24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7D356B-758D-5B6F-ABAF-2F4FDCA86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2E58DF-5EE8-26CE-D6EE-1865779B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8647-8572-7D4E-B42E-9AFEAA8897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33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D5183-BE91-E9E3-A95F-FCB6E6EF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6251EC2-6C38-B996-122E-A1E155870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878A6A-245F-FDAF-BA65-C142FB96D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94525B-48D7-3AC8-EF36-0C20FF60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04FF-AD9D-D64C-AFD2-89DC040C3A79}" type="datetimeFigureOut">
              <a:rPr lang="de-DE" smtClean="0"/>
              <a:t>27.05.24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56053D-BE46-87CB-C55A-1CFF152D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C31BA0-8CE9-D084-F087-64DCC1C6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8647-8572-7D4E-B42E-9AFEAA8897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29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2EE367D-9F2A-A9EB-DCAD-F93DD01D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EB0F08-56CE-8E3E-FD5E-896CBDFB3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415542-34F4-3276-BC13-AAC8E4A95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904FF-AD9D-D64C-AFD2-89DC040C3A79}" type="datetimeFigureOut">
              <a:rPr lang="de-DE" smtClean="0"/>
              <a:t>27.05.24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E2E52E-3CE3-5E26-56A0-01A1A52CC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7D641A-8B40-B979-69F2-573790826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68647-8572-7D4E-B42E-9AFEAA8897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13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C60BCE0C-5EE3-B15F-38FC-94A307F266C4}"/>
              </a:ext>
            </a:extLst>
          </p:cNvPr>
          <p:cNvGrpSpPr/>
          <p:nvPr/>
        </p:nvGrpSpPr>
        <p:grpSpPr>
          <a:xfrm>
            <a:off x="241300" y="542444"/>
            <a:ext cx="11216655" cy="6260824"/>
            <a:chOff x="241300" y="542444"/>
            <a:chExt cx="11216655" cy="6260824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BA55BD34-22D6-D727-91B7-96D9640DE222}"/>
                </a:ext>
              </a:extLst>
            </p:cNvPr>
            <p:cNvSpPr txBox="1"/>
            <p:nvPr/>
          </p:nvSpPr>
          <p:spPr>
            <a:xfrm>
              <a:off x="3200401" y="542444"/>
              <a:ext cx="60960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2400" b="1" dirty="0">
                  <a:effectLst/>
                  <a:latin typeface="Helvetica" pitchFamily="2" charset="0"/>
                </a:rPr>
                <a:t>V</a:t>
              </a:r>
              <a:r>
                <a:rPr lang="de-DE" sz="2400" dirty="0">
                  <a:effectLst/>
                  <a:latin typeface="Helvetica" pitchFamily="2" charset="0"/>
                </a:rPr>
                <a:t>ersatile </a:t>
              </a:r>
              <a:r>
                <a:rPr lang="de-DE" sz="2400" b="1" dirty="0" err="1">
                  <a:effectLst/>
                  <a:latin typeface="Helvetica" pitchFamily="2" charset="0"/>
                </a:rPr>
                <a:t>O</a:t>
              </a:r>
              <a:r>
                <a:rPr lang="de-DE" sz="2400" dirty="0" err="1">
                  <a:effectLst/>
                  <a:latin typeface="Helvetica" pitchFamily="2" charset="0"/>
                </a:rPr>
                <a:t>bject-oriented</a:t>
              </a:r>
              <a:r>
                <a:rPr lang="de-DE" sz="2400" dirty="0">
                  <a:effectLst/>
                  <a:latin typeface="Helvetica" pitchFamily="2" charset="0"/>
                </a:rPr>
                <a:t> </a:t>
              </a:r>
              <a:r>
                <a:rPr lang="de-DE" sz="2400" b="1" dirty="0">
                  <a:effectLst/>
                  <a:latin typeface="Helvetica" pitchFamily="2" charset="0"/>
                </a:rPr>
                <a:t>T</a:t>
              </a:r>
              <a:r>
                <a:rPr lang="de-DE" sz="2400" dirty="0">
                  <a:effectLst/>
                  <a:latin typeface="Helvetica" pitchFamily="2" charset="0"/>
                </a:rPr>
                <a:t>oolkit </a:t>
              </a:r>
              <a:r>
                <a:rPr lang="de-DE" sz="2400" dirty="0" err="1">
                  <a:effectLst/>
                  <a:latin typeface="Helvetica" pitchFamily="2" charset="0"/>
                </a:rPr>
                <a:t>for</a:t>
              </a:r>
              <a:r>
                <a:rPr lang="de-DE" sz="2400" dirty="0">
                  <a:effectLst/>
                  <a:latin typeface="Helvetica" pitchFamily="2" charset="0"/>
                </a:rPr>
                <a:t> </a:t>
              </a:r>
              <a:r>
                <a:rPr lang="de-DE" sz="2400" b="1" dirty="0" err="1">
                  <a:effectLst/>
                  <a:latin typeface="Helvetica" pitchFamily="2" charset="0"/>
                </a:rPr>
                <a:t>C</a:t>
              </a:r>
              <a:r>
                <a:rPr lang="de-DE" sz="2400" dirty="0" err="1">
                  <a:effectLst/>
                  <a:latin typeface="Helvetica" pitchFamily="2" charset="0"/>
                </a:rPr>
                <a:t>oarse</a:t>
              </a:r>
              <a:r>
                <a:rPr lang="de-DE" sz="2400" dirty="0">
                  <a:effectLst/>
                  <a:latin typeface="Helvetica" pitchFamily="2" charset="0"/>
                </a:rPr>
                <a:t> </a:t>
              </a:r>
              <a:r>
                <a:rPr lang="de-DE" sz="2400" dirty="0" err="1">
                  <a:effectLst/>
                  <a:latin typeface="Helvetica" pitchFamily="2" charset="0"/>
                </a:rPr>
                <a:t>graining</a:t>
              </a:r>
              <a:r>
                <a:rPr lang="de-DE" sz="2400" dirty="0">
                  <a:effectLst/>
                  <a:latin typeface="Helvetica" pitchFamily="2" charset="0"/>
                </a:rPr>
                <a:t> and </a:t>
              </a:r>
              <a:r>
                <a:rPr lang="de-DE" sz="2400" dirty="0" err="1">
                  <a:effectLst/>
                  <a:latin typeface="Helvetica" pitchFamily="2" charset="0"/>
                </a:rPr>
                <a:t>energy</a:t>
              </a:r>
              <a:r>
                <a:rPr lang="de-DE" sz="2400" dirty="0">
                  <a:effectLst/>
                  <a:latin typeface="Helvetica" pitchFamily="2" charset="0"/>
                </a:rPr>
                <a:t> </a:t>
              </a:r>
              <a:r>
                <a:rPr lang="de-DE" sz="2400" dirty="0" err="1">
                  <a:effectLst/>
                  <a:latin typeface="Helvetica" pitchFamily="2" charset="0"/>
                </a:rPr>
                <a:t>transport</a:t>
              </a:r>
              <a:r>
                <a:rPr lang="de-DE" sz="2400" dirty="0">
                  <a:effectLst/>
                  <a:latin typeface="Helvetica" pitchFamily="2" charset="0"/>
                </a:rPr>
                <a:t> </a:t>
              </a:r>
              <a:r>
                <a:rPr lang="de-DE" sz="2400" b="1" dirty="0" err="1">
                  <a:effectLst/>
                  <a:latin typeface="Helvetica" pitchFamily="2" charset="0"/>
                </a:rPr>
                <a:t>A</a:t>
              </a:r>
              <a:r>
                <a:rPr lang="de-DE" sz="2400" dirty="0" err="1">
                  <a:effectLst/>
                  <a:latin typeface="Helvetica" pitchFamily="2" charset="0"/>
                </a:rPr>
                <a:t>pplications</a:t>
              </a:r>
              <a:endParaRPr lang="de-DE" sz="2400" dirty="0">
                <a:effectLst/>
                <a:latin typeface="Helvetica" pitchFamily="2" charset="0"/>
              </a:endParaRPr>
            </a:p>
          </p:txBody>
        </p:sp>
        <p:pic>
          <p:nvPicPr>
            <p:cNvPr id="1026" name="Picture 2" descr="Logo">
              <a:extLst>
                <a:ext uri="{FF2B5EF4-FFF2-40B4-BE49-F238E27FC236}">
                  <a16:creationId xmlns:a16="http://schemas.microsoft.com/office/drawing/2014/main" id="{FF9BDFF5-D35A-F0A8-5A7A-055006394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300" y="564243"/>
              <a:ext cx="2806700" cy="78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Abgerundetes Rechteck 5">
              <a:extLst>
                <a:ext uri="{FF2B5EF4-FFF2-40B4-BE49-F238E27FC236}">
                  <a16:creationId xmlns:a16="http://schemas.microsoft.com/office/drawing/2014/main" id="{BA818B0D-043E-EF9A-AE50-57489A3B2A7C}"/>
                </a:ext>
              </a:extLst>
            </p:cNvPr>
            <p:cNvSpPr/>
            <p:nvPr/>
          </p:nvSpPr>
          <p:spPr>
            <a:xfrm>
              <a:off x="4891462" y="5300560"/>
              <a:ext cx="2441465" cy="150270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Abgerundetes Rechteck 8">
              <a:extLst>
                <a:ext uri="{FF2B5EF4-FFF2-40B4-BE49-F238E27FC236}">
                  <a16:creationId xmlns:a16="http://schemas.microsoft.com/office/drawing/2014/main" id="{E3382691-FD0A-CBE7-30C9-59B0E33300D3}"/>
                </a:ext>
              </a:extLst>
            </p:cNvPr>
            <p:cNvSpPr/>
            <p:nvPr/>
          </p:nvSpPr>
          <p:spPr>
            <a:xfrm>
              <a:off x="2528874" y="1503594"/>
              <a:ext cx="3367791" cy="341264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DF95D0F0-5561-8ECD-088A-0F2CB8A08BF2}"/>
                </a:ext>
              </a:extLst>
            </p:cNvPr>
            <p:cNvSpPr txBox="1"/>
            <p:nvPr/>
          </p:nvSpPr>
          <p:spPr>
            <a:xfrm>
              <a:off x="3487204" y="1675631"/>
              <a:ext cx="1404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VOTCA-CSG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8E33228-8E35-1EB3-4B20-255B3F64EE16}"/>
                </a:ext>
              </a:extLst>
            </p:cNvPr>
            <p:cNvSpPr txBox="1"/>
            <p:nvPr/>
          </p:nvSpPr>
          <p:spPr>
            <a:xfrm>
              <a:off x="5601623" y="5300270"/>
              <a:ext cx="994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TOOLS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FB371A79-CB37-7900-755A-289A12E6C4BD}"/>
                </a:ext>
              </a:extLst>
            </p:cNvPr>
            <p:cNvSpPr txBox="1"/>
            <p:nvPr/>
          </p:nvSpPr>
          <p:spPr>
            <a:xfrm>
              <a:off x="4983324" y="5812667"/>
              <a:ext cx="21830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bg1"/>
                  </a:solidFill>
                </a:rPr>
                <a:t>Linear Algebra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bg1"/>
                  </a:solidFill>
                </a:rPr>
                <a:t>Wrappers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922A311-51F2-0580-3E52-D1E7F38563E3}"/>
                </a:ext>
              </a:extLst>
            </p:cNvPr>
            <p:cNvSpPr txBox="1"/>
            <p:nvPr/>
          </p:nvSpPr>
          <p:spPr>
            <a:xfrm>
              <a:off x="2560625" y="2044963"/>
              <a:ext cx="3367791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bg1"/>
                  </a:solidFill>
                </a:rPr>
                <a:t>MD </a:t>
              </a:r>
              <a:r>
                <a:rPr lang="de-DE" dirty="0" err="1">
                  <a:solidFill>
                    <a:schemeClr val="bg1"/>
                  </a:solidFill>
                </a:rPr>
                <a:t>Topology</a:t>
              </a:r>
              <a:r>
                <a:rPr lang="de-DE" dirty="0">
                  <a:solidFill>
                    <a:schemeClr val="bg1"/>
                  </a:solidFill>
                </a:rPr>
                <a:t> Reader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bg1"/>
                  </a:solidFill>
                </a:rPr>
                <a:t>MD </a:t>
              </a:r>
              <a:r>
                <a:rPr lang="de-DE" dirty="0" err="1">
                  <a:solidFill>
                    <a:schemeClr val="bg1"/>
                  </a:solidFill>
                </a:rPr>
                <a:t>Trajectory</a:t>
              </a:r>
              <a:r>
                <a:rPr lang="de-DE" dirty="0">
                  <a:solidFill>
                    <a:schemeClr val="bg1"/>
                  </a:solidFill>
                </a:rPr>
                <a:t> Reader (</a:t>
              </a:r>
              <a:r>
                <a:rPr lang="de-DE" b="1" dirty="0" err="1">
                  <a:solidFill>
                    <a:schemeClr val="bg1"/>
                  </a:solidFill>
                </a:rPr>
                <a:t>new</a:t>
              </a:r>
              <a:r>
                <a:rPr lang="de-DE" dirty="0">
                  <a:solidFill>
                    <a:schemeClr val="bg1"/>
                  </a:solidFill>
                </a:rPr>
                <a:t>:  </a:t>
              </a:r>
              <a:r>
                <a:rPr lang="de-DE" b="1" dirty="0">
                  <a:solidFill>
                    <a:schemeClr val="bg1"/>
                  </a:solidFill>
                </a:rPr>
                <a:t>H5MD </a:t>
              </a:r>
              <a:r>
                <a:rPr lang="de-DE" b="1" dirty="0" err="1">
                  <a:solidFill>
                    <a:schemeClr val="bg1"/>
                  </a:solidFill>
                </a:rPr>
                <a:t>format</a:t>
              </a:r>
              <a:r>
                <a:rPr lang="de-DE" dirty="0">
                  <a:solidFill>
                    <a:schemeClr val="bg1"/>
                  </a:solidFill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bg1"/>
                  </a:solidFill>
                </a:rPr>
                <a:t>Mapping </a:t>
              </a:r>
              <a:r>
                <a:rPr lang="de-DE" dirty="0" err="1">
                  <a:solidFill>
                    <a:schemeClr val="bg1"/>
                  </a:solidFill>
                </a:rPr>
                <a:t>of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lang="de-DE" dirty="0" err="1">
                  <a:solidFill>
                    <a:schemeClr val="bg1"/>
                  </a:solidFill>
                </a:rPr>
                <a:t>coordinates</a:t>
              </a:r>
              <a:r>
                <a:rPr lang="de-DE" dirty="0">
                  <a:solidFill>
                    <a:schemeClr val="bg1"/>
                  </a:solidFill>
                </a:rPr>
                <a:t>/</a:t>
              </a:r>
              <a:r>
                <a:rPr lang="de-DE" dirty="0" err="1">
                  <a:solidFill>
                    <a:schemeClr val="bg1"/>
                  </a:solidFill>
                </a:rPr>
                <a:t>forces</a:t>
              </a:r>
              <a:endParaRPr lang="de-DE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bg1"/>
                  </a:solidFill>
                </a:rPr>
                <a:t>Structure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lang="de-DE" dirty="0" err="1">
                  <a:solidFill>
                    <a:schemeClr val="bg1"/>
                  </a:solidFill>
                </a:rPr>
                <a:t>based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lang="de-DE" dirty="0" err="1">
                  <a:solidFill>
                    <a:schemeClr val="bg1"/>
                  </a:solidFill>
                </a:rPr>
                <a:t>coarse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lang="de-DE" dirty="0" err="1">
                  <a:solidFill>
                    <a:schemeClr val="bg1"/>
                  </a:solidFill>
                </a:rPr>
                <a:t>graining</a:t>
              </a:r>
              <a:r>
                <a:rPr lang="de-DE" dirty="0">
                  <a:solidFill>
                    <a:schemeClr val="bg1"/>
                  </a:solidFill>
                </a:rPr>
                <a:t> (</a:t>
              </a:r>
              <a:r>
                <a:rPr lang="de-DE" b="1" dirty="0" err="1">
                  <a:solidFill>
                    <a:schemeClr val="bg1"/>
                  </a:solidFill>
                </a:rPr>
                <a:t>new</a:t>
              </a:r>
              <a:r>
                <a:rPr lang="de-DE" b="1" dirty="0">
                  <a:solidFill>
                    <a:schemeClr val="bg1"/>
                  </a:solidFill>
                </a:rPr>
                <a:t>: Iterative Integral </a:t>
              </a:r>
              <a:r>
                <a:rPr lang="de-DE" b="1" dirty="0" err="1">
                  <a:solidFill>
                    <a:schemeClr val="bg1"/>
                  </a:solidFill>
                </a:rPr>
                <a:t>Equation</a:t>
              </a:r>
              <a:r>
                <a:rPr lang="de-DE" b="1" dirty="0">
                  <a:solidFill>
                    <a:schemeClr val="bg1"/>
                  </a:solidFill>
                </a:rPr>
                <a:t> </a:t>
              </a:r>
              <a:r>
                <a:rPr lang="de-DE" b="1" dirty="0" err="1">
                  <a:solidFill>
                    <a:schemeClr val="bg1"/>
                  </a:solidFill>
                </a:rPr>
                <a:t>method</a:t>
              </a:r>
              <a:r>
                <a:rPr lang="de-DE" dirty="0">
                  <a:solidFill>
                    <a:schemeClr val="bg1"/>
                  </a:solidFill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bg1"/>
                  </a:solidFill>
                </a:rPr>
                <a:t>Relative </a:t>
              </a:r>
              <a:r>
                <a:rPr lang="de-DE" dirty="0" err="1">
                  <a:solidFill>
                    <a:schemeClr val="bg1"/>
                  </a:solidFill>
                </a:rPr>
                <a:t>entropy</a:t>
              </a:r>
              <a:endParaRPr lang="de-DE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bg1"/>
                  </a:solidFill>
                </a:rPr>
                <a:t>Force </a:t>
              </a:r>
              <a:r>
                <a:rPr lang="de-DE" dirty="0" err="1">
                  <a:solidFill>
                    <a:schemeClr val="bg1"/>
                  </a:solidFill>
                </a:rPr>
                <a:t>matching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7" name="Abgerundetes Rechteck 16">
              <a:extLst>
                <a:ext uri="{FF2B5EF4-FFF2-40B4-BE49-F238E27FC236}">
                  <a16:creationId xmlns:a16="http://schemas.microsoft.com/office/drawing/2014/main" id="{0131F6F0-E114-3141-8DCD-5A7DC63AC2C0}"/>
                </a:ext>
              </a:extLst>
            </p:cNvPr>
            <p:cNvSpPr/>
            <p:nvPr/>
          </p:nvSpPr>
          <p:spPr>
            <a:xfrm>
              <a:off x="6599222" y="1518584"/>
              <a:ext cx="3367791" cy="341264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4917A38-F8A1-9346-F21F-B19775D49E97}"/>
                </a:ext>
              </a:extLst>
            </p:cNvPr>
            <p:cNvSpPr txBox="1"/>
            <p:nvPr/>
          </p:nvSpPr>
          <p:spPr>
            <a:xfrm>
              <a:off x="7369360" y="1675631"/>
              <a:ext cx="1404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VOTCA-XTP</a:t>
              </a:r>
            </a:p>
          </p:txBody>
        </p:sp>
        <p:sp>
          <p:nvSpPr>
            <p:cNvPr id="22" name="Rechteckiger Pfeil 21">
              <a:extLst>
                <a:ext uri="{FF2B5EF4-FFF2-40B4-BE49-F238E27FC236}">
                  <a16:creationId xmlns:a16="http://schemas.microsoft.com/office/drawing/2014/main" id="{B4DB264C-4C9A-67A8-E64E-85CA012A864F}"/>
                </a:ext>
              </a:extLst>
            </p:cNvPr>
            <p:cNvSpPr/>
            <p:nvPr/>
          </p:nvSpPr>
          <p:spPr>
            <a:xfrm rot="16200000">
              <a:off x="3746817" y="5080160"/>
              <a:ext cx="1292660" cy="994795"/>
            </a:xfrm>
            <a:prstGeom prst="ben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3" name="Rechteckiger Pfeil 22">
              <a:extLst>
                <a:ext uri="{FF2B5EF4-FFF2-40B4-BE49-F238E27FC236}">
                  <a16:creationId xmlns:a16="http://schemas.microsoft.com/office/drawing/2014/main" id="{A9AE3443-424F-E14A-4385-DC5F420EA5DD}"/>
                </a:ext>
              </a:extLst>
            </p:cNvPr>
            <p:cNvSpPr/>
            <p:nvPr/>
          </p:nvSpPr>
          <p:spPr>
            <a:xfrm rot="5400000" flipH="1">
              <a:off x="7190874" y="5080160"/>
              <a:ext cx="1292660" cy="994795"/>
            </a:xfrm>
            <a:prstGeom prst="ben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24993DB-21AC-E133-6535-61F7FD02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921" y="2906486"/>
              <a:ext cx="1419385" cy="431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GitHub - lammps/lammps: Public development project of the LAMMPS MD  software package">
              <a:extLst>
                <a:ext uri="{FF2B5EF4-FFF2-40B4-BE49-F238E27FC236}">
                  <a16:creationId xmlns:a16="http://schemas.microsoft.com/office/drawing/2014/main" id="{EB2A9811-57AB-332C-FCB4-7F9D936FA6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3" t="6912" r="-993" b="38333"/>
            <a:stretch/>
          </p:blipFill>
          <p:spPr bwMode="auto">
            <a:xfrm>
              <a:off x="383921" y="2360610"/>
              <a:ext cx="1574801" cy="431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reating Faster Molecular Dynamics Simulations with GROMACS 2020 | NVIDIA  Technical Blog">
              <a:extLst>
                <a:ext uri="{FF2B5EF4-FFF2-40B4-BE49-F238E27FC236}">
                  <a16:creationId xmlns:a16="http://schemas.microsoft.com/office/drawing/2014/main" id="{F518B3A0-AA26-141E-BA81-9836DBC3B0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30" b="24221"/>
            <a:stretch/>
          </p:blipFill>
          <p:spPr bwMode="auto">
            <a:xfrm>
              <a:off x="387614" y="1675631"/>
              <a:ext cx="2109509" cy="576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GitHub - espressomd/espresso: The ESPResSo package">
              <a:extLst>
                <a:ext uri="{FF2B5EF4-FFF2-40B4-BE49-F238E27FC236}">
                  <a16:creationId xmlns:a16="http://schemas.microsoft.com/office/drawing/2014/main" id="{7D33582D-1671-E701-3334-E68A96D19F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743" y="3429000"/>
              <a:ext cx="811527" cy="811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1C7F4248-438B-DE2C-731F-E55C5F98E601}"/>
                </a:ext>
              </a:extLst>
            </p:cNvPr>
            <p:cNvSpPr txBox="1"/>
            <p:nvPr/>
          </p:nvSpPr>
          <p:spPr>
            <a:xfrm>
              <a:off x="6702166" y="1956217"/>
              <a:ext cx="3367791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bg1"/>
                  </a:solidFill>
                </a:rPr>
                <a:t>DFT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bg1"/>
                  </a:solidFill>
                </a:rPr>
                <a:t>Many-Body </a:t>
              </a:r>
              <a:r>
                <a:rPr lang="de-DE" dirty="0" err="1">
                  <a:solidFill>
                    <a:schemeClr val="bg1"/>
                  </a:solidFill>
                </a:rPr>
                <a:t>Green‘s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lang="de-DE" dirty="0" err="1">
                  <a:solidFill>
                    <a:schemeClr val="bg1"/>
                  </a:solidFill>
                </a:rPr>
                <a:t>Function</a:t>
              </a:r>
              <a:endParaRPr lang="de-DE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bg1"/>
                  </a:solidFill>
                </a:rPr>
                <a:t>Bethe-Salpeter </a:t>
              </a:r>
              <a:r>
                <a:rPr lang="de-DE" dirty="0" err="1">
                  <a:solidFill>
                    <a:schemeClr val="bg1"/>
                  </a:solidFill>
                </a:rPr>
                <a:t>Equation</a:t>
              </a:r>
              <a:endParaRPr lang="de-DE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bg1"/>
                  </a:solidFill>
                </a:rPr>
                <a:t>Quantum </a:t>
              </a:r>
              <a:r>
                <a:rPr lang="de-DE" dirty="0" err="1">
                  <a:solidFill>
                    <a:schemeClr val="bg1"/>
                  </a:solidFill>
                </a:rPr>
                <a:t>classical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lang="de-DE" dirty="0" err="1">
                  <a:solidFill>
                    <a:schemeClr val="bg1"/>
                  </a:solidFill>
                </a:rPr>
                <a:t>embedding</a:t>
              </a:r>
              <a:endParaRPr lang="de-DE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bg1"/>
                  </a:solidFill>
                </a:rPr>
                <a:t>CUDA support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bg1"/>
                  </a:solidFill>
                </a:rPr>
                <a:t>OpenMP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lang="de-DE" dirty="0" err="1">
                  <a:solidFill>
                    <a:schemeClr val="bg1"/>
                  </a:solidFill>
                </a:rPr>
                <a:t>parallelization</a:t>
              </a:r>
              <a:endParaRPr lang="de-DE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bg1"/>
                  </a:solidFill>
                </a:rPr>
                <a:t>Python </a:t>
              </a:r>
              <a:r>
                <a:rPr lang="de-DE" dirty="0" err="1">
                  <a:solidFill>
                    <a:schemeClr val="bg1"/>
                  </a:solidFill>
                </a:rPr>
                <a:t>binding</a:t>
              </a:r>
              <a:r>
                <a:rPr lang="de-DE" dirty="0">
                  <a:solidFill>
                    <a:schemeClr val="bg1"/>
                  </a:solidFill>
                </a:rPr>
                <a:t> (</a:t>
              </a:r>
              <a:r>
                <a:rPr lang="de-DE" b="1" dirty="0" err="1">
                  <a:solidFill>
                    <a:schemeClr val="bg1"/>
                  </a:solidFill>
                </a:rPr>
                <a:t>PyXTP</a:t>
              </a:r>
              <a:r>
                <a:rPr lang="de-DE" dirty="0">
                  <a:solidFill>
                    <a:schemeClr val="bg1"/>
                  </a:solidFill>
                </a:rPr>
                <a:t>)</a:t>
              </a:r>
            </a:p>
          </p:txBody>
        </p:sp>
        <p:pic>
          <p:nvPicPr>
            <p:cNvPr id="1040" name="Picture 16" descr="ORCA | Max-Planck-Institut für Kohlenforschung">
              <a:extLst>
                <a:ext uri="{FF2B5EF4-FFF2-40B4-BE49-F238E27FC236}">
                  <a16:creationId xmlns:a16="http://schemas.microsoft.com/office/drawing/2014/main" id="{AE72ABAD-442F-67A1-4E76-C40840BAC9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2901" y="3306674"/>
              <a:ext cx="1285054" cy="1010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Abgerundetes Rechteck 24">
              <a:extLst>
                <a:ext uri="{FF2B5EF4-FFF2-40B4-BE49-F238E27FC236}">
                  <a16:creationId xmlns:a16="http://schemas.microsoft.com/office/drawing/2014/main" id="{DEA8ACF5-B9E2-90A8-FE95-F3AD663FAEDB}"/>
                </a:ext>
              </a:extLst>
            </p:cNvPr>
            <p:cNvSpPr/>
            <p:nvPr/>
          </p:nvSpPr>
          <p:spPr>
            <a:xfrm>
              <a:off x="2600078" y="2050516"/>
              <a:ext cx="3231095" cy="88018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3492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Pfeil nach unten 25">
              <a:extLst>
                <a:ext uri="{FF2B5EF4-FFF2-40B4-BE49-F238E27FC236}">
                  <a16:creationId xmlns:a16="http://schemas.microsoft.com/office/drawing/2014/main" id="{598753CB-43F6-088C-FAEE-9DFC26F9592E}"/>
                </a:ext>
              </a:extLst>
            </p:cNvPr>
            <p:cNvSpPr/>
            <p:nvPr/>
          </p:nvSpPr>
          <p:spPr>
            <a:xfrm rot="16200000">
              <a:off x="5976385" y="2140196"/>
              <a:ext cx="633966" cy="626686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" name="Picture 2" descr="ase / ase · GitLab">
            <a:extLst>
              <a:ext uri="{FF2B5EF4-FFF2-40B4-BE49-F238E27FC236}">
                <a16:creationId xmlns:a16="http://schemas.microsoft.com/office/drawing/2014/main" id="{CEEF1CFB-DBFA-6E7B-1896-658062A51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902" y="1908918"/>
            <a:ext cx="1285054" cy="128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00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69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Junghans, Christoph</cp:lastModifiedBy>
  <cp:revision>13</cp:revision>
  <dcterms:created xsi:type="dcterms:W3CDTF">2024-05-21T09:12:23Z</dcterms:created>
  <dcterms:modified xsi:type="dcterms:W3CDTF">2024-05-27T21:54:44Z</dcterms:modified>
</cp:coreProperties>
</file>