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3" r:id="rId9"/>
    <p:sldId id="266" r:id="rId10"/>
    <p:sldId id="268" r:id="rId11"/>
    <p:sldId id="267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C7D"/>
    <a:srgbClr val="007403"/>
    <a:srgbClr val="00F2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660"/>
  </p:normalViewPr>
  <p:slideViewPr>
    <p:cSldViewPr>
      <p:cViewPr varScale="1">
        <p:scale>
          <a:sx n="68" d="100"/>
          <a:sy n="68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0803-0C03-4538-A039-B036556F565D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ADB2-6AE8-4FA9-B4C7-7D65032471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3ADB2-6AE8-4FA9-B4C7-7D65032471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http://votd.github.io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09175" y="1447800"/>
            <a:ext cx="2634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smtClean="0">
                <a:solidFill>
                  <a:srgbClr val="007403"/>
                </a:solidFill>
              </a:rPr>
              <a:t>http://votd.github.io</a:t>
            </a:r>
            <a:endParaRPr lang="en-US" sz="1800" b="1" dirty="0">
              <a:solidFill>
                <a:srgbClr val="0074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/>
          <a:lstStyle/>
          <a:p>
            <a:r>
              <a:rPr lang="en-US" dirty="0" smtClean="0"/>
              <a:t>Vulnerability of the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8077200" cy="14996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Concrete Vulnerability Demonstrations for Software Engineering Undergraduates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5842337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Andy Meneely </a:t>
            </a:r>
            <a:r>
              <a:rPr lang="en-US" sz="2000" dirty="0" smtClean="0"/>
              <a:t>and Samuel </a:t>
            </a:r>
            <a:r>
              <a:rPr lang="en-US" sz="2000" dirty="0" err="1" smtClean="0"/>
              <a:t>Lucidi</a:t>
            </a:r>
            <a:endParaRPr lang="en-US" sz="2000" dirty="0" smtClean="0"/>
          </a:p>
          <a:p>
            <a:pPr algn="r"/>
            <a:r>
              <a:rPr lang="en-US" sz="2000" dirty="0" smtClean="0"/>
              <a:t>Department of Software Engineering</a:t>
            </a:r>
          </a:p>
          <a:p>
            <a:pPr algn="r"/>
            <a:r>
              <a:rPr lang="en-US" sz="2000" dirty="0" smtClean="0"/>
              <a:t>Rochester Institute of Technology</a:t>
            </a:r>
            <a:endParaRPr lang="en-US" sz="2000" dirty="0"/>
          </a:p>
        </p:txBody>
      </p:sp>
      <p:pic>
        <p:nvPicPr>
          <p:cNvPr id="13316" name="Picture 4" descr="http://www.rit.edu/upub/logos/tiger_walking_rit_col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62324"/>
            <a:ext cx="2362200" cy="1695676"/>
          </a:xfrm>
          <a:prstGeom prst="rect">
            <a:avLst/>
          </a:prstGeom>
          <a:noFill/>
        </p:spPr>
      </p:pic>
      <p:pic>
        <p:nvPicPr>
          <p:cNvPr id="13318" name="Picture 6" descr="http://www.se.rit.edu/%7Ecortez/img/se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181599"/>
            <a:ext cx="2133600" cy="1676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Cover vulnerabilities that matter </a:t>
            </a:r>
            <a:r>
              <a:rPr lang="en-US" b="1" dirty="0" smtClean="0"/>
              <a:t>today</a:t>
            </a:r>
          </a:p>
          <a:p>
            <a:pPr lvl="1"/>
            <a:r>
              <a:rPr lang="en-US" dirty="0" smtClean="0"/>
              <a:t>Sometimes vulnerabilities will be largely fixed by the industry, e.g. HTTP Response Splitting</a:t>
            </a:r>
          </a:p>
          <a:p>
            <a:pPr lvl="1"/>
            <a:r>
              <a:rPr lang="en-US" dirty="0" smtClean="0"/>
              <a:t>Even the trivially easy ones </a:t>
            </a:r>
            <a:br>
              <a:rPr lang="en-US" dirty="0" smtClean="0"/>
            </a:br>
            <a:r>
              <a:rPr lang="en-US" dirty="0" smtClean="0"/>
              <a:t>e.g. Uncontrolled Format String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Cover </a:t>
            </a:r>
            <a:r>
              <a:rPr lang="en-US" b="1" dirty="0" smtClean="0"/>
              <a:t>modern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Adds to the persuasiveness</a:t>
            </a:r>
          </a:p>
          <a:p>
            <a:pPr lvl="1"/>
            <a:r>
              <a:rPr lang="en-US" dirty="0" smtClean="0"/>
              <a:t>Recent historical examples </a:t>
            </a:r>
            <a:r>
              <a:rPr lang="en-US" dirty="0" smtClean="0"/>
              <a:t>projects students see</a:t>
            </a:r>
          </a:p>
          <a:p>
            <a:pPr lvl="1"/>
            <a:r>
              <a:rPr lang="en-US" dirty="0" smtClean="0"/>
              <a:t>Counter the belief that security is a problem of the past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Easy to run on the projector with no prep</a:t>
            </a:r>
          </a:p>
          <a:p>
            <a:endParaRPr lang="en-US" dirty="0" smtClean="0"/>
          </a:p>
          <a:p>
            <a:r>
              <a:rPr lang="en-US" dirty="0" smtClean="0"/>
              <a:t>Keep the description short and sweet</a:t>
            </a:r>
          </a:p>
          <a:p>
            <a:pPr lvl="1"/>
            <a:r>
              <a:rPr lang="en-US" dirty="0" smtClean="0"/>
              <a:t>Describe the </a:t>
            </a:r>
            <a:r>
              <a:rPr lang="en-US" dirty="0" err="1" smtClean="0"/>
              <a:t>VotD</a:t>
            </a:r>
            <a:r>
              <a:rPr lang="en-US" dirty="0" smtClean="0"/>
              <a:t> </a:t>
            </a:r>
            <a:r>
              <a:rPr lang="en-US" b="1" dirty="0" smtClean="0"/>
              <a:t>verbally </a:t>
            </a:r>
            <a:r>
              <a:rPr lang="en-US" dirty="0" smtClean="0"/>
              <a:t>in your own words</a:t>
            </a:r>
          </a:p>
          <a:p>
            <a:pPr lvl="1"/>
            <a:r>
              <a:rPr lang="en-US" b="1" dirty="0" smtClean="0"/>
              <a:t>Let students </a:t>
            </a:r>
            <a:r>
              <a:rPr lang="en-US" dirty="0" smtClean="0"/>
              <a:t>do more research by linking to the Common Weakness Enumeration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the example code easy to digest</a:t>
            </a:r>
          </a:p>
          <a:p>
            <a:pPr lvl="1"/>
            <a:r>
              <a:rPr lang="en-US" dirty="0" smtClean="0"/>
              <a:t>As </a:t>
            </a:r>
            <a:r>
              <a:rPr lang="en-US" b="1" dirty="0" smtClean="0"/>
              <a:t>minimal context </a:t>
            </a:r>
            <a:r>
              <a:rPr lang="en-US" dirty="0" smtClean="0"/>
              <a:t>as possible</a:t>
            </a:r>
          </a:p>
          <a:p>
            <a:pPr lvl="1"/>
            <a:r>
              <a:rPr lang="en-US" dirty="0" smtClean="0"/>
              <a:t>But keep a realistic </a:t>
            </a:r>
            <a:r>
              <a:rPr lang="en-US" b="1" dirty="0" smtClean="0"/>
              <a:t>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Vulnerability-focused instead of Exploit-focused</a:t>
            </a:r>
          </a:p>
          <a:p>
            <a:pPr lvl="1"/>
            <a:r>
              <a:rPr lang="en-US" dirty="0" smtClean="0"/>
              <a:t>Yes, we always show a simple exploit</a:t>
            </a:r>
          </a:p>
          <a:p>
            <a:pPr lvl="1"/>
            <a:r>
              <a:rPr lang="en-US" dirty="0" smtClean="0"/>
              <a:t>Emphasize </a:t>
            </a:r>
            <a:r>
              <a:rPr lang="en-US" b="1" dirty="0" smtClean="0"/>
              <a:t>finding </a:t>
            </a:r>
            <a:r>
              <a:rPr lang="en-US" dirty="0" smtClean="0"/>
              <a:t>and </a:t>
            </a:r>
            <a:r>
              <a:rPr lang="en-US" b="1" dirty="0" smtClean="0"/>
              <a:t>fixing</a:t>
            </a:r>
            <a:r>
              <a:rPr lang="en-US" dirty="0" smtClean="0"/>
              <a:t>, otherwise the material is overwhelming to students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Healthy Dose of Paranoia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Students often report that </a:t>
            </a:r>
            <a:r>
              <a:rPr lang="en-US" dirty="0" err="1" smtClean="0"/>
              <a:t>VotD</a:t>
            </a:r>
            <a:r>
              <a:rPr lang="en-US" dirty="0" smtClean="0"/>
              <a:t> scares them</a:t>
            </a:r>
          </a:p>
          <a:p>
            <a:pPr lvl="1"/>
            <a:r>
              <a:rPr lang="en-US" dirty="0" smtClean="0"/>
              <a:t>“I did that at my internship!!”</a:t>
            </a:r>
          </a:p>
          <a:p>
            <a:pPr lvl="1"/>
            <a:r>
              <a:rPr lang="en-US" dirty="0" smtClean="0"/>
              <a:t>“Everything we’ve learned until now is wrong!!”</a:t>
            </a:r>
          </a:p>
          <a:p>
            <a:pPr lvl="1"/>
            <a:r>
              <a:rPr lang="en-US" dirty="0" err="1" smtClean="0"/>
              <a:t>Meneely’s</a:t>
            </a:r>
            <a:r>
              <a:rPr lang="en-US" dirty="0" smtClean="0"/>
              <a:t> Maturity Model: </a:t>
            </a:r>
            <a:br>
              <a:rPr lang="en-US" dirty="0" smtClean="0"/>
            </a:br>
            <a:r>
              <a:rPr lang="en-US" dirty="0" smtClean="0"/>
              <a:t>New and Naïve </a:t>
            </a:r>
            <a:r>
              <a:rPr lang="en-US" dirty="0" smtClean="0">
                <a:sym typeface="Wingdings" pitchFamily="2" charset="2"/>
              </a:rPr>
              <a:t> Paranoid and Perplexed  Maturely Mitigating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Fear-mongering </a:t>
            </a:r>
            <a:r>
              <a:rPr lang="en-US" dirty="0" smtClean="0"/>
              <a:t>and alarmism is not necessary here.</a:t>
            </a:r>
          </a:p>
          <a:p>
            <a:pPr lvl="1"/>
            <a:r>
              <a:rPr lang="en-US" dirty="0" smtClean="0"/>
              <a:t>They will need to deliver software in their careers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them the mitigations, have discussions of the </a:t>
            </a:r>
            <a:r>
              <a:rPr lang="en-US" dirty="0" smtClean="0"/>
              <a:t>risks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ym typeface="Wingdings" pitchFamily="2" charset="2"/>
              </a:rPr>
              <a:t>VotD</a:t>
            </a:r>
            <a:r>
              <a:rPr lang="en-US" dirty="0" smtClean="0">
                <a:sym typeface="Wingdings" pitchFamily="2" charset="2"/>
              </a:rPr>
              <a:t> is </a:t>
            </a:r>
            <a:r>
              <a:rPr lang="en-US" dirty="0" smtClean="0">
                <a:sym typeface="Wingdings" pitchFamily="2" charset="2"/>
              </a:rPr>
              <a:t>the </a:t>
            </a:r>
            <a:r>
              <a:rPr lang="en-US" dirty="0" smtClean="0">
                <a:sym typeface="Wingdings" pitchFamily="2" charset="2"/>
              </a:rPr>
              <a:t>most popular part of the class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Taught this class </a:t>
            </a:r>
            <a:r>
              <a:rPr lang="en-US" b="1" dirty="0" smtClean="0">
                <a:sym typeface="Wingdings" pitchFamily="2" charset="2"/>
              </a:rPr>
              <a:t>3 times </a:t>
            </a:r>
            <a:r>
              <a:rPr lang="en-US" dirty="0" smtClean="0">
                <a:sym typeface="Wingdings" pitchFamily="2" charset="2"/>
              </a:rPr>
              <a:t>and always highlighted on course </a:t>
            </a:r>
            <a:r>
              <a:rPr lang="en-US" dirty="0" err="1" smtClean="0">
                <a:sym typeface="Wingdings" pitchFamily="2" charset="2"/>
              </a:rPr>
              <a:t>evals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In a survey, this ranked the highest of all course materials as being the </a:t>
            </a:r>
            <a:r>
              <a:rPr lang="en-US" b="1" dirty="0" smtClean="0">
                <a:sym typeface="Wingdings" pitchFamily="2" charset="2"/>
              </a:rPr>
              <a:t>most effective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http://votd.github.io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4038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keep this going!</a:t>
            </a:r>
          </a:p>
          <a:p>
            <a:pPr lvl="1"/>
            <a:r>
              <a:rPr lang="en-US" dirty="0" smtClean="0"/>
              <a:t>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Website descriptions are </a:t>
            </a:r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Feel free to use and contribute!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Thank you!! 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183" r="27379"/>
          <a:stretch>
            <a:fillRect/>
          </a:stretch>
        </p:blipFill>
        <p:spPr bwMode="auto">
          <a:xfrm>
            <a:off x="4267200" y="1078089"/>
            <a:ext cx="4876801" cy="5779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Must Be Secure!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Security matters today</a:t>
            </a:r>
          </a:p>
          <a:p>
            <a:pPr lvl="1"/>
            <a:r>
              <a:rPr lang="en-US" dirty="0" smtClean="0"/>
              <a:t>Google pays $200-$20,000 </a:t>
            </a:r>
            <a:r>
              <a:rPr lang="en-US" i="1" dirty="0" smtClean="0"/>
              <a:t>per </a:t>
            </a:r>
            <a:r>
              <a:rPr lang="en-US" i="1" dirty="0" smtClean="0"/>
              <a:t>vulnerability</a:t>
            </a:r>
            <a:r>
              <a:rPr lang="en-US" i="1" baseline="30000" dirty="0" smtClean="0"/>
              <a:t>1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…</a:t>
            </a:r>
            <a:r>
              <a:rPr lang="en-US" dirty="0" smtClean="0"/>
              <a:t>recently</a:t>
            </a:r>
            <a:r>
              <a:rPr lang="en-US" baseline="30000" dirty="0" smtClean="0"/>
              <a:t>2</a:t>
            </a:r>
            <a:r>
              <a:rPr lang="en-US" dirty="0" smtClean="0"/>
              <a:t> paid </a:t>
            </a:r>
            <a:r>
              <a:rPr lang="en-US" dirty="0" smtClean="0"/>
              <a:t>$</a:t>
            </a:r>
            <a:r>
              <a:rPr lang="en-US" dirty="0" smtClean="0"/>
              <a:t>31,336 </a:t>
            </a:r>
            <a:r>
              <a:rPr lang="en-US" dirty="0" smtClean="0"/>
              <a:t>for 3.</a:t>
            </a:r>
          </a:p>
          <a:p>
            <a:pPr lvl="1"/>
            <a:r>
              <a:rPr lang="en-US" dirty="0" smtClean="0"/>
              <a:t>Vulnerabilities permanently </a:t>
            </a:r>
            <a:r>
              <a:rPr lang="en-US" dirty="0" smtClean="0"/>
              <a:t>damages your brand</a:t>
            </a:r>
          </a:p>
          <a:p>
            <a:pPr lvl="1"/>
            <a:r>
              <a:rPr lang="en-US" dirty="0" smtClean="0"/>
              <a:t>Can cause irreversible damage to us as users, customers, patients, citizens,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burden hits developers hard</a:t>
            </a:r>
          </a:p>
          <a:p>
            <a:pPr lvl="1"/>
            <a:r>
              <a:rPr lang="en-US" dirty="0" smtClean="0"/>
              <a:t>On-time, within budget, functional, what the customer wants, AND SECURE?!??</a:t>
            </a:r>
          </a:p>
          <a:p>
            <a:pPr lvl="1"/>
            <a:r>
              <a:rPr lang="en-US" dirty="0" smtClean="0"/>
              <a:t>Requires a </a:t>
            </a:r>
            <a:r>
              <a:rPr lang="en-US" b="1" dirty="0" smtClean="0"/>
              <a:t>breakers</a:t>
            </a:r>
            <a:r>
              <a:rPr lang="en-US" dirty="0" smtClean="0"/>
              <a:t>, but we teach them to be </a:t>
            </a:r>
            <a:r>
              <a:rPr lang="en-US" b="1" dirty="0" smtClean="0"/>
              <a:t>builders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943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[1] http://www.google.com/about/appsecurity/reward-program/</a:t>
            </a:r>
            <a:endParaRPr lang="en-US" dirty="0" smtClean="0"/>
          </a:p>
          <a:p>
            <a:r>
              <a:rPr lang="en-US" dirty="0" smtClean="0"/>
              <a:t>[2] http</a:t>
            </a:r>
            <a:r>
              <a:rPr lang="en-US" dirty="0" smtClean="0"/>
              <a:t>://www.h-online.com/security/news/item/Google-pays-out-record-31-336-to-researcher-1853049.html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Too Much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 to </a:t>
            </a:r>
            <a:r>
              <a:rPr lang="en-US" i="1" dirty="0" smtClean="0"/>
              <a:t>find</a:t>
            </a:r>
            <a:r>
              <a:rPr lang="en-US" dirty="0" smtClean="0"/>
              <a:t> a vulnerability, you need to…</a:t>
            </a:r>
          </a:p>
          <a:p>
            <a:pPr lvl="1"/>
            <a:r>
              <a:rPr lang="en-US" dirty="0" smtClean="0"/>
              <a:t>Know the system</a:t>
            </a:r>
          </a:p>
          <a:p>
            <a:pPr lvl="1"/>
            <a:r>
              <a:rPr lang="en-US" dirty="0" smtClean="0"/>
              <a:t>Think like an attacker: abuse not use</a:t>
            </a:r>
          </a:p>
          <a:p>
            <a:pPr lvl="1"/>
            <a:r>
              <a:rPr lang="en-US" dirty="0" smtClean="0"/>
              <a:t>Know common techniques </a:t>
            </a:r>
          </a:p>
          <a:p>
            <a:pPr lvl="1"/>
            <a:r>
              <a:rPr lang="en-US" dirty="0" smtClean="0"/>
              <a:t>Know fundamental security principles	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1600200" y="1600200"/>
            <a:ext cx="2667000" cy="2667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the system should be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648200" y="1676400"/>
            <a:ext cx="3035318" cy="2819400"/>
          </a:xfrm>
          <a:custGeom>
            <a:avLst/>
            <a:gdLst>
              <a:gd name="connsiteX0" fmla="*/ 253219 w 1702839"/>
              <a:gd name="connsiteY0" fmla="*/ 112542 h 1912243"/>
              <a:gd name="connsiteX1" fmla="*/ 70339 w 1702839"/>
              <a:gd name="connsiteY1" fmla="*/ 309489 h 1912243"/>
              <a:gd name="connsiteX2" fmla="*/ 56271 w 1702839"/>
              <a:gd name="connsiteY2" fmla="*/ 590843 h 1912243"/>
              <a:gd name="connsiteX3" fmla="*/ 112542 w 1702839"/>
              <a:gd name="connsiteY3" fmla="*/ 829994 h 1912243"/>
              <a:gd name="connsiteX4" fmla="*/ 0 w 1702839"/>
              <a:gd name="connsiteY4" fmla="*/ 956603 h 1912243"/>
              <a:gd name="connsiteX5" fmla="*/ 84407 w 1702839"/>
              <a:gd name="connsiteY5" fmla="*/ 1111348 h 1912243"/>
              <a:gd name="connsiteX6" fmla="*/ 168813 w 1702839"/>
              <a:gd name="connsiteY6" fmla="*/ 1181686 h 1912243"/>
              <a:gd name="connsiteX7" fmla="*/ 196948 w 1702839"/>
              <a:gd name="connsiteY7" fmla="*/ 1209822 h 1912243"/>
              <a:gd name="connsiteX8" fmla="*/ 182880 w 1702839"/>
              <a:gd name="connsiteY8" fmla="*/ 1195754 h 1912243"/>
              <a:gd name="connsiteX9" fmla="*/ 126610 w 1702839"/>
              <a:gd name="connsiteY9" fmla="*/ 1308295 h 1912243"/>
              <a:gd name="connsiteX10" fmla="*/ 168813 w 1702839"/>
              <a:gd name="connsiteY10" fmla="*/ 1420837 h 1912243"/>
              <a:gd name="connsiteX11" fmla="*/ 211016 w 1702839"/>
              <a:gd name="connsiteY11" fmla="*/ 1434905 h 1912243"/>
              <a:gd name="connsiteX12" fmla="*/ 182880 w 1702839"/>
              <a:gd name="connsiteY12" fmla="*/ 1463040 h 1912243"/>
              <a:gd name="connsiteX13" fmla="*/ 182880 w 1702839"/>
              <a:gd name="connsiteY13" fmla="*/ 1561514 h 1912243"/>
              <a:gd name="connsiteX14" fmla="*/ 239151 w 1702839"/>
              <a:gd name="connsiteY14" fmla="*/ 1617785 h 1912243"/>
              <a:gd name="connsiteX15" fmla="*/ 253219 w 1702839"/>
              <a:gd name="connsiteY15" fmla="*/ 1659988 h 1912243"/>
              <a:gd name="connsiteX16" fmla="*/ 267287 w 1702839"/>
              <a:gd name="connsiteY16" fmla="*/ 1716259 h 1912243"/>
              <a:gd name="connsiteX17" fmla="*/ 351693 w 1702839"/>
              <a:gd name="connsiteY17" fmla="*/ 1772529 h 1912243"/>
              <a:gd name="connsiteX18" fmla="*/ 407964 w 1702839"/>
              <a:gd name="connsiteY18" fmla="*/ 1828800 h 1912243"/>
              <a:gd name="connsiteX19" fmla="*/ 450167 w 1702839"/>
              <a:gd name="connsiteY19" fmla="*/ 1800665 h 1912243"/>
              <a:gd name="connsiteX20" fmla="*/ 492370 w 1702839"/>
              <a:gd name="connsiteY20" fmla="*/ 1688123 h 1912243"/>
              <a:gd name="connsiteX21" fmla="*/ 576776 w 1702839"/>
              <a:gd name="connsiteY21" fmla="*/ 1800665 h 1912243"/>
              <a:gd name="connsiteX22" fmla="*/ 604911 w 1702839"/>
              <a:gd name="connsiteY22" fmla="*/ 1842868 h 1912243"/>
              <a:gd name="connsiteX23" fmla="*/ 647114 w 1702839"/>
              <a:gd name="connsiteY23" fmla="*/ 1856935 h 1912243"/>
              <a:gd name="connsiteX24" fmla="*/ 773724 w 1702839"/>
              <a:gd name="connsiteY24" fmla="*/ 1842868 h 1912243"/>
              <a:gd name="connsiteX25" fmla="*/ 815927 w 1702839"/>
              <a:gd name="connsiteY25" fmla="*/ 1828800 h 1912243"/>
              <a:gd name="connsiteX26" fmla="*/ 872197 w 1702839"/>
              <a:gd name="connsiteY26" fmla="*/ 1842868 h 1912243"/>
              <a:gd name="connsiteX27" fmla="*/ 900333 w 1702839"/>
              <a:gd name="connsiteY27" fmla="*/ 1871003 h 1912243"/>
              <a:gd name="connsiteX28" fmla="*/ 942536 w 1702839"/>
              <a:gd name="connsiteY28" fmla="*/ 1885071 h 1912243"/>
              <a:gd name="connsiteX29" fmla="*/ 1026942 w 1702839"/>
              <a:gd name="connsiteY29" fmla="*/ 1814732 h 1912243"/>
              <a:gd name="connsiteX30" fmla="*/ 1111348 w 1702839"/>
              <a:gd name="connsiteY30" fmla="*/ 1786597 h 1912243"/>
              <a:gd name="connsiteX31" fmla="*/ 1139484 w 1702839"/>
              <a:gd name="connsiteY31" fmla="*/ 1814732 h 1912243"/>
              <a:gd name="connsiteX32" fmla="*/ 1181687 w 1702839"/>
              <a:gd name="connsiteY32" fmla="*/ 1842868 h 1912243"/>
              <a:gd name="connsiteX33" fmla="*/ 1252025 w 1702839"/>
              <a:gd name="connsiteY33" fmla="*/ 1899139 h 1912243"/>
              <a:gd name="connsiteX34" fmla="*/ 1406770 w 1702839"/>
              <a:gd name="connsiteY34" fmla="*/ 1885071 h 1912243"/>
              <a:gd name="connsiteX35" fmla="*/ 1448973 w 1702839"/>
              <a:gd name="connsiteY35" fmla="*/ 1842868 h 1912243"/>
              <a:gd name="connsiteX36" fmla="*/ 1491176 w 1702839"/>
              <a:gd name="connsiteY36" fmla="*/ 1828800 h 1912243"/>
              <a:gd name="connsiteX37" fmla="*/ 1561514 w 1702839"/>
              <a:gd name="connsiteY37" fmla="*/ 1800665 h 1912243"/>
              <a:gd name="connsiteX38" fmla="*/ 1533379 w 1702839"/>
              <a:gd name="connsiteY38" fmla="*/ 1772529 h 1912243"/>
              <a:gd name="connsiteX39" fmla="*/ 1378634 w 1702839"/>
              <a:gd name="connsiteY39" fmla="*/ 1659988 h 1912243"/>
              <a:gd name="connsiteX40" fmla="*/ 1364567 w 1702839"/>
              <a:gd name="connsiteY40" fmla="*/ 1617785 h 1912243"/>
              <a:gd name="connsiteX41" fmla="*/ 1392702 w 1702839"/>
              <a:gd name="connsiteY41" fmla="*/ 1589649 h 1912243"/>
              <a:gd name="connsiteX42" fmla="*/ 1519311 w 1702839"/>
              <a:gd name="connsiteY42" fmla="*/ 1547446 h 1912243"/>
              <a:gd name="connsiteX43" fmla="*/ 1589650 w 1702839"/>
              <a:gd name="connsiteY43" fmla="*/ 1491175 h 1912243"/>
              <a:gd name="connsiteX44" fmla="*/ 1617785 w 1702839"/>
              <a:gd name="connsiteY44" fmla="*/ 1406769 h 1912243"/>
              <a:gd name="connsiteX45" fmla="*/ 1603717 w 1702839"/>
              <a:gd name="connsiteY45" fmla="*/ 1252025 h 1912243"/>
              <a:gd name="connsiteX46" fmla="*/ 1589650 w 1702839"/>
              <a:gd name="connsiteY46" fmla="*/ 1195754 h 1912243"/>
              <a:gd name="connsiteX47" fmla="*/ 1533379 w 1702839"/>
              <a:gd name="connsiteY47" fmla="*/ 1139483 h 1912243"/>
              <a:gd name="connsiteX48" fmla="*/ 1505244 w 1702839"/>
              <a:gd name="connsiteY48" fmla="*/ 1097280 h 1912243"/>
              <a:gd name="connsiteX49" fmla="*/ 1575582 w 1702839"/>
              <a:gd name="connsiteY49" fmla="*/ 1041009 h 1912243"/>
              <a:gd name="connsiteX50" fmla="*/ 1645920 w 1702839"/>
              <a:gd name="connsiteY50" fmla="*/ 984739 h 1912243"/>
              <a:gd name="connsiteX51" fmla="*/ 1631853 w 1702839"/>
              <a:gd name="connsiteY51" fmla="*/ 844062 h 1912243"/>
              <a:gd name="connsiteX52" fmla="*/ 1561514 w 1702839"/>
              <a:gd name="connsiteY52" fmla="*/ 773723 h 1912243"/>
              <a:gd name="connsiteX53" fmla="*/ 1477108 w 1702839"/>
              <a:gd name="connsiteY53" fmla="*/ 689317 h 1912243"/>
              <a:gd name="connsiteX54" fmla="*/ 1448973 w 1702839"/>
              <a:gd name="connsiteY54" fmla="*/ 647114 h 1912243"/>
              <a:gd name="connsiteX55" fmla="*/ 1477108 w 1702839"/>
              <a:gd name="connsiteY55" fmla="*/ 604911 h 1912243"/>
              <a:gd name="connsiteX56" fmla="*/ 1491176 w 1702839"/>
              <a:gd name="connsiteY56" fmla="*/ 562708 h 1912243"/>
              <a:gd name="connsiteX57" fmla="*/ 1519311 w 1702839"/>
              <a:gd name="connsiteY57" fmla="*/ 534572 h 1912243"/>
              <a:gd name="connsiteX58" fmla="*/ 1547447 w 1702839"/>
              <a:gd name="connsiteY58" fmla="*/ 492369 h 1912243"/>
              <a:gd name="connsiteX59" fmla="*/ 1561514 w 1702839"/>
              <a:gd name="connsiteY59" fmla="*/ 450166 h 1912243"/>
              <a:gd name="connsiteX60" fmla="*/ 1589650 w 1702839"/>
              <a:gd name="connsiteY60" fmla="*/ 407963 h 1912243"/>
              <a:gd name="connsiteX61" fmla="*/ 1561514 w 1702839"/>
              <a:gd name="connsiteY61" fmla="*/ 281354 h 1912243"/>
              <a:gd name="connsiteX62" fmla="*/ 1547447 w 1702839"/>
              <a:gd name="connsiteY62" fmla="*/ 239151 h 1912243"/>
              <a:gd name="connsiteX63" fmla="*/ 1505244 w 1702839"/>
              <a:gd name="connsiteY63" fmla="*/ 225083 h 1912243"/>
              <a:gd name="connsiteX64" fmla="*/ 1477108 w 1702839"/>
              <a:gd name="connsiteY64" fmla="*/ 196948 h 1912243"/>
              <a:gd name="connsiteX65" fmla="*/ 1322364 w 1702839"/>
              <a:gd name="connsiteY65" fmla="*/ 337625 h 1912243"/>
              <a:gd name="connsiteX66" fmla="*/ 1294228 w 1702839"/>
              <a:gd name="connsiteY66" fmla="*/ 365760 h 1912243"/>
              <a:gd name="connsiteX67" fmla="*/ 1223890 w 1702839"/>
              <a:gd name="connsiteY67" fmla="*/ 281354 h 1912243"/>
              <a:gd name="connsiteX68" fmla="*/ 1167619 w 1702839"/>
              <a:gd name="connsiteY68" fmla="*/ 225083 h 1912243"/>
              <a:gd name="connsiteX69" fmla="*/ 1097280 w 1702839"/>
              <a:gd name="connsiteY69" fmla="*/ 140677 h 1912243"/>
              <a:gd name="connsiteX70" fmla="*/ 1069145 w 1702839"/>
              <a:gd name="connsiteY70" fmla="*/ 98474 h 1912243"/>
              <a:gd name="connsiteX71" fmla="*/ 998807 w 1702839"/>
              <a:gd name="connsiteY71" fmla="*/ 28135 h 1912243"/>
              <a:gd name="connsiteX72" fmla="*/ 928468 w 1702839"/>
              <a:gd name="connsiteY72" fmla="*/ 42203 h 1912243"/>
              <a:gd name="connsiteX73" fmla="*/ 872197 w 1702839"/>
              <a:gd name="connsiteY73" fmla="*/ 98474 h 1912243"/>
              <a:gd name="connsiteX74" fmla="*/ 858130 w 1702839"/>
              <a:gd name="connsiteY74" fmla="*/ 154745 h 1912243"/>
              <a:gd name="connsiteX75" fmla="*/ 844062 w 1702839"/>
              <a:gd name="connsiteY75" fmla="*/ 112542 h 1912243"/>
              <a:gd name="connsiteX76" fmla="*/ 801859 w 1702839"/>
              <a:gd name="connsiteY76" fmla="*/ 84406 h 1912243"/>
              <a:gd name="connsiteX77" fmla="*/ 731520 w 1702839"/>
              <a:gd name="connsiteY77" fmla="*/ 70339 h 1912243"/>
              <a:gd name="connsiteX78" fmla="*/ 689317 w 1702839"/>
              <a:gd name="connsiteY78" fmla="*/ 56271 h 1912243"/>
              <a:gd name="connsiteX79" fmla="*/ 604911 w 1702839"/>
              <a:gd name="connsiteY79" fmla="*/ 0 h 1912243"/>
              <a:gd name="connsiteX80" fmla="*/ 520505 w 1702839"/>
              <a:gd name="connsiteY80" fmla="*/ 42203 h 1912243"/>
              <a:gd name="connsiteX81" fmla="*/ 323557 w 1702839"/>
              <a:gd name="connsiteY81" fmla="*/ 84406 h 1912243"/>
              <a:gd name="connsiteX82" fmla="*/ 253219 w 1702839"/>
              <a:gd name="connsiteY82" fmla="*/ 112542 h 191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02839" h="1912243">
                <a:moveTo>
                  <a:pt x="253219" y="112542"/>
                </a:moveTo>
                <a:lnTo>
                  <a:pt x="70339" y="309489"/>
                </a:lnTo>
                <a:lnTo>
                  <a:pt x="56271" y="590843"/>
                </a:lnTo>
                <a:lnTo>
                  <a:pt x="112542" y="829994"/>
                </a:lnTo>
                <a:lnTo>
                  <a:pt x="0" y="956603"/>
                </a:lnTo>
                <a:cubicBezTo>
                  <a:pt x="64973" y="1129862"/>
                  <a:pt x="6036" y="1019915"/>
                  <a:pt x="84407" y="1111348"/>
                </a:cubicBezTo>
                <a:cubicBezTo>
                  <a:pt x="145727" y="1182888"/>
                  <a:pt x="97903" y="1158051"/>
                  <a:pt x="168813" y="1181686"/>
                </a:cubicBezTo>
                <a:lnTo>
                  <a:pt x="196948" y="1209822"/>
                </a:lnTo>
                <a:lnTo>
                  <a:pt x="182880" y="1195754"/>
                </a:lnTo>
                <a:lnTo>
                  <a:pt x="126610" y="1308295"/>
                </a:lnTo>
                <a:cubicBezTo>
                  <a:pt x="140678" y="1345809"/>
                  <a:pt x="146589" y="1387501"/>
                  <a:pt x="168813" y="1420837"/>
                </a:cubicBezTo>
                <a:cubicBezTo>
                  <a:pt x="177038" y="1433175"/>
                  <a:pt x="206327" y="1420837"/>
                  <a:pt x="211016" y="1434905"/>
                </a:cubicBezTo>
                <a:cubicBezTo>
                  <a:pt x="215210" y="1447488"/>
                  <a:pt x="192259" y="1453662"/>
                  <a:pt x="182880" y="1463040"/>
                </a:cubicBezTo>
                <a:cubicBezTo>
                  <a:pt x="169768" y="1502379"/>
                  <a:pt x="156001" y="1518507"/>
                  <a:pt x="182880" y="1561514"/>
                </a:cubicBezTo>
                <a:cubicBezTo>
                  <a:pt x="196939" y="1584008"/>
                  <a:pt x="239151" y="1617785"/>
                  <a:pt x="239151" y="1617785"/>
                </a:cubicBezTo>
                <a:cubicBezTo>
                  <a:pt x="243840" y="1631853"/>
                  <a:pt x="249145" y="1645730"/>
                  <a:pt x="253219" y="1659988"/>
                </a:cubicBezTo>
                <a:cubicBezTo>
                  <a:pt x="258531" y="1678578"/>
                  <a:pt x="254555" y="1701709"/>
                  <a:pt x="267287" y="1716259"/>
                </a:cubicBezTo>
                <a:cubicBezTo>
                  <a:pt x="289554" y="1741707"/>
                  <a:pt x="327783" y="1748619"/>
                  <a:pt x="351693" y="1772529"/>
                </a:cubicBezTo>
                <a:lnTo>
                  <a:pt x="407964" y="1828800"/>
                </a:lnTo>
                <a:cubicBezTo>
                  <a:pt x="422032" y="1819422"/>
                  <a:pt x="442606" y="1815787"/>
                  <a:pt x="450167" y="1800665"/>
                </a:cubicBezTo>
                <a:cubicBezTo>
                  <a:pt x="531407" y="1638183"/>
                  <a:pt x="413843" y="1766650"/>
                  <a:pt x="492370" y="1688123"/>
                </a:cubicBezTo>
                <a:cubicBezTo>
                  <a:pt x="528970" y="1797928"/>
                  <a:pt x="469011" y="1639016"/>
                  <a:pt x="576776" y="1800665"/>
                </a:cubicBezTo>
                <a:cubicBezTo>
                  <a:pt x="586154" y="1814733"/>
                  <a:pt x="591709" y="1832306"/>
                  <a:pt x="604911" y="1842868"/>
                </a:cubicBezTo>
                <a:cubicBezTo>
                  <a:pt x="616490" y="1852131"/>
                  <a:pt x="633046" y="1852246"/>
                  <a:pt x="647114" y="1856935"/>
                </a:cubicBezTo>
                <a:cubicBezTo>
                  <a:pt x="689317" y="1852246"/>
                  <a:pt x="731839" y="1849849"/>
                  <a:pt x="773724" y="1842868"/>
                </a:cubicBezTo>
                <a:cubicBezTo>
                  <a:pt x="788351" y="1840430"/>
                  <a:pt x="801098" y="1828800"/>
                  <a:pt x="815927" y="1828800"/>
                </a:cubicBezTo>
                <a:cubicBezTo>
                  <a:pt x="835261" y="1828800"/>
                  <a:pt x="853440" y="1838179"/>
                  <a:pt x="872197" y="1842868"/>
                </a:cubicBezTo>
                <a:cubicBezTo>
                  <a:pt x="881576" y="1852246"/>
                  <a:pt x="888960" y="1864179"/>
                  <a:pt x="900333" y="1871003"/>
                </a:cubicBezTo>
                <a:cubicBezTo>
                  <a:pt x="913049" y="1878632"/>
                  <a:pt x="927909" y="1887509"/>
                  <a:pt x="942536" y="1885071"/>
                </a:cubicBezTo>
                <a:cubicBezTo>
                  <a:pt x="978348" y="1879102"/>
                  <a:pt x="999782" y="1829821"/>
                  <a:pt x="1026942" y="1814732"/>
                </a:cubicBezTo>
                <a:cubicBezTo>
                  <a:pt x="1052867" y="1800329"/>
                  <a:pt x="1111348" y="1786597"/>
                  <a:pt x="1111348" y="1786597"/>
                </a:cubicBezTo>
                <a:cubicBezTo>
                  <a:pt x="1120727" y="1795975"/>
                  <a:pt x="1129127" y="1806447"/>
                  <a:pt x="1139484" y="1814732"/>
                </a:cubicBezTo>
                <a:cubicBezTo>
                  <a:pt x="1152686" y="1825294"/>
                  <a:pt x="1171125" y="1829665"/>
                  <a:pt x="1181687" y="1842868"/>
                </a:cubicBezTo>
                <a:cubicBezTo>
                  <a:pt x="1237186" y="1912243"/>
                  <a:pt x="1135319" y="1869962"/>
                  <a:pt x="1252025" y="1899139"/>
                </a:cubicBezTo>
                <a:cubicBezTo>
                  <a:pt x="1303607" y="1894450"/>
                  <a:pt x="1356968" y="1899300"/>
                  <a:pt x="1406770" y="1885071"/>
                </a:cubicBezTo>
                <a:cubicBezTo>
                  <a:pt x="1425899" y="1879605"/>
                  <a:pt x="1432420" y="1853904"/>
                  <a:pt x="1448973" y="1842868"/>
                </a:cubicBezTo>
                <a:cubicBezTo>
                  <a:pt x="1461311" y="1834643"/>
                  <a:pt x="1477292" y="1834007"/>
                  <a:pt x="1491176" y="1828800"/>
                </a:cubicBezTo>
                <a:cubicBezTo>
                  <a:pt x="1514820" y="1819933"/>
                  <a:pt x="1538068" y="1810043"/>
                  <a:pt x="1561514" y="1800665"/>
                </a:cubicBezTo>
                <a:cubicBezTo>
                  <a:pt x="1552136" y="1791286"/>
                  <a:pt x="1543736" y="1780814"/>
                  <a:pt x="1533379" y="1772529"/>
                </a:cubicBezTo>
                <a:cubicBezTo>
                  <a:pt x="1454590" y="1709497"/>
                  <a:pt x="1442808" y="1702770"/>
                  <a:pt x="1378634" y="1659988"/>
                </a:cubicBezTo>
                <a:cubicBezTo>
                  <a:pt x="1373945" y="1645920"/>
                  <a:pt x="1361659" y="1632326"/>
                  <a:pt x="1364567" y="1617785"/>
                </a:cubicBezTo>
                <a:cubicBezTo>
                  <a:pt x="1367168" y="1604779"/>
                  <a:pt x="1382345" y="1597935"/>
                  <a:pt x="1392702" y="1589649"/>
                </a:cubicBezTo>
                <a:cubicBezTo>
                  <a:pt x="1444755" y="1548006"/>
                  <a:pt x="1441649" y="1560390"/>
                  <a:pt x="1519311" y="1547446"/>
                </a:cubicBezTo>
                <a:cubicBezTo>
                  <a:pt x="1534221" y="1537506"/>
                  <a:pt x="1579627" y="1511221"/>
                  <a:pt x="1589650" y="1491175"/>
                </a:cubicBezTo>
                <a:cubicBezTo>
                  <a:pt x="1602913" y="1464649"/>
                  <a:pt x="1617785" y="1406769"/>
                  <a:pt x="1617785" y="1406769"/>
                </a:cubicBezTo>
                <a:cubicBezTo>
                  <a:pt x="1613096" y="1355188"/>
                  <a:pt x="1610562" y="1303365"/>
                  <a:pt x="1603717" y="1252025"/>
                </a:cubicBezTo>
                <a:cubicBezTo>
                  <a:pt x="1601162" y="1232860"/>
                  <a:pt x="1599897" y="1212149"/>
                  <a:pt x="1589650" y="1195754"/>
                </a:cubicBezTo>
                <a:cubicBezTo>
                  <a:pt x="1575591" y="1173260"/>
                  <a:pt x="1548093" y="1161554"/>
                  <a:pt x="1533379" y="1139483"/>
                </a:cubicBezTo>
                <a:lnTo>
                  <a:pt x="1505244" y="1097280"/>
                </a:lnTo>
                <a:cubicBezTo>
                  <a:pt x="1535101" y="1007704"/>
                  <a:pt x="1492309" y="1096525"/>
                  <a:pt x="1575582" y="1041009"/>
                </a:cubicBezTo>
                <a:cubicBezTo>
                  <a:pt x="1702839" y="956170"/>
                  <a:pt x="1507956" y="1030725"/>
                  <a:pt x="1645920" y="984739"/>
                </a:cubicBezTo>
                <a:cubicBezTo>
                  <a:pt x="1641231" y="937847"/>
                  <a:pt x="1642450" y="889981"/>
                  <a:pt x="1631853" y="844062"/>
                </a:cubicBezTo>
                <a:cubicBezTo>
                  <a:pt x="1620599" y="795296"/>
                  <a:pt x="1591524" y="803733"/>
                  <a:pt x="1561514" y="773723"/>
                </a:cubicBezTo>
                <a:cubicBezTo>
                  <a:pt x="1456823" y="669031"/>
                  <a:pt x="1576565" y="755621"/>
                  <a:pt x="1477108" y="689317"/>
                </a:cubicBezTo>
                <a:cubicBezTo>
                  <a:pt x="1467730" y="675249"/>
                  <a:pt x="1448973" y="664021"/>
                  <a:pt x="1448973" y="647114"/>
                </a:cubicBezTo>
                <a:cubicBezTo>
                  <a:pt x="1448973" y="630207"/>
                  <a:pt x="1469547" y="620033"/>
                  <a:pt x="1477108" y="604911"/>
                </a:cubicBezTo>
                <a:cubicBezTo>
                  <a:pt x="1483740" y="591648"/>
                  <a:pt x="1483547" y="575424"/>
                  <a:pt x="1491176" y="562708"/>
                </a:cubicBezTo>
                <a:cubicBezTo>
                  <a:pt x="1498000" y="551335"/>
                  <a:pt x="1511026" y="544929"/>
                  <a:pt x="1519311" y="534572"/>
                </a:cubicBezTo>
                <a:cubicBezTo>
                  <a:pt x="1529873" y="521370"/>
                  <a:pt x="1538068" y="506437"/>
                  <a:pt x="1547447" y="492369"/>
                </a:cubicBezTo>
                <a:cubicBezTo>
                  <a:pt x="1552136" y="478301"/>
                  <a:pt x="1554882" y="463429"/>
                  <a:pt x="1561514" y="450166"/>
                </a:cubicBezTo>
                <a:cubicBezTo>
                  <a:pt x="1569075" y="435044"/>
                  <a:pt x="1589650" y="424870"/>
                  <a:pt x="1589650" y="407963"/>
                </a:cubicBezTo>
                <a:cubicBezTo>
                  <a:pt x="1589650" y="364730"/>
                  <a:pt x="1571999" y="323296"/>
                  <a:pt x="1561514" y="281354"/>
                </a:cubicBezTo>
                <a:cubicBezTo>
                  <a:pt x="1557918" y="266968"/>
                  <a:pt x="1557932" y="249636"/>
                  <a:pt x="1547447" y="239151"/>
                </a:cubicBezTo>
                <a:cubicBezTo>
                  <a:pt x="1536962" y="228665"/>
                  <a:pt x="1519312" y="229772"/>
                  <a:pt x="1505244" y="225083"/>
                </a:cubicBezTo>
                <a:cubicBezTo>
                  <a:pt x="1495865" y="215705"/>
                  <a:pt x="1490371" y="196948"/>
                  <a:pt x="1477108" y="196948"/>
                </a:cubicBezTo>
                <a:cubicBezTo>
                  <a:pt x="1358240" y="196948"/>
                  <a:pt x="1397223" y="262768"/>
                  <a:pt x="1322364" y="337625"/>
                </a:cubicBezTo>
                <a:lnTo>
                  <a:pt x="1294228" y="365760"/>
                </a:lnTo>
                <a:cubicBezTo>
                  <a:pt x="1147884" y="219416"/>
                  <a:pt x="1341403" y="418453"/>
                  <a:pt x="1223890" y="281354"/>
                </a:cubicBezTo>
                <a:cubicBezTo>
                  <a:pt x="1206627" y="261214"/>
                  <a:pt x="1182333" y="247154"/>
                  <a:pt x="1167619" y="225083"/>
                </a:cubicBezTo>
                <a:cubicBezTo>
                  <a:pt x="1097766" y="120302"/>
                  <a:pt x="1187544" y="248993"/>
                  <a:pt x="1097280" y="140677"/>
                </a:cubicBezTo>
                <a:cubicBezTo>
                  <a:pt x="1086456" y="127689"/>
                  <a:pt x="1080278" y="111198"/>
                  <a:pt x="1069145" y="98474"/>
                </a:cubicBezTo>
                <a:cubicBezTo>
                  <a:pt x="1047311" y="73520"/>
                  <a:pt x="998807" y="28135"/>
                  <a:pt x="998807" y="28135"/>
                </a:cubicBezTo>
                <a:cubicBezTo>
                  <a:pt x="975361" y="32824"/>
                  <a:pt x="949370" y="30591"/>
                  <a:pt x="928468" y="42203"/>
                </a:cubicBezTo>
                <a:cubicBezTo>
                  <a:pt x="905280" y="55085"/>
                  <a:pt x="872197" y="98474"/>
                  <a:pt x="872197" y="98474"/>
                </a:cubicBezTo>
                <a:cubicBezTo>
                  <a:pt x="867508" y="117231"/>
                  <a:pt x="875423" y="146098"/>
                  <a:pt x="858130" y="154745"/>
                </a:cubicBezTo>
                <a:cubicBezTo>
                  <a:pt x="844867" y="161377"/>
                  <a:pt x="853325" y="124121"/>
                  <a:pt x="844062" y="112542"/>
                </a:cubicBezTo>
                <a:cubicBezTo>
                  <a:pt x="833500" y="99340"/>
                  <a:pt x="817690" y="90343"/>
                  <a:pt x="801859" y="84406"/>
                </a:cubicBezTo>
                <a:cubicBezTo>
                  <a:pt x="779471" y="76010"/>
                  <a:pt x="754717" y="76138"/>
                  <a:pt x="731520" y="70339"/>
                </a:cubicBezTo>
                <a:cubicBezTo>
                  <a:pt x="717134" y="66743"/>
                  <a:pt x="703385" y="60960"/>
                  <a:pt x="689317" y="56271"/>
                </a:cubicBezTo>
                <a:cubicBezTo>
                  <a:pt x="663943" y="30897"/>
                  <a:pt x="645628" y="0"/>
                  <a:pt x="604911" y="0"/>
                </a:cubicBezTo>
                <a:cubicBezTo>
                  <a:pt x="566434" y="0"/>
                  <a:pt x="552510" y="27979"/>
                  <a:pt x="520505" y="42203"/>
                </a:cubicBezTo>
                <a:cubicBezTo>
                  <a:pt x="442064" y="77066"/>
                  <a:pt x="412204" y="73326"/>
                  <a:pt x="323557" y="84406"/>
                </a:cubicBezTo>
                <a:cubicBezTo>
                  <a:pt x="272630" y="118358"/>
                  <a:pt x="288915" y="97419"/>
                  <a:pt x="253219" y="112542"/>
                </a:cubicBezTo>
                <a:close/>
              </a:path>
            </a:pathLst>
          </a:custGeom>
          <a:solidFill>
            <a:srgbClr val="E66C7D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the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system 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418492" y="1905000"/>
            <a:ext cx="8648092" cy="2260323"/>
            <a:chOff x="-418492" y="1905000"/>
            <a:chExt cx="8648092" cy="2260323"/>
          </a:xfrm>
        </p:grpSpPr>
        <p:sp>
          <p:nvSpPr>
            <p:cNvPr id="7" name="Rounded Rectangle 6"/>
            <p:cNvSpPr/>
            <p:nvPr/>
          </p:nvSpPr>
          <p:spPr>
            <a:xfrm>
              <a:off x="6324600" y="1905000"/>
              <a:ext cx="19050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Typical Bugs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953000" y="1981200"/>
              <a:ext cx="1295400" cy="1524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xplosion 2 10"/>
            <p:cNvSpPr/>
            <p:nvPr/>
          </p:nvSpPr>
          <p:spPr>
            <a:xfrm rot="900000">
              <a:off x="-418492" y="2790570"/>
              <a:ext cx="3833488" cy="137475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Vulnerabilities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752600" y="2286000"/>
              <a:ext cx="1219200" cy="6858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562600" y="2286000"/>
              <a:ext cx="685800" cy="3048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438400" y="3124200"/>
              <a:ext cx="457200" cy="762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553200" y="5029200"/>
            <a:ext cx="22860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 how should we teach this?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88622E-6 L -0.20764 -2.886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5365E-6 L 0.15417 -2.05365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4" grpId="1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Secure Software @RIT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6868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Department of Software Engineering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Engineering Secure Software is now required for SE majors</a:t>
            </a:r>
          </a:p>
          <a:p>
            <a:pPr lvl="1"/>
            <a:r>
              <a:rPr lang="en-US" dirty="0" smtClean="0"/>
              <a:t>Typically a 3</a:t>
            </a:r>
            <a:r>
              <a:rPr lang="en-US" baseline="30000" dirty="0" smtClean="0"/>
              <a:t>rd</a:t>
            </a:r>
            <a:r>
              <a:rPr lang="en-US" dirty="0" smtClean="0"/>
              <a:t> year course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</a:t>
            </a:r>
            <a:r>
              <a:rPr lang="en-US" dirty="0" smtClean="0"/>
              <a:t>: Intro to SE, which requires CS1 and CS2</a:t>
            </a:r>
          </a:p>
          <a:p>
            <a:pPr lvl="1"/>
            <a:r>
              <a:rPr lang="en-US" dirty="0" smtClean="0"/>
              <a:t>“Everything a software engineer needs to know about security”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Principles: </a:t>
            </a:r>
            <a:r>
              <a:rPr lang="en-US" dirty="0" smtClean="0"/>
              <a:t>Confidentiality, Integrity, Availability, Assets, Defense in Depth, Secure by Default, Insider Threat, </a:t>
            </a:r>
            <a:r>
              <a:rPr lang="en-US" sz="2600" dirty="0" smtClean="0"/>
              <a:t>etc.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Methodologies</a:t>
            </a:r>
            <a:r>
              <a:rPr lang="en-US" dirty="0" smtClean="0"/>
              <a:t>: Threat Modeling, Abuse Cases, Risk-Driven Planning, Test-Driven Development, Applied Crypto</a:t>
            </a:r>
            <a:r>
              <a:rPr lang="en-US" sz="2600" dirty="0" smtClean="0"/>
              <a:t>, etc.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Defensive Coding</a:t>
            </a:r>
            <a:r>
              <a:rPr lang="en-US" dirty="0" smtClean="0"/>
              <a:t>: Vulnerability of the Day!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Self-contained 10-minute demonstration at the beginning of class</a:t>
            </a:r>
          </a:p>
          <a:p>
            <a:endParaRPr lang="en-US" dirty="0" smtClean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b="1" dirty="0" smtClean="0"/>
              <a:t>Execute</a:t>
            </a:r>
            <a:r>
              <a:rPr lang="en-US" dirty="0" smtClean="0"/>
              <a:t> an exploit using “make” on our servers</a:t>
            </a:r>
          </a:p>
          <a:p>
            <a:pPr lvl="1"/>
            <a:r>
              <a:rPr lang="en-US" b="1" dirty="0" smtClean="0"/>
              <a:t>Commented </a:t>
            </a:r>
            <a:r>
              <a:rPr lang="en-US" dirty="0" smtClean="0"/>
              <a:t>to highlight the vulnerability</a:t>
            </a:r>
          </a:p>
          <a:p>
            <a:pPr lvl="1"/>
            <a:r>
              <a:rPr lang="en-US" b="1" dirty="0" smtClean="0"/>
              <a:t>Projector-friendly:</a:t>
            </a:r>
            <a:r>
              <a:rPr lang="en-US" dirty="0" smtClean="0"/>
              <a:t> no scrolling, big fonts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en-US" b="1" dirty="0" smtClean="0"/>
              <a:t>Description </a:t>
            </a:r>
            <a:r>
              <a:rPr lang="en-US" dirty="0" smtClean="0"/>
              <a:t>links to the Common Weakness Enumeration</a:t>
            </a:r>
          </a:p>
          <a:p>
            <a:pPr lvl="1"/>
            <a:r>
              <a:rPr lang="en-US" b="1" dirty="0" smtClean="0"/>
              <a:t>Historical examples </a:t>
            </a:r>
            <a:r>
              <a:rPr lang="en-US" dirty="0" smtClean="0"/>
              <a:t>from case studies, with patches (CVEs)</a:t>
            </a:r>
          </a:p>
          <a:p>
            <a:pPr lvl="1"/>
            <a:r>
              <a:rPr lang="en-US" b="1" dirty="0" smtClean="0"/>
              <a:t>Mitigation </a:t>
            </a:r>
            <a:r>
              <a:rPr lang="en-US" dirty="0" smtClean="0"/>
              <a:t>of how people usually fix or avoid this</a:t>
            </a:r>
            <a:endParaRPr lang="en-US" b="1" dirty="0" smtClean="0"/>
          </a:p>
          <a:p>
            <a:pPr lvl="1"/>
            <a:r>
              <a:rPr lang="en-US" b="1" dirty="0" smtClean="0"/>
              <a:t>Other notes </a:t>
            </a:r>
            <a:r>
              <a:rPr lang="en-US" dirty="0" smtClean="0"/>
              <a:t>about wrong mitigations, historical notes, relation to other vulnerabilities, interesting assets being compromised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4584" r="19180" b="9375"/>
          <a:stretch>
            <a:fillRect/>
          </a:stretch>
        </p:blipFill>
        <p:spPr bwMode="auto">
          <a:xfrm>
            <a:off x="1" y="1792357"/>
            <a:ext cx="9143999" cy="48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smtClean="0"/>
              <a:t>Overflow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94191"/>
            <a:ext cx="8534400" cy="2492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Recognize </a:t>
            </a:r>
            <a:r>
              <a:rPr lang="en-US" b="1" dirty="0" smtClean="0"/>
              <a:t>important integers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libraries </a:t>
            </a:r>
            <a:r>
              <a:rPr lang="en-US" dirty="0" smtClean="0"/>
              <a:t>for large numbers</a:t>
            </a:r>
          </a:p>
          <a:p>
            <a:pPr lvl="1"/>
            <a:r>
              <a:rPr lang="en-US" dirty="0" smtClean="0"/>
              <a:t>Build </a:t>
            </a:r>
            <a:r>
              <a:rPr lang="en-US" b="1" dirty="0" smtClean="0"/>
              <a:t>integrity checks </a:t>
            </a:r>
            <a:r>
              <a:rPr lang="en-US" dirty="0" smtClean="0"/>
              <a:t>into your design</a:t>
            </a:r>
          </a:p>
          <a:p>
            <a:pPr lvl="2"/>
            <a:r>
              <a:rPr lang="en-US" dirty="0" smtClean="0"/>
              <a:t>Checking after every </a:t>
            </a:r>
            <a:r>
              <a:rPr lang="en-US" dirty="0" smtClean="0"/>
              <a:t>operation is </a:t>
            </a:r>
            <a:r>
              <a:rPr lang="en-US" dirty="0" smtClean="0"/>
              <a:t>usually not </a:t>
            </a:r>
            <a:r>
              <a:rPr lang="en-US" dirty="0" smtClean="0"/>
              <a:t>reasonable</a:t>
            </a:r>
          </a:p>
          <a:p>
            <a:pPr lvl="1"/>
            <a:endParaRPr lang="en-US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12374" t="16186" r="24961" b="49375"/>
          <a:stretch>
            <a:fillRect/>
          </a:stretch>
        </p:blipFill>
        <p:spPr bwMode="auto">
          <a:xfrm>
            <a:off x="0" y="3886200"/>
            <a:ext cx="912467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VotDs</a:t>
            </a:r>
            <a:r>
              <a:rPr lang="en-US" dirty="0" smtClean="0"/>
              <a:t> We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177809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Path Traversal</a:t>
            </a:r>
          </a:p>
          <a:p>
            <a:r>
              <a:rPr lang="en-US" dirty="0" smtClean="0"/>
              <a:t>OS Command Injection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Hardcoded Credentials</a:t>
            </a:r>
          </a:p>
          <a:p>
            <a:r>
              <a:rPr lang="en-US" dirty="0" smtClean="0"/>
              <a:t>Cross-Site Scripting</a:t>
            </a:r>
          </a:p>
          <a:p>
            <a:r>
              <a:rPr lang="en-US" dirty="0" smtClean="0"/>
              <a:t>Log Overflow</a:t>
            </a:r>
          </a:p>
          <a:p>
            <a:r>
              <a:rPr lang="en-US" dirty="0" smtClean="0"/>
              <a:t>XML Embedded DTDs</a:t>
            </a:r>
          </a:p>
          <a:p>
            <a:r>
              <a:rPr lang="en-US" dirty="0" smtClean="0"/>
              <a:t>Log Neutralization</a:t>
            </a:r>
          </a:p>
          <a:p>
            <a:r>
              <a:rPr lang="en-US" dirty="0" smtClean="0"/>
              <a:t>Hashing without Salt</a:t>
            </a:r>
          </a:p>
          <a:p>
            <a:r>
              <a:rPr lang="en-US" dirty="0" smtClean="0"/>
              <a:t>Insecure PRNGs</a:t>
            </a:r>
          </a:p>
          <a:p>
            <a:r>
              <a:rPr lang="en-US" dirty="0" smtClean="0"/>
              <a:t>Open Redirect</a:t>
            </a:r>
          </a:p>
          <a:p>
            <a:r>
              <a:rPr lang="en-US" dirty="0" smtClean="0"/>
              <a:t>Cache Poisoning</a:t>
            </a:r>
          </a:p>
          <a:p>
            <a:r>
              <a:rPr lang="en-US" dirty="0" smtClean="0"/>
              <a:t>Java Reflection Abuse</a:t>
            </a:r>
          </a:p>
          <a:p>
            <a:r>
              <a:rPr lang="en-US" dirty="0" smtClean="0"/>
              <a:t>Cross-Site Request Forgery</a:t>
            </a:r>
          </a:p>
          <a:p>
            <a:r>
              <a:rPr lang="en-US" dirty="0" smtClean="0"/>
              <a:t>Uncontrolled Format String </a:t>
            </a:r>
          </a:p>
          <a:p>
            <a:r>
              <a:rPr lang="en-US" dirty="0" smtClean="0"/>
              <a:t>Double Free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800600"/>
            <a:ext cx="8763000" cy="1981200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Motivation for this coverage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(don’t just pick on C!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webapps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lang="en-US" sz="2800" dirty="0" smtClean="0"/>
              <a:t>Diversity in </a:t>
            </a:r>
            <a:r>
              <a:rPr lang="en-US" sz="2800" b="1" dirty="0" smtClean="0"/>
              <a:t>easy or hard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mitigations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Diverstiy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of mitigations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800" dirty="0" smtClean="0"/>
              <a:t>not just input validation!)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principles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injection, algorithm, input-related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Concrete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Complement the vague principles </a:t>
            </a:r>
          </a:p>
          <a:p>
            <a:pPr lvl="1"/>
            <a:r>
              <a:rPr lang="en-US" b="1" dirty="0" smtClean="0"/>
              <a:t>Example-driven</a:t>
            </a:r>
            <a:r>
              <a:rPr lang="en-US" dirty="0" smtClean="0"/>
              <a:t> learners as well as global learners, </a:t>
            </a:r>
            <a:r>
              <a:rPr lang="en-US" i="1" dirty="0" smtClean="0"/>
              <a:t>every day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/>
              <a:t>vocabulary and example </a:t>
            </a:r>
            <a:r>
              <a:rPr lang="en-US" dirty="0" smtClean="0"/>
              <a:t>for today’s lecture</a:t>
            </a:r>
          </a:p>
          <a:p>
            <a:pPr lvl="1">
              <a:buNone/>
            </a:pPr>
            <a:r>
              <a:rPr lang="en-US" i="1" dirty="0" smtClean="0"/>
              <a:t>	e.g. what is the integrity violation of a CSRF in </a:t>
            </a:r>
            <a:r>
              <a:rPr lang="en-US" i="1" dirty="0" err="1" smtClean="0"/>
              <a:t>Wordpress</a:t>
            </a:r>
            <a:r>
              <a:rPr lang="en-US" i="1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Historical examples should show the </a:t>
            </a:r>
            <a:r>
              <a:rPr lang="en-US" b="1" dirty="0" smtClean="0"/>
              <a:t>patch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Students need persuading</a:t>
            </a:r>
          </a:p>
          <a:p>
            <a:pPr lvl="1"/>
            <a:r>
              <a:rPr lang="en-US" dirty="0" smtClean="0"/>
              <a:t>Some will not believe you that this is a </a:t>
            </a:r>
            <a:r>
              <a:rPr lang="en-US" b="1" dirty="0" smtClean="0"/>
              <a:t>real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Some do not believe they have ever made that </a:t>
            </a:r>
            <a:r>
              <a:rPr lang="en-US" b="1" dirty="0" smtClean="0"/>
              <a:t>mistake</a:t>
            </a:r>
            <a:r>
              <a:rPr lang="en-US" dirty="0" smtClean="0"/>
              <a:t> themselves</a:t>
            </a:r>
            <a:endParaRPr lang="en-US" b="1" dirty="0" smtClean="0"/>
          </a:p>
          <a:p>
            <a:pPr lvl="1"/>
            <a:r>
              <a:rPr lang="en-US" b="1" dirty="0" smtClean="0"/>
              <a:t>Show </a:t>
            </a:r>
            <a:r>
              <a:rPr lang="en-US" dirty="0" smtClean="0"/>
              <a:t>is more persuasive than tell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162</TotalTime>
  <Words>593</Words>
  <Application>Microsoft Office PowerPoint</Application>
  <PresentationFormat>On-screen Show (4:3)</PresentationFormat>
  <Paragraphs>150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Vulnerability of the Day</vt:lpstr>
      <vt:lpstr>Software Must Be Secure!</vt:lpstr>
      <vt:lpstr>Avoiding Too Much Functionality</vt:lpstr>
      <vt:lpstr>Engineering Secure Software @RIT</vt:lpstr>
      <vt:lpstr>Vulnerability of the Day</vt:lpstr>
      <vt:lpstr>Integer Overflow</vt:lpstr>
      <vt:lpstr>Integer Overflow Mitigations</vt:lpstr>
      <vt:lpstr>VotDs We Cover</vt:lpstr>
      <vt:lpstr>Keep it Concrete</vt:lpstr>
      <vt:lpstr>Keep it Relevant</vt:lpstr>
      <vt:lpstr>Keep it Simple</vt:lpstr>
      <vt:lpstr>A Healthy Dose of Paranoia</vt:lpstr>
      <vt:lpstr>http://votd.github.io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of the Day</dc:title>
  <dc:creator>Andy</dc:creator>
  <cp:lastModifiedBy>Andy</cp:lastModifiedBy>
  <cp:revision>207</cp:revision>
  <dcterms:created xsi:type="dcterms:W3CDTF">2006-08-16T00:00:00Z</dcterms:created>
  <dcterms:modified xsi:type="dcterms:W3CDTF">2013-05-22T18:28:20Z</dcterms:modified>
</cp:coreProperties>
</file>