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7" r:id="rId12"/>
    <p:sldId id="269" r:id="rId13"/>
    <p:sldId id="270" r:id="rId14"/>
    <p:sldId id="271" r:id="rId15"/>
    <p:sldId id="272" r:id="rId16"/>
    <p:sldId id="273" r:id="rId17"/>
    <p:sldId id="274" r:id="rId18"/>
    <p:sldId id="275"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272" y="-4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239B8A0-B23D-44BB-B546-137A21D4298E}" type="datetimeFigureOut">
              <a:rPr lang="en-US" smtClean="0"/>
              <a:t>10/17/2016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88B166-FBB9-4061-8E31-BA5F1EE50E06}" type="slidenum">
              <a:rPr lang="en-US" smtClean="0"/>
              <a:t>‹#›</a:t>
            </a:fld>
            <a:endParaRPr lang="en-US"/>
          </a:p>
        </p:txBody>
      </p:sp>
    </p:spTree>
    <p:extLst>
      <p:ext uri="{BB962C8B-B14F-4D97-AF65-F5344CB8AC3E}">
        <p14:creationId xmlns:p14="http://schemas.microsoft.com/office/powerpoint/2010/main" val="1829809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88B166-FBB9-4061-8E31-BA5F1EE50E06}" type="slidenum">
              <a:rPr lang="en-US" smtClean="0"/>
              <a:t>3</a:t>
            </a:fld>
            <a:endParaRPr lang="en-US"/>
          </a:p>
        </p:txBody>
      </p:sp>
    </p:spTree>
    <p:extLst>
      <p:ext uri="{BB962C8B-B14F-4D97-AF65-F5344CB8AC3E}">
        <p14:creationId xmlns:p14="http://schemas.microsoft.com/office/powerpoint/2010/main" val="2898229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88B166-FBB9-4061-8E31-BA5F1EE50E06}" type="slidenum">
              <a:rPr lang="en-US" smtClean="0"/>
              <a:t>4</a:t>
            </a:fld>
            <a:endParaRPr lang="en-US"/>
          </a:p>
        </p:txBody>
      </p:sp>
    </p:spTree>
    <p:extLst>
      <p:ext uri="{BB962C8B-B14F-4D97-AF65-F5344CB8AC3E}">
        <p14:creationId xmlns:p14="http://schemas.microsoft.com/office/powerpoint/2010/main" val="270396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88B166-FBB9-4061-8E31-BA5F1EE50E06}" type="slidenum">
              <a:rPr lang="en-US" smtClean="0"/>
              <a:t>5</a:t>
            </a:fld>
            <a:endParaRPr lang="en-US"/>
          </a:p>
        </p:txBody>
      </p:sp>
    </p:spTree>
    <p:extLst>
      <p:ext uri="{BB962C8B-B14F-4D97-AF65-F5344CB8AC3E}">
        <p14:creationId xmlns:p14="http://schemas.microsoft.com/office/powerpoint/2010/main" val="1265335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10/17/2016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10/17/2016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10/17/2016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
            <a:ext cx="7772400" cy="609600"/>
          </a:xfrm>
        </p:spPr>
        <p:txBody>
          <a:bodyPr>
            <a:normAutofit fontScale="90000"/>
          </a:bodyPr>
          <a:lstStyle/>
          <a:p>
            <a:r>
              <a:rPr lang="en-US" dirty="0" smtClean="0"/>
              <a:t>Some characteristic of C++</a:t>
            </a:r>
            <a:endParaRPr lang="en-US" dirty="0"/>
          </a:p>
        </p:txBody>
      </p:sp>
      <p:sp>
        <p:nvSpPr>
          <p:cNvPr id="3" name="Subtitle 2"/>
          <p:cNvSpPr>
            <a:spLocks noGrp="1"/>
          </p:cNvSpPr>
          <p:nvPr>
            <p:ph type="subTitle" idx="1"/>
          </p:nvPr>
        </p:nvSpPr>
        <p:spPr>
          <a:xfrm>
            <a:off x="1371600" y="609600"/>
            <a:ext cx="6400800" cy="5029200"/>
          </a:xfrm>
        </p:spPr>
        <p:txBody>
          <a:bodyPr>
            <a:normAutofit/>
          </a:bodyPr>
          <a:lstStyle/>
          <a:p>
            <a:pPr marL="285750" indent="-285750" algn="l">
              <a:buFont typeface="Arial" panose="020B0604020202020204" pitchFamily="34" charset="0"/>
              <a:buChar char="•"/>
            </a:pPr>
            <a:r>
              <a:rPr lang="en-US" sz="1600" b="1" dirty="0" smtClean="0">
                <a:solidFill>
                  <a:schemeClr val="tx1"/>
                </a:solidFill>
                <a:latin typeface="+mj-lt"/>
              </a:rPr>
              <a:t>Object-oriented programming</a:t>
            </a:r>
            <a:r>
              <a:rPr lang="en-US" sz="1600" b="1" dirty="0">
                <a:solidFill>
                  <a:schemeClr val="tx1"/>
                </a:solidFill>
                <a:latin typeface="+mj-lt"/>
              </a:rPr>
              <a:t>:</a:t>
            </a:r>
            <a:br>
              <a:rPr lang="en-US" sz="1600" b="1" dirty="0">
                <a:solidFill>
                  <a:schemeClr val="tx1"/>
                </a:solidFill>
                <a:latin typeface="+mj-lt"/>
              </a:rPr>
            </a:br>
            <a:r>
              <a:rPr lang="en-US" sz="1600" dirty="0">
                <a:solidFill>
                  <a:schemeClr val="tx1"/>
                </a:solidFill>
                <a:latin typeface="+mj-lt"/>
              </a:rPr>
              <a:t>The possibility to orientate programming to objects allows the programmer to design applications from a point of view more like a communication between objects rather than on a structured sequence of code. In addition it allows a greater reusability of code in a more logical and productive way</a:t>
            </a:r>
            <a:r>
              <a:rPr lang="en-US" sz="1600" dirty="0" smtClean="0">
                <a:solidFill>
                  <a:schemeClr val="tx1"/>
                </a:solidFill>
                <a:latin typeface="+mj-lt"/>
              </a:rPr>
              <a:t>.</a:t>
            </a:r>
          </a:p>
          <a:p>
            <a:pPr marL="285750" indent="-285750" algn="l">
              <a:buFont typeface="Arial" panose="020B0604020202020204" pitchFamily="34" charset="0"/>
              <a:buChar char="•"/>
            </a:pPr>
            <a:r>
              <a:rPr lang="en-US" sz="1600" b="1" dirty="0" smtClean="0">
                <a:solidFill>
                  <a:schemeClr val="tx1"/>
                </a:solidFill>
              </a:rPr>
              <a:t>Modular </a:t>
            </a:r>
            <a:r>
              <a:rPr lang="en-US" sz="1600" b="1" dirty="0">
                <a:solidFill>
                  <a:schemeClr val="tx1"/>
                </a:solidFill>
              </a:rPr>
              <a:t>programming:</a:t>
            </a:r>
            <a:br>
              <a:rPr lang="en-US" sz="1600" b="1" dirty="0">
                <a:solidFill>
                  <a:schemeClr val="tx1"/>
                </a:solidFill>
              </a:rPr>
            </a:br>
            <a:r>
              <a:rPr lang="en-US" sz="1600" dirty="0">
                <a:solidFill>
                  <a:schemeClr val="tx1"/>
                </a:solidFill>
              </a:rPr>
              <a:t>An application's body in C++ can be made up of several source code files that are compiled separately and then linked together. Saving time since it is not necessary to recompile the complete application when making a single change but only the file that contains it. In addition, this characteristic allows to link C++ code with code produced in other languages, such as Assembler or </a:t>
            </a:r>
            <a:r>
              <a:rPr lang="en-US" sz="1600" dirty="0" smtClean="0">
                <a:solidFill>
                  <a:schemeClr val="tx1"/>
                </a:solidFill>
              </a:rPr>
              <a:t>C.</a:t>
            </a:r>
          </a:p>
          <a:p>
            <a:pPr marL="285750" indent="-285750" algn="l">
              <a:buFont typeface="Arial" panose="020B0604020202020204" pitchFamily="34" charset="0"/>
              <a:buChar char="•"/>
            </a:pPr>
            <a:r>
              <a:rPr lang="en-US" sz="1600" b="1" dirty="0" smtClean="0">
                <a:solidFill>
                  <a:schemeClr val="tx1"/>
                </a:solidFill>
              </a:rPr>
              <a:t>C </a:t>
            </a:r>
            <a:r>
              <a:rPr lang="en-US" sz="1600" b="1" dirty="0">
                <a:solidFill>
                  <a:schemeClr val="tx1"/>
                </a:solidFill>
              </a:rPr>
              <a:t>Compatibility:</a:t>
            </a:r>
            <a:br>
              <a:rPr lang="en-US" sz="1600" b="1" dirty="0">
                <a:solidFill>
                  <a:schemeClr val="tx1"/>
                </a:solidFill>
              </a:rPr>
            </a:br>
            <a:r>
              <a:rPr lang="en-US" sz="1600" dirty="0">
                <a:solidFill>
                  <a:schemeClr val="tx1"/>
                </a:solidFill>
              </a:rPr>
              <a:t>C++ is backwards compatible with the C language. Any code written in C can easily be included in a C++ program without making any change.</a:t>
            </a:r>
            <a:r>
              <a:rPr lang="en-US" dirty="0"/>
              <a:t/>
            </a:r>
            <a:br>
              <a:rPr lang="en-US" dirty="0"/>
            </a:br>
            <a:endParaRPr lang="en-US" dirty="0">
              <a:solidFill>
                <a:schemeClr val="tx1"/>
              </a:solidFill>
              <a:latin typeface="+mj-lt"/>
            </a:endParaRPr>
          </a:p>
        </p:txBody>
      </p:sp>
    </p:spTree>
    <p:extLst>
      <p:ext uri="{BB962C8B-B14F-4D97-AF65-F5344CB8AC3E}">
        <p14:creationId xmlns:p14="http://schemas.microsoft.com/office/powerpoint/2010/main" val="35832164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p:spPr>
        <p:txBody>
          <a:bodyPr>
            <a:normAutofit fontScale="90000"/>
          </a:bodyPr>
          <a:lstStyle/>
          <a:p>
            <a:r>
              <a:rPr lang="en-US" dirty="0" smtClean="0"/>
              <a:t>Inheritance</a:t>
            </a:r>
            <a:endParaRPr lang="en-US" dirty="0"/>
          </a:p>
        </p:txBody>
      </p:sp>
      <p:sp>
        <p:nvSpPr>
          <p:cNvPr id="3" name="Content Placeholder 2"/>
          <p:cNvSpPr>
            <a:spLocks noGrp="1"/>
          </p:cNvSpPr>
          <p:nvPr>
            <p:ph idx="1"/>
          </p:nvPr>
        </p:nvSpPr>
        <p:spPr>
          <a:xfrm>
            <a:off x="152400" y="381000"/>
            <a:ext cx="8839200" cy="6477000"/>
          </a:xfrm>
        </p:spPr>
        <p:txBody>
          <a:bodyPr>
            <a:normAutofit/>
          </a:bodyPr>
          <a:lstStyle/>
          <a:p>
            <a:r>
              <a:rPr lang="en-US" sz="1800" dirty="0"/>
              <a:t>Inheritance allows us to define a class in terms of another class, which makes it easier to create and maintain an application. This also provides an opportunity to </a:t>
            </a:r>
            <a:r>
              <a:rPr lang="en-US" sz="1800" dirty="0">
                <a:solidFill>
                  <a:srgbClr val="FF0000"/>
                </a:solidFill>
              </a:rPr>
              <a:t>reuse</a:t>
            </a:r>
            <a:r>
              <a:rPr lang="en-US" sz="1800" dirty="0"/>
              <a:t> the code functionality </a:t>
            </a:r>
            <a:r>
              <a:rPr lang="en-US" sz="1800" dirty="0" smtClean="0"/>
              <a:t>and </a:t>
            </a:r>
            <a:r>
              <a:rPr lang="en-US" sz="1800" dirty="0"/>
              <a:t>fast implementation time</a:t>
            </a:r>
            <a:r>
              <a:rPr lang="en-US" sz="1800" dirty="0" smtClean="0"/>
              <a:t>.</a:t>
            </a:r>
          </a:p>
          <a:p>
            <a:r>
              <a:rPr lang="en-US" sz="1800" dirty="0"/>
              <a:t>When creating a class, instead of writing completely new data members and member functions, the programmer can designate that the new class should inherit the members of an existing class. This existing class is called the </a:t>
            </a:r>
            <a:r>
              <a:rPr lang="en-US" sz="1800" b="1" dirty="0" smtClean="0">
                <a:solidFill>
                  <a:srgbClr val="FF0000"/>
                </a:solidFill>
              </a:rPr>
              <a:t>base</a:t>
            </a:r>
            <a:r>
              <a:rPr lang="en-US" sz="1800" b="1" dirty="0" smtClean="0"/>
              <a:t> </a:t>
            </a:r>
            <a:r>
              <a:rPr lang="en-US" sz="1800" dirty="0" smtClean="0"/>
              <a:t>class</a:t>
            </a:r>
            <a:r>
              <a:rPr lang="en-US" sz="1800" dirty="0"/>
              <a:t>, and the new class is referred to as the </a:t>
            </a:r>
            <a:r>
              <a:rPr lang="en-US" sz="1800" b="1" dirty="0">
                <a:solidFill>
                  <a:srgbClr val="FF0000"/>
                </a:solidFill>
              </a:rPr>
              <a:t>derived</a:t>
            </a:r>
            <a:r>
              <a:rPr lang="en-US" sz="1800" dirty="0"/>
              <a:t> class.</a:t>
            </a:r>
          </a:p>
          <a:p>
            <a:r>
              <a:rPr lang="en-US" sz="1800" dirty="0" smtClean="0"/>
              <a:t>Inheritance form</a:t>
            </a:r>
          </a:p>
          <a:p>
            <a:pPr marL="0" indent="0">
              <a:buNone/>
            </a:pPr>
            <a:r>
              <a:rPr lang="en-US" sz="1800" i="1" dirty="0"/>
              <a:t>class derived-class: </a:t>
            </a:r>
            <a:r>
              <a:rPr lang="en-US" sz="1800" i="1" dirty="0">
                <a:solidFill>
                  <a:srgbClr val="FF0000"/>
                </a:solidFill>
              </a:rPr>
              <a:t>access-</a:t>
            </a:r>
            <a:r>
              <a:rPr lang="en-US" sz="1800" i="1" dirty="0" err="1">
                <a:solidFill>
                  <a:srgbClr val="FF0000"/>
                </a:solidFill>
              </a:rPr>
              <a:t>specifier</a:t>
            </a:r>
            <a:r>
              <a:rPr lang="en-US" sz="1800" i="1" dirty="0">
                <a:solidFill>
                  <a:srgbClr val="FF0000"/>
                </a:solidFill>
              </a:rPr>
              <a:t> </a:t>
            </a:r>
            <a:r>
              <a:rPr lang="en-US" sz="1800" i="1" dirty="0"/>
              <a:t>base-class</a:t>
            </a:r>
            <a:br>
              <a:rPr lang="en-US" sz="1800" i="1" dirty="0"/>
            </a:br>
            <a:r>
              <a:rPr lang="en-US" sz="1800" i="1" dirty="0" smtClean="0">
                <a:solidFill>
                  <a:srgbClr val="FF0000"/>
                </a:solidFill>
              </a:rPr>
              <a:t>access-</a:t>
            </a:r>
            <a:r>
              <a:rPr lang="en-US" sz="1800" i="1" dirty="0" err="1" smtClean="0">
                <a:solidFill>
                  <a:srgbClr val="FF0000"/>
                </a:solidFill>
              </a:rPr>
              <a:t>specifier</a:t>
            </a:r>
            <a:r>
              <a:rPr lang="en-US" sz="1800" i="1" dirty="0" smtClean="0">
                <a:solidFill>
                  <a:srgbClr val="FF0000"/>
                </a:solidFill>
              </a:rPr>
              <a:t>: </a:t>
            </a:r>
            <a:r>
              <a:rPr lang="en-US" sz="1800" i="1" dirty="0" smtClean="0"/>
              <a:t>public, private, protected</a:t>
            </a:r>
            <a:r>
              <a:rPr lang="en-US" sz="1800" i="1" dirty="0"/>
              <a:t/>
            </a:r>
            <a:br>
              <a:rPr lang="en-US" sz="1800" i="1" dirty="0"/>
            </a:br>
            <a:r>
              <a:rPr lang="en-US" sz="1800" b="1" dirty="0" smtClean="0"/>
              <a:t>Example</a:t>
            </a:r>
          </a:p>
          <a:p>
            <a:pPr marL="0" indent="0">
              <a:buNone/>
            </a:pPr>
            <a:r>
              <a:rPr lang="en-US" sz="1100" i="1" dirty="0"/>
              <a:t>#include &lt;</a:t>
            </a:r>
            <a:r>
              <a:rPr lang="en-US" sz="1100" i="1" dirty="0" err="1"/>
              <a:t>iostream</a:t>
            </a:r>
            <a:r>
              <a:rPr lang="en-US" sz="1100" i="1" dirty="0"/>
              <a:t>&gt; </a:t>
            </a:r>
            <a:endParaRPr lang="en-US" sz="1100" i="1" dirty="0" smtClean="0"/>
          </a:p>
          <a:p>
            <a:pPr marL="0" indent="0">
              <a:buNone/>
            </a:pPr>
            <a:r>
              <a:rPr lang="en-US" sz="1100" i="1" dirty="0" smtClean="0"/>
              <a:t>using </a:t>
            </a:r>
            <a:r>
              <a:rPr lang="en-US" sz="1100" i="1" dirty="0"/>
              <a:t>namespace </a:t>
            </a:r>
            <a:r>
              <a:rPr lang="en-US" sz="1100" i="1" dirty="0" err="1"/>
              <a:t>std</a:t>
            </a:r>
            <a:r>
              <a:rPr lang="en-US" sz="1100" i="1" dirty="0" smtClean="0"/>
              <a:t>;</a:t>
            </a:r>
          </a:p>
          <a:p>
            <a:pPr marL="0" indent="0">
              <a:buNone/>
            </a:pPr>
            <a:r>
              <a:rPr lang="en-US" sz="1100" i="1" dirty="0" smtClean="0"/>
              <a:t>class base{</a:t>
            </a:r>
          </a:p>
          <a:p>
            <a:pPr marL="0" indent="0">
              <a:buNone/>
            </a:pPr>
            <a:r>
              <a:rPr lang="en-US" sz="1100" i="1" dirty="0" smtClean="0"/>
              <a:t>public: </a:t>
            </a:r>
            <a:r>
              <a:rPr lang="en-US" sz="1100" i="1" dirty="0" err="1" smtClean="0"/>
              <a:t>int</a:t>
            </a:r>
            <a:r>
              <a:rPr lang="en-US" sz="1100" i="1" dirty="0" smtClean="0"/>
              <a:t> </a:t>
            </a:r>
            <a:r>
              <a:rPr lang="en-US" sz="1100" i="1" dirty="0" err="1" smtClean="0"/>
              <a:t>iPubVar</a:t>
            </a:r>
            <a:r>
              <a:rPr lang="en-US" sz="1100" i="1" dirty="0" smtClean="0"/>
              <a:t>;</a:t>
            </a:r>
          </a:p>
          <a:p>
            <a:pPr marL="0" indent="0">
              <a:buNone/>
            </a:pPr>
            <a:r>
              <a:rPr lang="en-US" sz="1100" i="1" dirty="0"/>
              <a:t>	</a:t>
            </a:r>
            <a:r>
              <a:rPr lang="en-US" sz="1100" i="1" dirty="0" smtClean="0"/>
              <a:t>void </a:t>
            </a:r>
            <a:r>
              <a:rPr lang="en-US" sz="1100" i="1" dirty="0" err="1" smtClean="0"/>
              <a:t>set_function</a:t>
            </a:r>
            <a:r>
              <a:rPr lang="en-US" sz="1100" i="1" dirty="0" smtClean="0"/>
              <a:t>(){ </a:t>
            </a:r>
            <a:r>
              <a:rPr lang="en-US" sz="1100" i="1" dirty="0" err="1" smtClean="0"/>
              <a:t>iPubVar</a:t>
            </a:r>
            <a:r>
              <a:rPr lang="en-US" sz="1100" i="1" dirty="0" smtClean="0"/>
              <a:t> = 1;}</a:t>
            </a:r>
          </a:p>
          <a:p>
            <a:pPr marL="0" indent="0">
              <a:buNone/>
            </a:pPr>
            <a:r>
              <a:rPr lang="en-US" sz="1100" i="1" dirty="0" smtClean="0"/>
              <a:t>}</a:t>
            </a:r>
          </a:p>
          <a:p>
            <a:pPr marL="0" indent="0">
              <a:buNone/>
            </a:pPr>
            <a:r>
              <a:rPr lang="en-US" sz="1100" i="1" dirty="0" smtClean="0"/>
              <a:t>class </a:t>
            </a:r>
            <a:r>
              <a:rPr lang="en-US" sz="1100" i="1" dirty="0" err="1" smtClean="0"/>
              <a:t>derived_class</a:t>
            </a:r>
            <a:r>
              <a:rPr lang="en-US" sz="1100" i="1" dirty="0" smtClean="0"/>
              <a:t>: </a:t>
            </a:r>
            <a:r>
              <a:rPr lang="en-US" sz="1100" i="1" dirty="0" smtClean="0">
                <a:solidFill>
                  <a:srgbClr val="FF0000"/>
                </a:solidFill>
              </a:rPr>
              <a:t>public </a:t>
            </a:r>
            <a:r>
              <a:rPr lang="en-US" sz="1100" i="1" dirty="0" smtClean="0"/>
              <a:t>base{</a:t>
            </a:r>
          </a:p>
          <a:p>
            <a:pPr marL="0" indent="0">
              <a:buNone/>
            </a:pPr>
            <a:endParaRPr lang="en-US" sz="1100" i="1" dirty="0" smtClean="0"/>
          </a:p>
          <a:p>
            <a:pPr marL="0" indent="0">
              <a:buNone/>
            </a:pPr>
            <a:r>
              <a:rPr lang="en-US" sz="1100" i="1" dirty="0" smtClean="0"/>
              <a:t>}</a:t>
            </a:r>
          </a:p>
          <a:p>
            <a:pPr marL="0" indent="0">
              <a:buNone/>
            </a:pPr>
            <a:endParaRPr lang="en-US" sz="1100" i="1" dirty="0" smtClean="0"/>
          </a:p>
          <a:p>
            <a:pPr marL="0" indent="0">
              <a:buNone/>
            </a:pPr>
            <a:r>
              <a:rPr lang="en-US" sz="1100" i="1" dirty="0" err="1"/>
              <a:t>i</a:t>
            </a:r>
            <a:r>
              <a:rPr lang="en-US" sz="1100" i="1" dirty="0" err="1" smtClean="0"/>
              <a:t>nt</a:t>
            </a:r>
            <a:r>
              <a:rPr lang="en-US" sz="1100" i="1" dirty="0" smtClean="0"/>
              <a:t> main(</a:t>
            </a:r>
            <a:r>
              <a:rPr lang="en-US" sz="1100" i="1" dirty="0" err="1" smtClean="0"/>
              <a:t>int</a:t>
            </a:r>
            <a:r>
              <a:rPr lang="en-US" sz="1100" i="1" dirty="0" smtClean="0"/>
              <a:t> </a:t>
            </a:r>
            <a:r>
              <a:rPr lang="en-US" sz="1100" i="1" dirty="0" err="1" smtClean="0"/>
              <a:t>argc</a:t>
            </a:r>
            <a:r>
              <a:rPr lang="en-US" sz="1100" i="1" dirty="0" smtClean="0"/>
              <a:t>, char ** </a:t>
            </a:r>
            <a:r>
              <a:rPr lang="en-US" sz="1100" i="1" dirty="0" err="1" smtClean="0"/>
              <a:t>argv</a:t>
            </a:r>
            <a:r>
              <a:rPr lang="en-US" sz="1100" i="1" dirty="0" smtClean="0"/>
              <a:t>){</a:t>
            </a:r>
          </a:p>
          <a:p>
            <a:pPr marL="0" indent="0">
              <a:buNone/>
            </a:pPr>
            <a:r>
              <a:rPr lang="en-US" sz="1100" i="1" dirty="0" smtClean="0"/>
              <a:t>	</a:t>
            </a:r>
            <a:r>
              <a:rPr lang="en-US" sz="1100" i="1" dirty="0" err="1" smtClean="0"/>
              <a:t>derived_class</a:t>
            </a:r>
            <a:r>
              <a:rPr lang="en-US" sz="1100" i="1" dirty="0" smtClean="0"/>
              <a:t> </a:t>
            </a:r>
            <a:r>
              <a:rPr lang="en-US" sz="1100" i="1" dirty="0" err="1" smtClean="0"/>
              <a:t>dclass</a:t>
            </a:r>
            <a:r>
              <a:rPr lang="en-US" sz="1100" i="1" dirty="0" smtClean="0"/>
              <a:t>;</a:t>
            </a:r>
          </a:p>
          <a:p>
            <a:pPr marL="0" indent="0">
              <a:buNone/>
            </a:pPr>
            <a:r>
              <a:rPr lang="en-US" sz="1100" i="1" dirty="0"/>
              <a:t>	</a:t>
            </a:r>
            <a:r>
              <a:rPr lang="en-US" sz="1100" i="1" dirty="0" err="1" smtClean="0"/>
              <a:t>dclass</a:t>
            </a:r>
            <a:r>
              <a:rPr lang="en-US" sz="1100" i="1" dirty="0" smtClean="0"/>
              <a:t>.</a:t>
            </a:r>
            <a:r>
              <a:rPr lang="en-US" sz="1100" i="1" dirty="0"/>
              <a:t> </a:t>
            </a:r>
            <a:r>
              <a:rPr lang="en-US" sz="1100" i="1" dirty="0" err="1" smtClean="0"/>
              <a:t>set_function</a:t>
            </a:r>
            <a:r>
              <a:rPr lang="en-US" sz="1100" i="1" dirty="0" smtClean="0"/>
              <a:t>();</a:t>
            </a:r>
          </a:p>
          <a:p>
            <a:pPr marL="0" indent="0">
              <a:buNone/>
            </a:pPr>
            <a:r>
              <a:rPr lang="en-US" sz="1100" i="1" dirty="0"/>
              <a:t>	</a:t>
            </a:r>
            <a:r>
              <a:rPr lang="en-US" sz="1100" i="1" dirty="0" err="1" smtClean="0"/>
              <a:t>cout</a:t>
            </a:r>
            <a:r>
              <a:rPr lang="en-US" sz="1100" i="1" dirty="0" smtClean="0"/>
              <a:t> &lt;&lt; </a:t>
            </a:r>
            <a:r>
              <a:rPr lang="en-US" sz="1100" i="1" dirty="0" err="1" smtClean="0"/>
              <a:t>iPubVar</a:t>
            </a:r>
            <a:r>
              <a:rPr lang="en-US" sz="1100" i="1" dirty="0"/>
              <a:t> </a:t>
            </a:r>
            <a:r>
              <a:rPr lang="en-US" sz="1100" i="1" dirty="0" smtClean="0"/>
              <a:t>; </a:t>
            </a:r>
            <a:endParaRPr lang="en-US" sz="1100" i="1" dirty="0"/>
          </a:p>
          <a:p>
            <a:pPr marL="0" indent="0">
              <a:buNone/>
            </a:pPr>
            <a:r>
              <a:rPr lang="en-US" sz="1100" i="1" dirty="0" smtClean="0"/>
              <a:t>}</a:t>
            </a:r>
            <a:endParaRPr lang="en-US" sz="1100" i="1" dirty="0"/>
          </a:p>
        </p:txBody>
      </p:sp>
      <p:cxnSp>
        <p:nvCxnSpPr>
          <p:cNvPr id="5" name="Straight Arrow Connector 4"/>
          <p:cNvCxnSpPr/>
          <p:nvPr/>
        </p:nvCxnSpPr>
        <p:spPr>
          <a:xfrm flipH="1" flipV="1">
            <a:off x="685800" y="4114800"/>
            <a:ext cx="1219200" cy="80587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1524000" y="2971800"/>
            <a:ext cx="990600" cy="193732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800100" y="2971800"/>
            <a:ext cx="495300" cy="194887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93120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236"/>
            <a:ext cx="8229600" cy="411162"/>
          </a:xfrm>
        </p:spPr>
        <p:txBody>
          <a:bodyPr>
            <a:normAutofit fontScale="90000"/>
          </a:bodyPr>
          <a:lstStyle/>
          <a:p>
            <a:r>
              <a:rPr lang="en-US" dirty="0"/>
              <a:t>Inheritance – </a:t>
            </a:r>
            <a:r>
              <a:rPr lang="en-US" dirty="0" smtClean="0"/>
              <a:t>public inherit</a:t>
            </a:r>
            <a:endParaRPr lang="en-US" dirty="0"/>
          </a:p>
        </p:txBody>
      </p:sp>
      <p:sp>
        <p:nvSpPr>
          <p:cNvPr id="3" name="Content Placeholder 2"/>
          <p:cNvSpPr>
            <a:spLocks noGrp="1"/>
          </p:cNvSpPr>
          <p:nvPr>
            <p:ph idx="1"/>
          </p:nvPr>
        </p:nvSpPr>
        <p:spPr>
          <a:xfrm>
            <a:off x="457200" y="457200"/>
            <a:ext cx="8229600" cy="6400800"/>
          </a:xfrm>
        </p:spPr>
        <p:txBody>
          <a:bodyPr>
            <a:normAutofit lnSpcReduction="10000"/>
          </a:bodyPr>
          <a:lstStyle/>
          <a:p>
            <a:r>
              <a:rPr lang="en-US" sz="1800" dirty="0"/>
              <a:t>A derived class can access all the non-private members of its base class. Thus base-class members that should not be accessible to the member functions of derived classes should be declared private in the base class.</a:t>
            </a:r>
          </a:p>
          <a:p>
            <a:pPr marL="0" indent="0">
              <a:buNone/>
            </a:pPr>
            <a:r>
              <a:rPr lang="en-US" sz="2100" b="1" dirty="0" smtClean="0"/>
              <a:t>Example</a:t>
            </a:r>
            <a:endParaRPr lang="en-US" sz="2100" b="1" dirty="0"/>
          </a:p>
          <a:p>
            <a:pPr marL="0" indent="0">
              <a:buNone/>
            </a:pPr>
            <a:r>
              <a:rPr lang="en-US" sz="1000" i="1" dirty="0"/>
              <a:t>#</a:t>
            </a:r>
            <a:r>
              <a:rPr lang="en-US" sz="1050" i="1" dirty="0"/>
              <a:t>include &lt;</a:t>
            </a:r>
            <a:r>
              <a:rPr lang="en-US" sz="1050" i="1" dirty="0" err="1"/>
              <a:t>iostream</a:t>
            </a:r>
            <a:r>
              <a:rPr lang="en-US" sz="1050" i="1" dirty="0"/>
              <a:t>&gt; </a:t>
            </a:r>
          </a:p>
          <a:p>
            <a:pPr marL="0" indent="0">
              <a:buNone/>
            </a:pPr>
            <a:r>
              <a:rPr lang="en-US" sz="1050" i="1" dirty="0"/>
              <a:t>using namespace </a:t>
            </a:r>
            <a:r>
              <a:rPr lang="en-US" sz="1050" i="1" dirty="0" err="1"/>
              <a:t>std</a:t>
            </a:r>
            <a:r>
              <a:rPr lang="en-US" sz="1050" i="1" dirty="0"/>
              <a:t>;</a:t>
            </a:r>
          </a:p>
          <a:p>
            <a:pPr marL="0" indent="0">
              <a:buNone/>
            </a:pPr>
            <a:r>
              <a:rPr lang="en-US" sz="1050" i="1" dirty="0"/>
              <a:t>class Base</a:t>
            </a:r>
          </a:p>
          <a:p>
            <a:pPr marL="0" indent="0">
              <a:buNone/>
            </a:pPr>
            <a:r>
              <a:rPr lang="en-US" sz="1050" i="1" dirty="0"/>
              <a:t>{</a:t>
            </a:r>
          </a:p>
          <a:p>
            <a:pPr marL="0" indent="0">
              <a:buNone/>
            </a:pPr>
            <a:r>
              <a:rPr lang="en-US" sz="1050" i="1" dirty="0"/>
              <a:t>    private:   </a:t>
            </a:r>
            <a:r>
              <a:rPr lang="en-US" sz="1050" i="1" dirty="0" err="1"/>
              <a:t>int</a:t>
            </a:r>
            <a:r>
              <a:rPr lang="en-US" sz="1050" i="1" dirty="0"/>
              <a:t> </a:t>
            </a:r>
            <a:r>
              <a:rPr lang="en-US" sz="1050" i="1" dirty="0" err="1"/>
              <a:t>base_pri</a:t>
            </a:r>
            <a:r>
              <a:rPr lang="en-US" sz="1050" i="1" dirty="0"/>
              <a:t>;</a:t>
            </a:r>
          </a:p>
          <a:p>
            <a:pPr marL="0" indent="0">
              <a:buNone/>
            </a:pPr>
            <a:r>
              <a:rPr lang="en-US" sz="1050" i="1" dirty="0"/>
              <a:t>    protected: </a:t>
            </a:r>
            <a:r>
              <a:rPr lang="en-US" sz="1050" i="1" dirty="0" err="1"/>
              <a:t>int</a:t>
            </a:r>
            <a:r>
              <a:rPr lang="en-US" sz="1050" i="1" dirty="0"/>
              <a:t> </a:t>
            </a:r>
            <a:r>
              <a:rPr lang="en-US" sz="1050" i="1" dirty="0" err="1"/>
              <a:t>base_pro</a:t>
            </a:r>
            <a:r>
              <a:rPr lang="en-US" sz="1050" i="1" dirty="0"/>
              <a:t>;</a:t>
            </a:r>
          </a:p>
          <a:p>
            <a:pPr marL="0" indent="0">
              <a:buNone/>
            </a:pPr>
            <a:r>
              <a:rPr lang="en-US" sz="1050" i="1" dirty="0"/>
              <a:t>    public:    </a:t>
            </a:r>
            <a:r>
              <a:rPr lang="en-US" sz="1050" i="1" dirty="0" err="1"/>
              <a:t>int</a:t>
            </a:r>
            <a:r>
              <a:rPr lang="en-US" sz="1050" i="1" dirty="0"/>
              <a:t> </a:t>
            </a:r>
            <a:r>
              <a:rPr lang="en-US" sz="1050" i="1" dirty="0" err="1"/>
              <a:t>base_pub</a:t>
            </a:r>
            <a:r>
              <a:rPr lang="en-US" sz="1050" i="1" dirty="0"/>
              <a:t>;</a:t>
            </a:r>
          </a:p>
          <a:p>
            <a:pPr marL="0" indent="0">
              <a:buNone/>
            </a:pPr>
            <a:r>
              <a:rPr lang="en-US" sz="1050" i="1" dirty="0" smtClean="0"/>
              <a:t>};</a:t>
            </a:r>
          </a:p>
          <a:p>
            <a:pPr marL="0" indent="0">
              <a:buNone/>
            </a:pPr>
            <a:r>
              <a:rPr lang="en-US" sz="1050" i="1" dirty="0"/>
              <a:t>class </a:t>
            </a:r>
            <a:r>
              <a:rPr lang="en-US" sz="1050" i="1" dirty="0" err="1" smtClean="0"/>
              <a:t>With_Public_Base</a:t>
            </a:r>
            <a:r>
              <a:rPr lang="en-US" sz="1050" i="1" dirty="0" smtClean="0"/>
              <a:t> </a:t>
            </a:r>
            <a:r>
              <a:rPr lang="en-US" sz="1050" i="1" dirty="0"/>
              <a:t>: </a:t>
            </a:r>
            <a:r>
              <a:rPr lang="en-US" sz="1050" i="1" dirty="0" smtClean="0"/>
              <a:t>public </a:t>
            </a:r>
            <a:r>
              <a:rPr lang="en-US" sz="1050" i="1" dirty="0"/>
              <a:t>Base {</a:t>
            </a:r>
          </a:p>
          <a:p>
            <a:pPr marL="0" indent="0">
              <a:buNone/>
            </a:pPr>
            <a:r>
              <a:rPr lang="en-US" sz="1050" i="1" dirty="0" smtClean="0"/>
              <a:t>	void </a:t>
            </a:r>
            <a:r>
              <a:rPr lang="en-US" sz="1050" i="1" dirty="0" err="1"/>
              <a:t>memberFn</a:t>
            </a:r>
            <a:r>
              <a:rPr lang="en-US" sz="1050" i="1" dirty="0" smtClean="0"/>
              <a:t>(){</a:t>
            </a:r>
          </a:p>
          <a:p>
            <a:pPr marL="0" indent="0">
              <a:buNone/>
            </a:pPr>
            <a:r>
              <a:rPr lang="it-IT" sz="1050" dirty="0" smtClean="0"/>
              <a:t>		//    </a:t>
            </a:r>
            <a:r>
              <a:rPr lang="it-IT" sz="1050" dirty="0"/>
              <a:t>base_pri = 1; </a:t>
            </a:r>
            <a:r>
              <a:rPr lang="it-IT" sz="1050" dirty="0">
                <a:solidFill>
                  <a:srgbClr val="FF0000"/>
                </a:solidFill>
              </a:rPr>
              <a:t>// error: `int Base::base_pri' is private</a:t>
            </a:r>
          </a:p>
          <a:p>
            <a:pPr marL="0" indent="0">
              <a:buNone/>
            </a:pPr>
            <a:r>
              <a:rPr lang="en-US" sz="1050" dirty="0" smtClean="0"/>
              <a:t>		</a:t>
            </a:r>
            <a:r>
              <a:rPr lang="en-US" sz="1050" dirty="0" err="1" smtClean="0"/>
              <a:t>base_pro</a:t>
            </a:r>
            <a:r>
              <a:rPr lang="en-US" sz="1050" dirty="0" smtClean="0"/>
              <a:t> </a:t>
            </a:r>
            <a:r>
              <a:rPr lang="en-US" sz="1050" dirty="0"/>
              <a:t>= 1; </a:t>
            </a:r>
            <a:r>
              <a:rPr lang="en-US" sz="1050" dirty="0">
                <a:solidFill>
                  <a:srgbClr val="FF0000"/>
                </a:solidFill>
              </a:rPr>
              <a:t>// OK</a:t>
            </a:r>
          </a:p>
          <a:p>
            <a:pPr marL="0" indent="0">
              <a:buNone/>
            </a:pPr>
            <a:r>
              <a:rPr lang="en-US" sz="1050" dirty="0" smtClean="0"/>
              <a:t>		</a:t>
            </a:r>
            <a:r>
              <a:rPr lang="en-US" sz="1050" dirty="0" err="1" smtClean="0"/>
              <a:t>base_pub</a:t>
            </a:r>
            <a:r>
              <a:rPr lang="en-US" sz="1050" dirty="0" smtClean="0"/>
              <a:t> </a:t>
            </a:r>
            <a:r>
              <a:rPr lang="en-US" sz="1050" dirty="0"/>
              <a:t>= 1; </a:t>
            </a:r>
            <a:r>
              <a:rPr lang="en-US" sz="1050" dirty="0">
                <a:solidFill>
                  <a:srgbClr val="FF0000"/>
                </a:solidFill>
              </a:rPr>
              <a:t>// OK</a:t>
            </a:r>
          </a:p>
          <a:p>
            <a:pPr marL="0" indent="0">
              <a:buNone/>
            </a:pPr>
            <a:r>
              <a:rPr lang="en-US" sz="1050" i="1" dirty="0" smtClean="0"/>
              <a:t>	}</a:t>
            </a:r>
            <a:endParaRPr lang="en-US" sz="1050" i="1" dirty="0"/>
          </a:p>
          <a:p>
            <a:pPr marL="0" indent="0">
              <a:buNone/>
            </a:pPr>
            <a:r>
              <a:rPr lang="en-US" sz="1050" i="1" dirty="0" smtClean="0"/>
              <a:t>};</a:t>
            </a:r>
          </a:p>
          <a:p>
            <a:pPr marL="0" indent="0">
              <a:buNone/>
            </a:pPr>
            <a:r>
              <a:rPr lang="en-US" sz="1050" i="1" dirty="0"/>
              <a:t>class B</a:t>
            </a:r>
            <a:r>
              <a:rPr lang="en-US" sz="1050" i="1" dirty="0" smtClean="0"/>
              <a:t> </a:t>
            </a:r>
            <a:r>
              <a:rPr lang="en-US" sz="1050" i="1" dirty="0"/>
              <a:t>: public </a:t>
            </a:r>
            <a:r>
              <a:rPr lang="en-US" sz="1050" i="1" dirty="0" err="1"/>
              <a:t>With_Public_Base</a:t>
            </a:r>
            <a:r>
              <a:rPr lang="en-US" sz="1050" i="1" dirty="0"/>
              <a:t> </a:t>
            </a:r>
            <a:r>
              <a:rPr lang="en-US" sz="1050" i="1" dirty="0" smtClean="0"/>
              <a:t>{</a:t>
            </a:r>
            <a:endParaRPr lang="en-US" sz="1050" i="1" dirty="0"/>
          </a:p>
          <a:p>
            <a:pPr marL="0" indent="0">
              <a:buNone/>
            </a:pPr>
            <a:r>
              <a:rPr lang="en-US" sz="1050" i="1" dirty="0" smtClean="0"/>
              <a:t>	void </a:t>
            </a:r>
            <a:r>
              <a:rPr lang="en-US" sz="1050" i="1" dirty="0" err="1"/>
              <a:t>memberFn</a:t>
            </a:r>
            <a:r>
              <a:rPr lang="en-US" sz="1050" i="1" dirty="0" smtClean="0"/>
              <a:t>(){</a:t>
            </a:r>
          </a:p>
          <a:p>
            <a:pPr marL="0" indent="0">
              <a:buNone/>
            </a:pPr>
            <a:r>
              <a:rPr lang="en-US" sz="1050" i="1" dirty="0"/>
              <a:t>	</a:t>
            </a:r>
            <a:r>
              <a:rPr lang="en-US" sz="1050" i="1" dirty="0" smtClean="0"/>
              <a:t>	</a:t>
            </a:r>
            <a:r>
              <a:rPr lang="it-IT" sz="1050" dirty="0"/>
              <a:t>//    base_pri = 1; </a:t>
            </a:r>
            <a:r>
              <a:rPr lang="it-IT" sz="1050" dirty="0">
                <a:solidFill>
                  <a:srgbClr val="FF0000"/>
                </a:solidFill>
              </a:rPr>
              <a:t>// error: `int Base::base_pri' is private</a:t>
            </a:r>
          </a:p>
          <a:p>
            <a:pPr marL="0" indent="0">
              <a:buNone/>
            </a:pPr>
            <a:r>
              <a:rPr lang="en-US" sz="1050" dirty="0" smtClean="0"/>
              <a:t>		</a:t>
            </a:r>
            <a:r>
              <a:rPr lang="en-US" sz="1050" dirty="0" err="1" smtClean="0"/>
              <a:t>base_pro</a:t>
            </a:r>
            <a:r>
              <a:rPr lang="en-US" sz="1050" dirty="0" smtClean="0"/>
              <a:t> </a:t>
            </a:r>
            <a:r>
              <a:rPr lang="en-US" sz="1050" dirty="0"/>
              <a:t>= 1; </a:t>
            </a:r>
            <a:r>
              <a:rPr lang="en-US" sz="1050" dirty="0">
                <a:solidFill>
                  <a:srgbClr val="FF0000"/>
                </a:solidFill>
              </a:rPr>
              <a:t>// OK</a:t>
            </a:r>
          </a:p>
          <a:p>
            <a:pPr marL="0" indent="0">
              <a:buNone/>
            </a:pPr>
            <a:r>
              <a:rPr lang="en-US" sz="1050" dirty="0" smtClean="0"/>
              <a:t>		</a:t>
            </a:r>
            <a:r>
              <a:rPr lang="en-US" sz="1050" dirty="0" err="1" smtClean="0"/>
              <a:t>base_pub</a:t>
            </a:r>
            <a:r>
              <a:rPr lang="en-US" sz="1050" dirty="0" smtClean="0"/>
              <a:t> </a:t>
            </a:r>
            <a:r>
              <a:rPr lang="en-US" sz="1050" dirty="0"/>
              <a:t>= 1; </a:t>
            </a:r>
            <a:r>
              <a:rPr lang="en-US" sz="1050" dirty="0">
                <a:solidFill>
                  <a:srgbClr val="FF0000"/>
                </a:solidFill>
              </a:rPr>
              <a:t>// OK</a:t>
            </a:r>
          </a:p>
          <a:p>
            <a:pPr marL="0" indent="0">
              <a:buNone/>
            </a:pPr>
            <a:r>
              <a:rPr lang="en-US" sz="1050" i="1" dirty="0" smtClean="0"/>
              <a:t>	}</a:t>
            </a:r>
            <a:endParaRPr lang="en-US" sz="1050" i="1" dirty="0"/>
          </a:p>
          <a:p>
            <a:pPr marL="0" indent="0">
              <a:buNone/>
            </a:pPr>
            <a:r>
              <a:rPr lang="en-US" sz="1050" i="1" dirty="0" smtClean="0"/>
              <a:t>};</a:t>
            </a:r>
          </a:p>
          <a:p>
            <a:pPr marL="0" indent="0">
              <a:buNone/>
            </a:pPr>
            <a:r>
              <a:rPr lang="en-US" sz="1050" i="1" dirty="0" err="1" smtClean="0"/>
              <a:t>Int</a:t>
            </a:r>
            <a:r>
              <a:rPr lang="en-US" sz="1050" i="1" dirty="0" smtClean="0"/>
              <a:t> main(</a:t>
            </a:r>
            <a:r>
              <a:rPr lang="en-US" sz="1050" i="1" dirty="0" err="1" smtClean="0"/>
              <a:t>int</a:t>
            </a:r>
            <a:r>
              <a:rPr lang="en-US" sz="1050" i="1" dirty="0" smtClean="0"/>
              <a:t> </a:t>
            </a:r>
            <a:r>
              <a:rPr lang="en-US" sz="1050" i="1" dirty="0" err="1" smtClean="0"/>
              <a:t>argc</a:t>
            </a:r>
            <a:r>
              <a:rPr lang="en-US" sz="1050" i="1" dirty="0" smtClean="0"/>
              <a:t>, char ** </a:t>
            </a:r>
            <a:r>
              <a:rPr lang="en-US" sz="1050" i="1" dirty="0" err="1" smtClean="0"/>
              <a:t>argv</a:t>
            </a:r>
            <a:r>
              <a:rPr lang="en-US" sz="1050" i="1" dirty="0" smtClean="0"/>
              <a:t>){</a:t>
            </a:r>
          </a:p>
          <a:p>
            <a:pPr marL="0" indent="0">
              <a:buNone/>
            </a:pPr>
            <a:r>
              <a:rPr lang="en-US" sz="1050" i="1" dirty="0" smtClean="0"/>
              <a:t>	</a:t>
            </a:r>
            <a:r>
              <a:rPr lang="en-US" sz="1050" i="1" dirty="0"/>
              <a:t> </a:t>
            </a:r>
            <a:r>
              <a:rPr lang="en-US" sz="1050" i="1" dirty="0" err="1"/>
              <a:t>With_Public_Base</a:t>
            </a:r>
            <a:r>
              <a:rPr lang="en-US" sz="1050" i="1" dirty="0"/>
              <a:t> </a:t>
            </a:r>
            <a:r>
              <a:rPr lang="en-US" sz="1050" i="1" dirty="0" err="1" smtClean="0"/>
              <a:t>pBase</a:t>
            </a:r>
            <a:r>
              <a:rPr lang="en-US" sz="1050" i="1" dirty="0" smtClean="0"/>
              <a:t>;</a:t>
            </a:r>
          </a:p>
          <a:p>
            <a:pPr marL="0" indent="0">
              <a:buNone/>
            </a:pPr>
            <a:r>
              <a:rPr lang="en-US" sz="1050" i="1" dirty="0"/>
              <a:t>	</a:t>
            </a:r>
            <a:r>
              <a:rPr lang="it-IT" sz="1050" dirty="0"/>
              <a:t> //    pro_base.base_pri = 1; </a:t>
            </a:r>
            <a:r>
              <a:rPr lang="it-IT" sz="1050" dirty="0">
                <a:solidFill>
                  <a:srgbClr val="FF0000"/>
                </a:solidFill>
              </a:rPr>
              <a:t>// error: `int Base::base_pri' is private</a:t>
            </a:r>
          </a:p>
          <a:p>
            <a:pPr marL="0" indent="0">
              <a:buNone/>
            </a:pPr>
            <a:r>
              <a:rPr lang="en-US" sz="1050" dirty="0" smtClean="0"/>
              <a:t>	//    </a:t>
            </a:r>
            <a:r>
              <a:rPr lang="en-US" sz="1050" dirty="0" err="1"/>
              <a:t>pro_base.base_pro</a:t>
            </a:r>
            <a:r>
              <a:rPr lang="en-US" sz="1050" dirty="0"/>
              <a:t> = 1; </a:t>
            </a:r>
            <a:r>
              <a:rPr lang="en-US" sz="1050" dirty="0">
                <a:solidFill>
                  <a:srgbClr val="FF0000"/>
                </a:solidFill>
              </a:rPr>
              <a:t>// error: `</a:t>
            </a:r>
            <a:r>
              <a:rPr lang="en-US" sz="1050" dirty="0" err="1">
                <a:solidFill>
                  <a:srgbClr val="FF0000"/>
                </a:solidFill>
              </a:rPr>
              <a:t>int</a:t>
            </a:r>
            <a:r>
              <a:rPr lang="en-US" sz="1050" dirty="0">
                <a:solidFill>
                  <a:srgbClr val="FF0000"/>
                </a:solidFill>
              </a:rPr>
              <a:t> Base::</a:t>
            </a:r>
            <a:r>
              <a:rPr lang="en-US" sz="1050" dirty="0" err="1">
                <a:solidFill>
                  <a:srgbClr val="FF0000"/>
                </a:solidFill>
              </a:rPr>
              <a:t>base_pro</a:t>
            </a:r>
            <a:r>
              <a:rPr lang="en-US" sz="1050" dirty="0">
                <a:solidFill>
                  <a:srgbClr val="FF0000"/>
                </a:solidFill>
              </a:rPr>
              <a:t>' is protected</a:t>
            </a:r>
          </a:p>
          <a:p>
            <a:pPr marL="0" indent="0">
              <a:buNone/>
            </a:pPr>
            <a:r>
              <a:rPr lang="en-US" sz="1050" dirty="0" smtClean="0"/>
              <a:t>	    </a:t>
            </a:r>
            <a:r>
              <a:rPr lang="en-US" sz="1050" dirty="0" err="1"/>
              <a:t>pro_base.base_pub</a:t>
            </a:r>
            <a:r>
              <a:rPr lang="en-US" sz="1050" dirty="0"/>
              <a:t> = 1; </a:t>
            </a:r>
            <a:r>
              <a:rPr lang="en-US" sz="1050" dirty="0">
                <a:solidFill>
                  <a:srgbClr val="FF0000"/>
                </a:solidFill>
              </a:rPr>
              <a:t>// </a:t>
            </a:r>
            <a:r>
              <a:rPr lang="en-US" sz="1050" dirty="0" smtClean="0">
                <a:solidFill>
                  <a:srgbClr val="FF0000"/>
                </a:solidFill>
              </a:rPr>
              <a:t>OK</a:t>
            </a:r>
            <a:endParaRPr lang="en-US" sz="1050" i="1" dirty="0" smtClean="0">
              <a:solidFill>
                <a:srgbClr val="FF0000"/>
              </a:solidFill>
            </a:endParaRPr>
          </a:p>
          <a:p>
            <a:pPr marL="0" indent="0">
              <a:buNone/>
            </a:pPr>
            <a:r>
              <a:rPr lang="en-US" sz="1050" i="1" dirty="0" smtClean="0"/>
              <a:t>}</a:t>
            </a:r>
          </a:p>
          <a:p>
            <a:pPr marL="0" indent="0">
              <a:buNone/>
            </a:pPr>
            <a:endParaRPr lang="en-US" sz="1050" i="1" dirty="0"/>
          </a:p>
          <a:p>
            <a:pPr marL="0" indent="0">
              <a:buNone/>
            </a:pPr>
            <a:endParaRPr lang="en-US" sz="3300" i="1" dirty="0"/>
          </a:p>
        </p:txBody>
      </p:sp>
      <p:graphicFrame>
        <p:nvGraphicFramePr>
          <p:cNvPr id="4" name="Table 3"/>
          <p:cNvGraphicFramePr>
            <a:graphicFrameLocks noGrp="1"/>
          </p:cNvGraphicFramePr>
          <p:nvPr>
            <p:extLst>
              <p:ext uri="{D42A27DB-BD31-4B8C-83A1-F6EECF244321}">
                <p14:modId xmlns:p14="http://schemas.microsoft.com/office/powerpoint/2010/main" val="1295319281"/>
              </p:ext>
            </p:extLst>
          </p:nvPr>
        </p:nvGraphicFramePr>
        <p:xfrm>
          <a:off x="3676650" y="1447800"/>
          <a:ext cx="5181600" cy="1463040"/>
        </p:xfrm>
        <a:graphic>
          <a:graphicData uri="http://schemas.openxmlformats.org/drawingml/2006/table">
            <a:tbl>
              <a:tblPr/>
              <a:tblGrid>
                <a:gridCol w="1295400"/>
                <a:gridCol w="1295400"/>
                <a:gridCol w="1295400"/>
                <a:gridCol w="1295400"/>
              </a:tblGrid>
              <a:tr h="358747">
                <a:tc>
                  <a:txBody>
                    <a:bodyPr/>
                    <a:lstStyle/>
                    <a:p>
                      <a:pPr algn="l" fontAlgn="t"/>
                      <a:r>
                        <a:rPr lang="en-US" sz="1400" b="1" dirty="0">
                          <a:effectLst/>
                        </a:rPr>
                        <a:t>Access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400" b="1" dirty="0">
                          <a:effectLst/>
                        </a:rPr>
                        <a:t>public</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400" b="1" dirty="0">
                          <a:effectLst/>
                        </a:rPr>
                        <a:t>protected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400" b="1" dirty="0">
                          <a:effectLst/>
                        </a:rPr>
                        <a:t>private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320040">
                <a:tc>
                  <a:txBody>
                    <a:bodyPr/>
                    <a:lstStyle/>
                    <a:p>
                      <a:pPr fontAlgn="t"/>
                      <a:r>
                        <a:rPr lang="en-US" sz="1400">
                          <a:effectLst/>
                        </a:rPr>
                        <a:t>Same class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dirty="0">
                          <a:effectLst/>
                        </a:rPr>
                        <a:t>yes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dirty="0">
                          <a:effectLst/>
                        </a:rPr>
                        <a:t>yes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dirty="0">
                          <a:effectLst/>
                        </a:rPr>
                        <a:t>yes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20040">
                <a:tc>
                  <a:txBody>
                    <a:bodyPr/>
                    <a:lstStyle/>
                    <a:p>
                      <a:pPr fontAlgn="t"/>
                      <a:r>
                        <a:rPr lang="en-US" sz="1400">
                          <a:effectLst/>
                        </a:rPr>
                        <a:t>Derived classes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dirty="0" smtClean="0">
                          <a:effectLst/>
                        </a:rPr>
                        <a:t>Yes</a:t>
                      </a:r>
                      <a:endParaRPr lang="en-US" sz="1400"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dirty="0">
                          <a:solidFill>
                            <a:srgbClr val="FF0000"/>
                          </a:solidFill>
                          <a:effectLst/>
                        </a:rPr>
                        <a:t>yes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dirty="0">
                          <a:solidFill>
                            <a:srgbClr val="FF0000"/>
                          </a:solidFill>
                          <a:effectLst/>
                        </a:rPr>
                        <a:t>no</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20040">
                <a:tc>
                  <a:txBody>
                    <a:bodyPr/>
                    <a:lstStyle/>
                    <a:p>
                      <a:pPr fontAlgn="t"/>
                      <a:r>
                        <a:rPr lang="en-US" sz="1400">
                          <a:effectLst/>
                        </a:rPr>
                        <a:t>Outside classes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dirty="0" smtClean="0">
                          <a:solidFill>
                            <a:schemeClr val="tx1"/>
                          </a:solidFill>
                          <a:effectLst/>
                        </a:rPr>
                        <a:t>yes</a:t>
                      </a:r>
                      <a:endParaRPr lang="en-US" sz="1400" dirty="0">
                        <a:solidFill>
                          <a:schemeClr val="tx1"/>
                        </a:solidFill>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dirty="0">
                          <a:solidFill>
                            <a:srgbClr val="FF0000"/>
                          </a:solidFill>
                          <a:effectLst/>
                        </a:rPr>
                        <a:t>no</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dirty="0">
                          <a:solidFill>
                            <a:srgbClr val="FF0000"/>
                          </a:solidFill>
                          <a:effectLst/>
                        </a:rPr>
                        <a:t>no</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
        <p:nvSpPr>
          <p:cNvPr id="5" name="Rectangle 1"/>
          <p:cNvSpPr>
            <a:spLocks noChangeArrowheads="1"/>
          </p:cNvSpPr>
          <p:nvPr/>
        </p:nvSpPr>
        <p:spPr bwMode="auto">
          <a:xfrm>
            <a:off x="1695450" y="2735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
            </a:r>
            <a:br>
              <a:rPr kumimoji="0" lang="en-US" sz="1800" b="0" i="0" u="none" strike="noStrike" cap="none" normalizeH="0" baseline="0" smtClean="0">
                <a:ln>
                  <a:noFill/>
                </a:ln>
                <a:solidFill>
                  <a:schemeClr val="tx1"/>
                </a:solidFill>
                <a:effectLst/>
                <a:latin typeface="Arial" charset="0"/>
                <a:cs typeface="Arial" charset="0"/>
              </a:rPr>
            </a:br>
            <a:endParaRPr kumimoji="0" lang="en-US" sz="18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6736056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236"/>
            <a:ext cx="8229600" cy="411162"/>
          </a:xfrm>
        </p:spPr>
        <p:txBody>
          <a:bodyPr>
            <a:normAutofit fontScale="90000"/>
          </a:bodyPr>
          <a:lstStyle/>
          <a:p>
            <a:r>
              <a:rPr lang="en-US" dirty="0"/>
              <a:t>Inheritance – </a:t>
            </a:r>
            <a:r>
              <a:rPr lang="en-US" dirty="0" smtClean="0"/>
              <a:t>protected inherit</a:t>
            </a:r>
            <a:endParaRPr lang="en-US" dirty="0"/>
          </a:p>
        </p:txBody>
      </p:sp>
      <p:sp>
        <p:nvSpPr>
          <p:cNvPr id="3" name="Content Placeholder 2"/>
          <p:cNvSpPr>
            <a:spLocks noGrp="1"/>
          </p:cNvSpPr>
          <p:nvPr>
            <p:ph idx="1"/>
          </p:nvPr>
        </p:nvSpPr>
        <p:spPr>
          <a:xfrm>
            <a:off x="457200" y="457200"/>
            <a:ext cx="8229600" cy="6400800"/>
          </a:xfrm>
        </p:spPr>
        <p:txBody>
          <a:bodyPr>
            <a:normAutofit lnSpcReduction="10000"/>
          </a:bodyPr>
          <a:lstStyle/>
          <a:p>
            <a:r>
              <a:rPr lang="en-US" sz="1800" dirty="0"/>
              <a:t>A derived class can access all the non-private members of its base class. Thus base-class members that should not be accessible to the member functions of derived classes should be declared private in the base class.</a:t>
            </a:r>
          </a:p>
          <a:p>
            <a:pPr marL="0" indent="0">
              <a:buNone/>
            </a:pPr>
            <a:r>
              <a:rPr lang="en-US" sz="2100" b="1" dirty="0" smtClean="0"/>
              <a:t>Example</a:t>
            </a:r>
            <a:endParaRPr lang="en-US" sz="2100" b="1" dirty="0"/>
          </a:p>
          <a:p>
            <a:pPr marL="0" indent="0">
              <a:buNone/>
            </a:pPr>
            <a:r>
              <a:rPr lang="en-US" sz="1000" i="1" dirty="0"/>
              <a:t>#</a:t>
            </a:r>
            <a:r>
              <a:rPr lang="en-US" sz="1050" i="1" dirty="0"/>
              <a:t>include &lt;</a:t>
            </a:r>
            <a:r>
              <a:rPr lang="en-US" sz="1050" i="1" dirty="0" err="1"/>
              <a:t>iostream</a:t>
            </a:r>
            <a:r>
              <a:rPr lang="en-US" sz="1050" i="1" dirty="0"/>
              <a:t>&gt; </a:t>
            </a:r>
          </a:p>
          <a:p>
            <a:pPr marL="0" indent="0">
              <a:buNone/>
            </a:pPr>
            <a:r>
              <a:rPr lang="en-US" sz="1050" i="1" dirty="0"/>
              <a:t>using namespace </a:t>
            </a:r>
            <a:r>
              <a:rPr lang="en-US" sz="1050" i="1" dirty="0" err="1"/>
              <a:t>std</a:t>
            </a:r>
            <a:r>
              <a:rPr lang="en-US" sz="1050" i="1" dirty="0"/>
              <a:t>;</a:t>
            </a:r>
          </a:p>
          <a:p>
            <a:pPr marL="0" indent="0">
              <a:buNone/>
            </a:pPr>
            <a:r>
              <a:rPr lang="en-US" sz="1050" i="1" dirty="0"/>
              <a:t>class Base</a:t>
            </a:r>
          </a:p>
          <a:p>
            <a:pPr marL="0" indent="0">
              <a:buNone/>
            </a:pPr>
            <a:r>
              <a:rPr lang="en-US" sz="1050" i="1" dirty="0"/>
              <a:t>{</a:t>
            </a:r>
          </a:p>
          <a:p>
            <a:pPr marL="0" indent="0">
              <a:buNone/>
            </a:pPr>
            <a:r>
              <a:rPr lang="en-US" sz="1050" i="1" dirty="0"/>
              <a:t>    private:   </a:t>
            </a:r>
            <a:r>
              <a:rPr lang="en-US" sz="1050" i="1" dirty="0" err="1"/>
              <a:t>int</a:t>
            </a:r>
            <a:r>
              <a:rPr lang="en-US" sz="1050" i="1" dirty="0"/>
              <a:t> </a:t>
            </a:r>
            <a:r>
              <a:rPr lang="en-US" sz="1050" i="1" dirty="0" err="1"/>
              <a:t>base_pri</a:t>
            </a:r>
            <a:r>
              <a:rPr lang="en-US" sz="1050" i="1" dirty="0"/>
              <a:t>;</a:t>
            </a:r>
          </a:p>
          <a:p>
            <a:pPr marL="0" indent="0">
              <a:buNone/>
            </a:pPr>
            <a:r>
              <a:rPr lang="en-US" sz="1050" i="1" dirty="0"/>
              <a:t>    protected: </a:t>
            </a:r>
            <a:r>
              <a:rPr lang="en-US" sz="1050" i="1" dirty="0" err="1"/>
              <a:t>int</a:t>
            </a:r>
            <a:r>
              <a:rPr lang="en-US" sz="1050" i="1" dirty="0"/>
              <a:t> </a:t>
            </a:r>
            <a:r>
              <a:rPr lang="en-US" sz="1050" i="1" dirty="0" err="1"/>
              <a:t>base_pro</a:t>
            </a:r>
            <a:r>
              <a:rPr lang="en-US" sz="1050" i="1" dirty="0"/>
              <a:t>;</a:t>
            </a:r>
          </a:p>
          <a:p>
            <a:pPr marL="0" indent="0">
              <a:buNone/>
            </a:pPr>
            <a:r>
              <a:rPr lang="en-US" sz="1050" i="1" dirty="0"/>
              <a:t>    public:    </a:t>
            </a:r>
            <a:r>
              <a:rPr lang="en-US" sz="1050" i="1" dirty="0" err="1"/>
              <a:t>int</a:t>
            </a:r>
            <a:r>
              <a:rPr lang="en-US" sz="1050" i="1" dirty="0"/>
              <a:t> </a:t>
            </a:r>
            <a:r>
              <a:rPr lang="en-US" sz="1050" i="1" dirty="0" err="1"/>
              <a:t>base_pub</a:t>
            </a:r>
            <a:r>
              <a:rPr lang="en-US" sz="1050" i="1" dirty="0"/>
              <a:t>;</a:t>
            </a:r>
          </a:p>
          <a:p>
            <a:pPr marL="0" indent="0">
              <a:buNone/>
            </a:pPr>
            <a:r>
              <a:rPr lang="en-US" sz="1050" i="1" dirty="0" smtClean="0"/>
              <a:t>};</a:t>
            </a:r>
          </a:p>
          <a:p>
            <a:pPr marL="0" indent="0">
              <a:buNone/>
            </a:pPr>
            <a:r>
              <a:rPr lang="en-US" sz="1050" i="1" dirty="0"/>
              <a:t>class </a:t>
            </a:r>
            <a:r>
              <a:rPr lang="en-US" sz="1050" i="1" dirty="0" err="1"/>
              <a:t>With_Protected_Base</a:t>
            </a:r>
            <a:r>
              <a:rPr lang="en-US" sz="1050" i="1" dirty="0"/>
              <a:t> : protected Base {</a:t>
            </a:r>
          </a:p>
          <a:p>
            <a:pPr marL="0" indent="0">
              <a:buNone/>
            </a:pPr>
            <a:r>
              <a:rPr lang="en-US" sz="1050" i="1" dirty="0" smtClean="0"/>
              <a:t>	void </a:t>
            </a:r>
            <a:r>
              <a:rPr lang="en-US" sz="1050" i="1" dirty="0" err="1"/>
              <a:t>memberFn</a:t>
            </a:r>
            <a:r>
              <a:rPr lang="en-US" sz="1050" i="1" dirty="0" smtClean="0"/>
              <a:t>(){</a:t>
            </a:r>
          </a:p>
          <a:p>
            <a:pPr marL="0" indent="0">
              <a:buNone/>
            </a:pPr>
            <a:r>
              <a:rPr lang="it-IT" sz="1050" dirty="0" smtClean="0"/>
              <a:t>		//    </a:t>
            </a:r>
            <a:r>
              <a:rPr lang="it-IT" sz="1050" dirty="0"/>
              <a:t>base_pri = 1; </a:t>
            </a:r>
            <a:r>
              <a:rPr lang="it-IT" sz="1050" dirty="0">
                <a:solidFill>
                  <a:srgbClr val="FF0000"/>
                </a:solidFill>
              </a:rPr>
              <a:t>// error: `int Base::base_pri' is private</a:t>
            </a:r>
          </a:p>
          <a:p>
            <a:pPr marL="0" indent="0">
              <a:buNone/>
            </a:pPr>
            <a:r>
              <a:rPr lang="en-US" sz="1050" dirty="0" smtClean="0"/>
              <a:t>		</a:t>
            </a:r>
            <a:r>
              <a:rPr lang="en-US" sz="1050" dirty="0" err="1" smtClean="0"/>
              <a:t>base_pro</a:t>
            </a:r>
            <a:r>
              <a:rPr lang="en-US" sz="1050" dirty="0" smtClean="0"/>
              <a:t> </a:t>
            </a:r>
            <a:r>
              <a:rPr lang="en-US" sz="1050" dirty="0"/>
              <a:t>= 1; </a:t>
            </a:r>
            <a:r>
              <a:rPr lang="en-US" sz="1050" dirty="0">
                <a:solidFill>
                  <a:srgbClr val="FF0000"/>
                </a:solidFill>
              </a:rPr>
              <a:t>// OK</a:t>
            </a:r>
          </a:p>
          <a:p>
            <a:pPr marL="0" indent="0">
              <a:buNone/>
            </a:pPr>
            <a:r>
              <a:rPr lang="en-US" sz="1050" dirty="0" smtClean="0"/>
              <a:t>		</a:t>
            </a:r>
            <a:r>
              <a:rPr lang="en-US" sz="1050" dirty="0" err="1" smtClean="0"/>
              <a:t>base_pub</a:t>
            </a:r>
            <a:r>
              <a:rPr lang="en-US" sz="1050" dirty="0" smtClean="0"/>
              <a:t> </a:t>
            </a:r>
            <a:r>
              <a:rPr lang="en-US" sz="1050" dirty="0"/>
              <a:t>= 1; </a:t>
            </a:r>
            <a:r>
              <a:rPr lang="en-US" sz="1050" dirty="0">
                <a:solidFill>
                  <a:srgbClr val="FF0000"/>
                </a:solidFill>
              </a:rPr>
              <a:t>// OK</a:t>
            </a:r>
          </a:p>
          <a:p>
            <a:pPr marL="0" indent="0">
              <a:buNone/>
            </a:pPr>
            <a:r>
              <a:rPr lang="en-US" sz="1050" i="1" dirty="0" smtClean="0"/>
              <a:t>	}</a:t>
            </a:r>
            <a:endParaRPr lang="en-US" sz="1050" i="1" dirty="0"/>
          </a:p>
          <a:p>
            <a:pPr marL="0" indent="0">
              <a:buNone/>
            </a:pPr>
            <a:r>
              <a:rPr lang="en-US" sz="1050" i="1" dirty="0" smtClean="0"/>
              <a:t>};</a:t>
            </a:r>
          </a:p>
          <a:p>
            <a:pPr marL="0" indent="0">
              <a:buNone/>
            </a:pPr>
            <a:r>
              <a:rPr lang="en-US" sz="1050" i="1" dirty="0"/>
              <a:t>class B</a:t>
            </a:r>
            <a:r>
              <a:rPr lang="en-US" sz="1050" i="1" dirty="0" smtClean="0"/>
              <a:t> </a:t>
            </a:r>
            <a:r>
              <a:rPr lang="en-US" sz="1050" i="1" dirty="0"/>
              <a:t>: public </a:t>
            </a:r>
            <a:r>
              <a:rPr lang="en-US" sz="1050" i="1" dirty="0" err="1"/>
              <a:t>With_Protected_Base</a:t>
            </a:r>
            <a:r>
              <a:rPr lang="en-US" sz="1050" i="1" dirty="0"/>
              <a:t> {</a:t>
            </a:r>
          </a:p>
          <a:p>
            <a:pPr marL="0" indent="0">
              <a:buNone/>
            </a:pPr>
            <a:r>
              <a:rPr lang="en-US" sz="1050" i="1" dirty="0" smtClean="0"/>
              <a:t>	void </a:t>
            </a:r>
            <a:r>
              <a:rPr lang="en-US" sz="1050" i="1" dirty="0" err="1"/>
              <a:t>memberFn</a:t>
            </a:r>
            <a:r>
              <a:rPr lang="en-US" sz="1050" i="1" dirty="0" smtClean="0"/>
              <a:t>(){</a:t>
            </a:r>
          </a:p>
          <a:p>
            <a:pPr marL="0" indent="0">
              <a:buNone/>
            </a:pPr>
            <a:r>
              <a:rPr lang="en-US" sz="1050" i="1" dirty="0"/>
              <a:t>	</a:t>
            </a:r>
            <a:r>
              <a:rPr lang="en-US" sz="1050" i="1" dirty="0" smtClean="0"/>
              <a:t>	</a:t>
            </a:r>
            <a:r>
              <a:rPr lang="it-IT" sz="1050" dirty="0"/>
              <a:t>//    base_pri = 1; </a:t>
            </a:r>
            <a:r>
              <a:rPr lang="it-IT" sz="1050" dirty="0">
                <a:solidFill>
                  <a:srgbClr val="FF0000"/>
                </a:solidFill>
              </a:rPr>
              <a:t>// error: `int Base::base_pri' is private</a:t>
            </a:r>
          </a:p>
          <a:p>
            <a:pPr marL="0" indent="0">
              <a:buNone/>
            </a:pPr>
            <a:r>
              <a:rPr lang="en-US" sz="1050" dirty="0" smtClean="0"/>
              <a:t>		</a:t>
            </a:r>
            <a:r>
              <a:rPr lang="en-US" sz="1050" dirty="0" err="1" smtClean="0"/>
              <a:t>base_pro</a:t>
            </a:r>
            <a:r>
              <a:rPr lang="en-US" sz="1050" dirty="0" smtClean="0"/>
              <a:t> </a:t>
            </a:r>
            <a:r>
              <a:rPr lang="en-US" sz="1050" dirty="0"/>
              <a:t>= 1; </a:t>
            </a:r>
            <a:r>
              <a:rPr lang="en-US" sz="1050" dirty="0">
                <a:solidFill>
                  <a:srgbClr val="FF0000"/>
                </a:solidFill>
              </a:rPr>
              <a:t>// OK</a:t>
            </a:r>
          </a:p>
          <a:p>
            <a:pPr marL="0" indent="0">
              <a:buNone/>
            </a:pPr>
            <a:r>
              <a:rPr lang="en-US" sz="1050" dirty="0" smtClean="0"/>
              <a:t>		</a:t>
            </a:r>
            <a:r>
              <a:rPr lang="en-US" sz="1050" dirty="0" err="1" smtClean="0"/>
              <a:t>base_pub</a:t>
            </a:r>
            <a:r>
              <a:rPr lang="en-US" sz="1050" dirty="0" smtClean="0"/>
              <a:t> </a:t>
            </a:r>
            <a:r>
              <a:rPr lang="en-US" sz="1050" dirty="0"/>
              <a:t>= 1; </a:t>
            </a:r>
            <a:r>
              <a:rPr lang="en-US" sz="1050" dirty="0">
                <a:solidFill>
                  <a:srgbClr val="FF0000"/>
                </a:solidFill>
              </a:rPr>
              <a:t>// OK</a:t>
            </a:r>
          </a:p>
          <a:p>
            <a:pPr marL="0" indent="0">
              <a:buNone/>
            </a:pPr>
            <a:r>
              <a:rPr lang="en-US" sz="1050" i="1" dirty="0" smtClean="0"/>
              <a:t>	}</a:t>
            </a:r>
            <a:endParaRPr lang="en-US" sz="1050" i="1" dirty="0"/>
          </a:p>
          <a:p>
            <a:pPr marL="0" indent="0">
              <a:buNone/>
            </a:pPr>
            <a:r>
              <a:rPr lang="en-US" sz="1050" i="1" dirty="0" smtClean="0"/>
              <a:t>};</a:t>
            </a:r>
          </a:p>
          <a:p>
            <a:pPr marL="0" indent="0">
              <a:buNone/>
            </a:pPr>
            <a:r>
              <a:rPr lang="en-US" sz="1050" i="1" dirty="0" err="1" smtClean="0"/>
              <a:t>Int</a:t>
            </a:r>
            <a:r>
              <a:rPr lang="en-US" sz="1050" i="1" dirty="0" smtClean="0"/>
              <a:t> main(</a:t>
            </a:r>
            <a:r>
              <a:rPr lang="en-US" sz="1050" i="1" dirty="0" err="1" smtClean="0"/>
              <a:t>int</a:t>
            </a:r>
            <a:r>
              <a:rPr lang="en-US" sz="1050" i="1" dirty="0" smtClean="0"/>
              <a:t> </a:t>
            </a:r>
            <a:r>
              <a:rPr lang="en-US" sz="1050" i="1" dirty="0" err="1" smtClean="0"/>
              <a:t>argc</a:t>
            </a:r>
            <a:r>
              <a:rPr lang="en-US" sz="1050" i="1" dirty="0" smtClean="0"/>
              <a:t>, char ** </a:t>
            </a:r>
            <a:r>
              <a:rPr lang="en-US" sz="1050" i="1" dirty="0" err="1" smtClean="0"/>
              <a:t>argv</a:t>
            </a:r>
            <a:r>
              <a:rPr lang="en-US" sz="1050" i="1" dirty="0" smtClean="0"/>
              <a:t>){</a:t>
            </a:r>
          </a:p>
          <a:p>
            <a:pPr marL="0" indent="0">
              <a:buNone/>
            </a:pPr>
            <a:r>
              <a:rPr lang="en-US" sz="1050" i="1" dirty="0" smtClean="0"/>
              <a:t>	</a:t>
            </a:r>
            <a:r>
              <a:rPr lang="en-US" sz="1050" i="1" dirty="0"/>
              <a:t> </a:t>
            </a:r>
            <a:r>
              <a:rPr lang="en-US" sz="1050" i="1" dirty="0" err="1"/>
              <a:t>With_Protected_Base</a:t>
            </a:r>
            <a:r>
              <a:rPr lang="en-US" sz="1050" i="1" dirty="0"/>
              <a:t> </a:t>
            </a:r>
            <a:r>
              <a:rPr lang="en-US" sz="1050" i="1" dirty="0" smtClean="0"/>
              <a:t> </a:t>
            </a:r>
            <a:r>
              <a:rPr lang="en-US" sz="1050" i="1" dirty="0" err="1" smtClean="0"/>
              <a:t>pBase</a:t>
            </a:r>
            <a:r>
              <a:rPr lang="en-US" sz="1050" i="1" dirty="0" smtClean="0"/>
              <a:t>;</a:t>
            </a:r>
          </a:p>
          <a:p>
            <a:pPr marL="0" indent="0">
              <a:buNone/>
            </a:pPr>
            <a:r>
              <a:rPr lang="en-US" sz="1050" i="1" dirty="0"/>
              <a:t>	</a:t>
            </a:r>
            <a:r>
              <a:rPr lang="it-IT" sz="1050" dirty="0"/>
              <a:t> //    pro_base.base_pri = 1; </a:t>
            </a:r>
            <a:r>
              <a:rPr lang="it-IT" sz="1050" dirty="0">
                <a:solidFill>
                  <a:srgbClr val="FF0000"/>
                </a:solidFill>
              </a:rPr>
              <a:t>// error: `int Base::base_pri' is private</a:t>
            </a:r>
          </a:p>
          <a:p>
            <a:pPr marL="0" indent="0">
              <a:buNone/>
            </a:pPr>
            <a:r>
              <a:rPr lang="en-US" sz="1050" dirty="0" smtClean="0"/>
              <a:t>	//    </a:t>
            </a:r>
            <a:r>
              <a:rPr lang="en-US" sz="1050" dirty="0" err="1"/>
              <a:t>pro_base.base_pro</a:t>
            </a:r>
            <a:r>
              <a:rPr lang="en-US" sz="1050" dirty="0"/>
              <a:t> = 1; </a:t>
            </a:r>
            <a:r>
              <a:rPr lang="en-US" sz="1050" dirty="0">
                <a:solidFill>
                  <a:srgbClr val="FF0000"/>
                </a:solidFill>
              </a:rPr>
              <a:t>// error: `</a:t>
            </a:r>
            <a:r>
              <a:rPr lang="en-US" sz="1050" dirty="0" err="1">
                <a:solidFill>
                  <a:srgbClr val="FF0000"/>
                </a:solidFill>
              </a:rPr>
              <a:t>int</a:t>
            </a:r>
            <a:r>
              <a:rPr lang="en-US" sz="1050" dirty="0">
                <a:solidFill>
                  <a:srgbClr val="FF0000"/>
                </a:solidFill>
              </a:rPr>
              <a:t> Base::</a:t>
            </a:r>
            <a:r>
              <a:rPr lang="en-US" sz="1050" dirty="0" err="1">
                <a:solidFill>
                  <a:srgbClr val="FF0000"/>
                </a:solidFill>
              </a:rPr>
              <a:t>base_pro</a:t>
            </a:r>
            <a:r>
              <a:rPr lang="en-US" sz="1050" dirty="0">
                <a:solidFill>
                  <a:srgbClr val="FF0000"/>
                </a:solidFill>
              </a:rPr>
              <a:t>' is protected</a:t>
            </a:r>
          </a:p>
          <a:p>
            <a:pPr marL="0" indent="0">
              <a:buNone/>
            </a:pPr>
            <a:r>
              <a:rPr lang="en-US" sz="1050" dirty="0" smtClean="0"/>
              <a:t>	//    </a:t>
            </a:r>
            <a:r>
              <a:rPr lang="en-US" sz="1050" dirty="0" err="1"/>
              <a:t>pro_base.base_pub</a:t>
            </a:r>
            <a:r>
              <a:rPr lang="en-US" sz="1050" dirty="0"/>
              <a:t> = 1; </a:t>
            </a:r>
            <a:r>
              <a:rPr lang="en-US" sz="1050" dirty="0">
                <a:solidFill>
                  <a:srgbClr val="FF0000"/>
                </a:solidFill>
              </a:rPr>
              <a:t>// error: `</a:t>
            </a:r>
            <a:r>
              <a:rPr lang="en-US" sz="1050" dirty="0" err="1">
                <a:solidFill>
                  <a:srgbClr val="FF0000"/>
                </a:solidFill>
              </a:rPr>
              <a:t>int</a:t>
            </a:r>
            <a:r>
              <a:rPr lang="en-US" sz="1050" dirty="0">
                <a:solidFill>
                  <a:srgbClr val="FF0000"/>
                </a:solidFill>
              </a:rPr>
              <a:t> Base::</a:t>
            </a:r>
            <a:r>
              <a:rPr lang="en-US" sz="1050" dirty="0" err="1">
                <a:solidFill>
                  <a:srgbClr val="FF0000"/>
                </a:solidFill>
              </a:rPr>
              <a:t>base_pub</a:t>
            </a:r>
            <a:r>
              <a:rPr lang="en-US" sz="1050" dirty="0">
                <a:solidFill>
                  <a:srgbClr val="FF0000"/>
                </a:solidFill>
              </a:rPr>
              <a:t>' is </a:t>
            </a:r>
            <a:r>
              <a:rPr lang="en-US" sz="1050" dirty="0" smtClean="0">
                <a:solidFill>
                  <a:srgbClr val="FF0000"/>
                </a:solidFill>
              </a:rPr>
              <a:t>inaccessible</a:t>
            </a:r>
            <a:endParaRPr lang="en-US" sz="1050" i="1" dirty="0" smtClean="0">
              <a:solidFill>
                <a:srgbClr val="FF0000"/>
              </a:solidFill>
            </a:endParaRPr>
          </a:p>
          <a:p>
            <a:pPr marL="0" indent="0">
              <a:buNone/>
            </a:pPr>
            <a:r>
              <a:rPr lang="en-US" sz="1050" i="1" dirty="0" smtClean="0"/>
              <a:t>}</a:t>
            </a:r>
          </a:p>
          <a:p>
            <a:pPr marL="0" indent="0">
              <a:buNone/>
            </a:pPr>
            <a:endParaRPr lang="en-US" sz="1050" i="1" dirty="0"/>
          </a:p>
          <a:p>
            <a:pPr marL="0" indent="0">
              <a:buNone/>
            </a:pPr>
            <a:endParaRPr lang="en-US" sz="3300" i="1" dirty="0"/>
          </a:p>
        </p:txBody>
      </p:sp>
      <p:graphicFrame>
        <p:nvGraphicFramePr>
          <p:cNvPr id="4" name="Table 3"/>
          <p:cNvGraphicFramePr>
            <a:graphicFrameLocks noGrp="1"/>
          </p:cNvGraphicFramePr>
          <p:nvPr>
            <p:extLst>
              <p:ext uri="{D42A27DB-BD31-4B8C-83A1-F6EECF244321}">
                <p14:modId xmlns:p14="http://schemas.microsoft.com/office/powerpoint/2010/main" val="1460002534"/>
              </p:ext>
            </p:extLst>
          </p:nvPr>
        </p:nvGraphicFramePr>
        <p:xfrm>
          <a:off x="3676650" y="1447800"/>
          <a:ext cx="5181600" cy="1676400"/>
        </p:xfrm>
        <a:graphic>
          <a:graphicData uri="http://schemas.openxmlformats.org/drawingml/2006/table">
            <a:tbl>
              <a:tblPr/>
              <a:tblGrid>
                <a:gridCol w="1295400"/>
                <a:gridCol w="1295400"/>
                <a:gridCol w="1295400"/>
                <a:gridCol w="1295400"/>
              </a:tblGrid>
              <a:tr h="358747">
                <a:tc>
                  <a:txBody>
                    <a:bodyPr/>
                    <a:lstStyle/>
                    <a:p>
                      <a:pPr algn="l" fontAlgn="t"/>
                      <a:r>
                        <a:rPr lang="en-US" sz="1400" b="1" dirty="0">
                          <a:effectLst/>
                        </a:rPr>
                        <a:t>Access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400" b="1" dirty="0">
                          <a:effectLst/>
                        </a:rPr>
                        <a:t>public</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400" b="1" dirty="0">
                          <a:effectLst/>
                        </a:rPr>
                        <a:t>protected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400" b="1" dirty="0">
                          <a:effectLst/>
                        </a:rPr>
                        <a:t>private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320040">
                <a:tc>
                  <a:txBody>
                    <a:bodyPr/>
                    <a:lstStyle/>
                    <a:p>
                      <a:pPr fontAlgn="t"/>
                      <a:r>
                        <a:rPr lang="en-US" sz="1400">
                          <a:effectLst/>
                        </a:rPr>
                        <a:t>Same class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dirty="0">
                          <a:effectLst/>
                        </a:rPr>
                        <a:t>yes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dirty="0">
                          <a:effectLst/>
                        </a:rPr>
                        <a:t>yes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dirty="0">
                          <a:effectLst/>
                        </a:rPr>
                        <a:t>yes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20040">
                <a:tc>
                  <a:txBody>
                    <a:bodyPr/>
                    <a:lstStyle/>
                    <a:p>
                      <a:pPr fontAlgn="t"/>
                      <a:r>
                        <a:rPr lang="en-US" sz="1400">
                          <a:effectLst/>
                        </a:rPr>
                        <a:t>Derived classes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dirty="0" smtClean="0">
                          <a:effectLst/>
                        </a:rPr>
                        <a:t>Yes</a:t>
                      </a:r>
                      <a:endParaRPr lang="en-US" sz="1400"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dirty="0">
                          <a:solidFill>
                            <a:srgbClr val="FF0000"/>
                          </a:solidFill>
                          <a:effectLst/>
                        </a:rPr>
                        <a:t>yes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dirty="0">
                          <a:solidFill>
                            <a:srgbClr val="FF0000"/>
                          </a:solidFill>
                          <a:effectLst/>
                        </a:rPr>
                        <a:t>no</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20040">
                <a:tc>
                  <a:txBody>
                    <a:bodyPr/>
                    <a:lstStyle/>
                    <a:p>
                      <a:pPr fontAlgn="t"/>
                      <a:r>
                        <a:rPr lang="en-US" sz="1400">
                          <a:effectLst/>
                        </a:rPr>
                        <a:t>Outside classes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dirty="0" smtClean="0">
                          <a:solidFill>
                            <a:srgbClr val="FF0000"/>
                          </a:solidFill>
                          <a:effectLst/>
                        </a:rPr>
                        <a:t>No (-&gt;</a:t>
                      </a:r>
                      <a:r>
                        <a:rPr lang="en-US" sz="1400" baseline="0" dirty="0" smtClean="0">
                          <a:solidFill>
                            <a:srgbClr val="FF0000"/>
                          </a:solidFill>
                          <a:effectLst/>
                        </a:rPr>
                        <a:t> protected)</a:t>
                      </a:r>
                      <a:endParaRPr lang="en-US" sz="1400" dirty="0">
                        <a:solidFill>
                          <a:srgbClr val="FF0000"/>
                        </a:solidFill>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dirty="0">
                          <a:solidFill>
                            <a:srgbClr val="FF0000"/>
                          </a:solidFill>
                          <a:effectLst/>
                        </a:rPr>
                        <a:t>no</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dirty="0">
                          <a:solidFill>
                            <a:srgbClr val="FF0000"/>
                          </a:solidFill>
                          <a:effectLst/>
                        </a:rPr>
                        <a:t>no</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
        <p:nvSpPr>
          <p:cNvPr id="5" name="Rectangle 1"/>
          <p:cNvSpPr>
            <a:spLocks noChangeArrowheads="1"/>
          </p:cNvSpPr>
          <p:nvPr/>
        </p:nvSpPr>
        <p:spPr bwMode="auto">
          <a:xfrm>
            <a:off x="1695450" y="2735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
            </a:r>
            <a:br>
              <a:rPr kumimoji="0" lang="en-US" sz="1800" b="0" i="0" u="none" strike="noStrike" cap="none" normalizeH="0" baseline="0" smtClean="0">
                <a:ln>
                  <a:noFill/>
                </a:ln>
                <a:solidFill>
                  <a:schemeClr val="tx1"/>
                </a:solidFill>
                <a:effectLst/>
                <a:latin typeface="Arial" charset="0"/>
                <a:cs typeface="Arial" charset="0"/>
              </a:rPr>
            </a:br>
            <a:endParaRPr kumimoji="0" lang="en-US" sz="18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41084330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236"/>
            <a:ext cx="8229600" cy="411162"/>
          </a:xfrm>
        </p:spPr>
        <p:txBody>
          <a:bodyPr>
            <a:normAutofit fontScale="90000"/>
          </a:bodyPr>
          <a:lstStyle/>
          <a:p>
            <a:r>
              <a:rPr lang="en-US" dirty="0"/>
              <a:t>Inheritance – </a:t>
            </a:r>
            <a:r>
              <a:rPr lang="en-US" dirty="0" smtClean="0"/>
              <a:t>private inherit</a:t>
            </a:r>
            <a:endParaRPr lang="en-US" dirty="0"/>
          </a:p>
        </p:txBody>
      </p:sp>
      <p:sp>
        <p:nvSpPr>
          <p:cNvPr id="3" name="Content Placeholder 2"/>
          <p:cNvSpPr>
            <a:spLocks noGrp="1"/>
          </p:cNvSpPr>
          <p:nvPr>
            <p:ph idx="1"/>
          </p:nvPr>
        </p:nvSpPr>
        <p:spPr>
          <a:xfrm>
            <a:off x="457200" y="457200"/>
            <a:ext cx="8229600" cy="6400800"/>
          </a:xfrm>
        </p:spPr>
        <p:txBody>
          <a:bodyPr>
            <a:normAutofit lnSpcReduction="10000"/>
          </a:bodyPr>
          <a:lstStyle/>
          <a:p>
            <a:r>
              <a:rPr lang="en-US" sz="1800" dirty="0"/>
              <a:t>A derived class can access all the non-private members of its base class. Thus base-class members that should not be accessible to the member functions of derived classes should be declared private in the base class.</a:t>
            </a:r>
          </a:p>
          <a:p>
            <a:pPr marL="0" indent="0">
              <a:buNone/>
            </a:pPr>
            <a:r>
              <a:rPr lang="en-US" sz="2100" b="1" dirty="0" smtClean="0"/>
              <a:t>Example</a:t>
            </a:r>
            <a:endParaRPr lang="en-US" sz="2100" b="1" dirty="0"/>
          </a:p>
          <a:p>
            <a:pPr marL="0" indent="0">
              <a:buNone/>
            </a:pPr>
            <a:r>
              <a:rPr lang="en-US" sz="1000" i="1" dirty="0"/>
              <a:t>#</a:t>
            </a:r>
            <a:r>
              <a:rPr lang="en-US" sz="1050" i="1" dirty="0"/>
              <a:t>include &lt;</a:t>
            </a:r>
            <a:r>
              <a:rPr lang="en-US" sz="1050" i="1" dirty="0" err="1"/>
              <a:t>iostream</a:t>
            </a:r>
            <a:r>
              <a:rPr lang="en-US" sz="1050" i="1" dirty="0"/>
              <a:t>&gt; </a:t>
            </a:r>
          </a:p>
          <a:p>
            <a:pPr marL="0" indent="0">
              <a:buNone/>
            </a:pPr>
            <a:r>
              <a:rPr lang="en-US" sz="1050" i="1" dirty="0"/>
              <a:t>using namespace </a:t>
            </a:r>
            <a:r>
              <a:rPr lang="en-US" sz="1050" i="1" dirty="0" err="1"/>
              <a:t>std</a:t>
            </a:r>
            <a:r>
              <a:rPr lang="en-US" sz="1050" i="1" dirty="0"/>
              <a:t>;</a:t>
            </a:r>
          </a:p>
          <a:p>
            <a:pPr marL="0" indent="0">
              <a:buNone/>
            </a:pPr>
            <a:r>
              <a:rPr lang="en-US" sz="1050" i="1" dirty="0"/>
              <a:t>class Base</a:t>
            </a:r>
          </a:p>
          <a:p>
            <a:pPr marL="0" indent="0">
              <a:buNone/>
            </a:pPr>
            <a:r>
              <a:rPr lang="en-US" sz="1050" i="1" dirty="0"/>
              <a:t>{</a:t>
            </a:r>
          </a:p>
          <a:p>
            <a:pPr marL="0" indent="0">
              <a:buNone/>
            </a:pPr>
            <a:r>
              <a:rPr lang="en-US" sz="1050" i="1" dirty="0"/>
              <a:t>    private:   </a:t>
            </a:r>
            <a:r>
              <a:rPr lang="en-US" sz="1050" i="1" dirty="0" err="1"/>
              <a:t>int</a:t>
            </a:r>
            <a:r>
              <a:rPr lang="en-US" sz="1050" i="1" dirty="0"/>
              <a:t> </a:t>
            </a:r>
            <a:r>
              <a:rPr lang="en-US" sz="1050" i="1" dirty="0" err="1"/>
              <a:t>base_pri</a:t>
            </a:r>
            <a:r>
              <a:rPr lang="en-US" sz="1050" i="1" dirty="0"/>
              <a:t>;</a:t>
            </a:r>
          </a:p>
          <a:p>
            <a:pPr marL="0" indent="0">
              <a:buNone/>
            </a:pPr>
            <a:r>
              <a:rPr lang="en-US" sz="1050" i="1" dirty="0"/>
              <a:t>    protected: </a:t>
            </a:r>
            <a:r>
              <a:rPr lang="en-US" sz="1050" i="1" dirty="0" err="1"/>
              <a:t>int</a:t>
            </a:r>
            <a:r>
              <a:rPr lang="en-US" sz="1050" i="1" dirty="0"/>
              <a:t> </a:t>
            </a:r>
            <a:r>
              <a:rPr lang="en-US" sz="1050" i="1" dirty="0" err="1"/>
              <a:t>base_pro</a:t>
            </a:r>
            <a:r>
              <a:rPr lang="en-US" sz="1050" i="1" dirty="0"/>
              <a:t>;</a:t>
            </a:r>
          </a:p>
          <a:p>
            <a:pPr marL="0" indent="0">
              <a:buNone/>
            </a:pPr>
            <a:r>
              <a:rPr lang="en-US" sz="1050" i="1" dirty="0"/>
              <a:t>    public:    </a:t>
            </a:r>
            <a:r>
              <a:rPr lang="en-US" sz="1050" i="1" dirty="0" err="1"/>
              <a:t>int</a:t>
            </a:r>
            <a:r>
              <a:rPr lang="en-US" sz="1050" i="1" dirty="0"/>
              <a:t> </a:t>
            </a:r>
            <a:r>
              <a:rPr lang="en-US" sz="1050" i="1" dirty="0" err="1"/>
              <a:t>base_pub</a:t>
            </a:r>
            <a:r>
              <a:rPr lang="en-US" sz="1050" i="1" dirty="0"/>
              <a:t>;</a:t>
            </a:r>
          </a:p>
          <a:p>
            <a:pPr marL="0" indent="0">
              <a:buNone/>
            </a:pPr>
            <a:r>
              <a:rPr lang="en-US" sz="1050" i="1" dirty="0" smtClean="0"/>
              <a:t>};</a:t>
            </a:r>
          </a:p>
          <a:p>
            <a:pPr marL="0" indent="0">
              <a:buNone/>
            </a:pPr>
            <a:r>
              <a:rPr lang="en-US" sz="1050" i="1" dirty="0"/>
              <a:t>class </a:t>
            </a:r>
            <a:r>
              <a:rPr lang="en-US" sz="1050" i="1" dirty="0" err="1" smtClean="0"/>
              <a:t>With_Private_Base</a:t>
            </a:r>
            <a:r>
              <a:rPr lang="en-US" sz="1050" i="1" dirty="0" smtClean="0"/>
              <a:t> </a:t>
            </a:r>
            <a:r>
              <a:rPr lang="en-US" sz="1050" i="1" dirty="0"/>
              <a:t>: </a:t>
            </a:r>
            <a:r>
              <a:rPr lang="en-US" sz="1050" i="1" dirty="0" smtClean="0"/>
              <a:t>private Base </a:t>
            </a:r>
            <a:r>
              <a:rPr lang="en-US" sz="1050" i="1" dirty="0"/>
              <a:t>{</a:t>
            </a:r>
          </a:p>
          <a:p>
            <a:pPr marL="0" indent="0">
              <a:buNone/>
            </a:pPr>
            <a:r>
              <a:rPr lang="en-US" sz="1050" i="1" dirty="0" smtClean="0"/>
              <a:t>	void </a:t>
            </a:r>
            <a:r>
              <a:rPr lang="en-US" sz="1050" i="1" dirty="0" err="1"/>
              <a:t>memberFn</a:t>
            </a:r>
            <a:r>
              <a:rPr lang="en-US" sz="1050" i="1" dirty="0" smtClean="0"/>
              <a:t>(){</a:t>
            </a:r>
          </a:p>
          <a:p>
            <a:pPr marL="0" indent="0">
              <a:buNone/>
            </a:pPr>
            <a:r>
              <a:rPr lang="it-IT" sz="1050" dirty="0" smtClean="0"/>
              <a:t>		//    </a:t>
            </a:r>
            <a:r>
              <a:rPr lang="it-IT" sz="1050" dirty="0"/>
              <a:t>base_pri = 1; </a:t>
            </a:r>
            <a:r>
              <a:rPr lang="it-IT" sz="1050" dirty="0">
                <a:solidFill>
                  <a:srgbClr val="FF0000"/>
                </a:solidFill>
              </a:rPr>
              <a:t>// error: `int Base::base_pri' is private</a:t>
            </a:r>
          </a:p>
          <a:p>
            <a:pPr marL="0" indent="0">
              <a:buNone/>
            </a:pPr>
            <a:r>
              <a:rPr lang="en-US" sz="1050" dirty="0" smtClean="0"/>
              <a:t>		</a:t>
            </a:r>
            <a:r>
              <a:rPr lang="en-US" sz="1050" dirty="0" err="1" smtClean="0"/>
              <a:t>base_pro</a:t>
            </a:r>
            <a:r>
              <a:rPr lang="en-US" sz="1050" dirty="0" smtClean="0"/>
              <a:t> </a:t>
            </a:r>
            <a:r>
              <a:rPr lang="en-US" sz="1050" dirty="0"/>
              <a:t>= 1; </a:t>
            </a:r>
            <a:r>
              <a:rPr lang="en-US" sz="1050" dirty="0">
                <a:solidFill>
                  <a:srgbClr val="FF0000"/>
                </a:solidFill>
              </a:rPr>
              <a:t>// OK</a:t>
            </a:r>
          </a:p>
          <a:p>
            <a:pPr marL="0" indent="0">
              <a:buNone/>
            </a:pPr>
            <a:r>
              <a:rPr lang="en-US" sz="1050" dirty="0" smtClean="0"/>
              <a:t>		</a:t>
            </a:r>
            <a:r>
              <a:rPr lang="en-US" sz="1050" dirty="0" err="1" smtClean="0"/>
              <a:t>base_pub</a:t>
            </a:r>
            <a:r>
              <a:rPr lang="en-US" sz="1050" dirty="0" smtClean="0"/>
              <a:t> </a:t>
            </a:r>
            <a:r>
              <a:rPr lang="en-US" sz="1050" dirty="0"/>
              <a:t>= 1; </a:t>
            </a:r>
            <a:r>
              <a:rPr lang="en-US" sz="1050" dirty="0">
                <a:solidFill>
                  <a:srgbClr val="FF0000"/>
                </a:solidFill>
              </a:rPr>
              <a:t>// OK</a:t>
            </a:r>
          </a:p>
          <a:p>
            <a:pPr marL="0" indent="0">
              <a:buNone/>
            </a:pPr>
            <a:r>
              <a:rPr lang="en-US" sz="1050" i="1" dirty="0" smtClean="0"/>
              <a:t>	}</a:t>
            </a:r>
            <a:endParaRPr lang="en-US" sz="1050" i="1" dirty="0"/>
          </a:p>
          <a:p>
            <a:pPr marL="0" indent="0">
              <a:buNone/>
            </a:pPr>
            <a:r>
              <a:rPr lang="en-US" sz="1050" i="1" dirty="0" smtClean="0"/>
              <a:t>};</a:t>
            </a:r>
          </a:p>
          <a:p>
            <a:pPr marL="0" indent="0">
              <a:buNone/>
            </a:pPr>
            <a:r>
              <a:rPr lang="en-US" sz="1050" i="1" dirty="0"/>
              <a:t>class B</a:t>
            </a:r>
            <a:r>
              <a:rPr lang="en-US" sz="1050" i="1" dirty="0" smtClean="0"/>
              <a:t> </a:t>
            </a:r>
            <a:r>
              <a:rPr lang="en-US" sz="1050" i="1" dirty="0"/>
              <a:t>: public </a:t>
            </a:r>
            <a:r>
              <a:rPr lang="en-US" sz="1050" i="1" dirty="0" err="1"/>
              <a:t>With_Private_Base</a:t>
            </a:r>
            <a:r>
              <a:rPr lang="en-US" sz="1050" i="1" dirty="0"/>
              <a:t> </a:t>
            </a:r>
            <a:r>
              <a:rPr lang="en-US" sz="1050" i="1" dirty="0" smtClean="0"/>
              <a:t>{</a:t>
            </a:r>
            <a:endParaRPr lang="en-US" sz="1050" i="1" dirty="0"/>
          </a:p>
          <a:p>
            <a:pPr marL="0" indent="0">
              <a:buNone/>
            </a:pPr>
            <a:r>
              <a:rPr lang="en-US" sz="1050" i="1" dirty="0" smtClean="0"/>
              <a:t>	void </a:t>
            </a:r>
            <a:r>
              <a:rPr lang="en-US" sz="1050" i="1" dirty="0" err="1"/>
              <a:t>memberFn</a:t>
            </a:r>
            <a:r>
              <a:rPr lang="en-US" sz="1050" i="1" dirty="0" smtClean="0"/>
              <a:t>(){</a:t>
            </a:r>
          </a:p>
          <a:p>
            <a:pPr marL="0" indent="0">
              <a:buNone/>
            </a:pPr>
            <a:r>
              <a:rPr lang="en-US" sz="1050" i="1" dirty="0"/>
              <a:t>	</a:t>
            </a:r>
            <a:r>
              <a:rPr lang="en-US" sz="1050" i="1" dirty="0" smtClean="0"/>
              <a:t>	</a:t>
            </a:r>
            <a:r>
              <a:rPr lang="it-IT" sz="1050" dirty="0"/>
              <a:t>//    base_pri = 1; </a:t>
            </a:r>
            <a:r>
              <a:rPr lang="it-IT" sz="1050" dirty="0">
                <a:solidFill>
                  <a:srgbClr val="FF0000"/>
                </a:solidFill>
              </a:rPr>
              <a:t>// error: `int Base::base_pri' is private</a:t>
            </a:r>
          </a:p>
          <a:p>
            <a:pPr marL="0" indent="0">
              <a:buNone/>
            </a:pPr>
            <a:r>
              <a:rPr lang="en-US" sz="1050" dirty="0" smtClean="0"/>
              <a:t>		// </a:t>
            </a:r>
            <a:r>
              <a:rPr lang="en-US" sz="1050" dirty="0" err="1" smtClean="0"/>
              <a:t>base_pro</a:t>
            </a:r>
            <a:r>
              <a:rPr lang="en-US" sz="1050" dirty="0" smtClean="0"/>
              <a:t> </a:t>
            </a:r>
            <a:r>
              <a:rPr lang="en-US" sz="1050" dirty="0"/>
              <a:t>= 1; </a:t>
            </a:r>
            <a:r>
              <a:rPr lang="en-US" sz="1050" dirty="0">
                <a:solidFill>
                  <a:srgbClr val="FF0000"/>
                </a:solidFill>
              </a:rPr>
              <a:t>// error: `</a:t>
            </a:r>
            <a:r>
              <a:rPr lang="en-US" sz="1050" dirty="0" err="1">
                <a:solidFill>
                  <a:srgbClr val="FF0000"/>
                </a:solidFill>
              </a:rPr>
              <a:t>int</a:t>
            </a:r>
            <a:r>
              <a:rPr lang="en-US" sz="1050" dirty="0">
                <a:solidFill>
                  <a:srgbClr val="FF0000"/>
                </a:solidFill>
              </a:rPr>
              <a:t> Base::</a:t>
            </a:r>
            <a:r>
              <a:rPr lang="en-US" sz="1050" dirty="0" err="1" smtClean="0">
                <a:solidFill>
                  <a:srgbClr val="FF0000"/>
                </a:solidFill>
              </a:rPr>
              <a:t>base_pro</a:t>
            </a:r>
            <a:r>
              <a:rPr lang="en-US" sz="1050" dirty="0" smtClean="0">
                <a:solidFill>
                  <a:srgbClr val="FF0000"/>
                </a:solidFill>
              </a:rPr>
              <a:t>' </a:t>
            </a:r>
            <a:r>
              <a:rPr lang="en-US" sz="1050" dirty="0">
                <a:solidFill>
                  <a:srgbClr val="FF0000"/>
                </a:solidFill>
              </a:rPr>
              <a:t>is inaccessible</a:t>
            </a:r>
            <a:endParaRPr lang="en-US" sz="1050" i="1" dirty="0">
              <a:solidFill>
                <a:srgbClr val="FF0000"/>
              </a:solidFill>
            </a:endParaRPr>
          </a:p>
          <a:p>
            <a:pPr marL="0" indent="0">
              <a:buNone/>
            </a:pPr>
            <a:r>
              <a:rPr lang="en-US" sz="1050" dirty="0" smtClean="0"/>
              <a:t>		// </a:t>
            </a:r>
            <a:r>
              <a:rPr lang="en-US" sz="1050" dirty="0" err="1" smtClean="0"/>
              <a:t>base_pub</a:t>
            </a:r>
            <a:r>
              <a:rPr lang="en-US" sz="1050" dirty="0" smtClean="0"/>
              <a:t> </a:t>
            </a:r>
            <a:r>
              <a:rPr lang="en-US" sz="1050" dirty="0"/>
              <a:t>= 1; </a:t>
            </a:r>
            <a:r>
              <a:rPr lang="en-US" sz="1050" dirty="0">
                <a:solidFill>
                  <a:srgbClr val="FF0000"/>
                </a:solidFill>
              </a:rPr>
              <a:t>// error: `</a:t>
            </a:r>
            <a:r>
              <a:rPr lang="en-US" sz="1050" dirty="0" err="1">
                <a:solidFill>
                  <a:srgbClr val="FF0000"/>
                </a:solidFill>
              </a:rPr>
              <a:t>int</a:t>
            </a:r>
            <a:r>
              <a:rPr lang="en-US" sz="1050" dirty="0">
                <a:solidFill>
                  <a:srgbClr val="FF0000"/>
                </a:solidFill>
              </a:rPr>
              <a:t> Base::</a:t>
            </a:r>
            <a:r>
              <a:rPr lang="en-US" sz="1050" dirty="0" err="1">
                <a:solidFill>
                  <a:srgbClr val="FF0000"/>
                </a:solidFill>
              </a:rPr>
              <a:t>base_pub</a:t>
            </a:r>
            <a:r>
              <a:rPr lang="en-US" sz="1050" dirty="0">
                <a:solidFill>
                  <a:srgbClr val="FF0000"/>
                </a:solidFill>
              </a:rPr>
              <a:t>' is inaccessible</a:t>
            </a:r>
            <a:endParaRPr lang="en-US" sz="1050" i="1" dirty="0">
              <a:solidFill>
                <a:srgbClr val="FF0000"/>
              </a:solidFill>
            </a:endParaRPr>
          </a:p>
          <a:p>
            <a:pPr marL="0" indent="0">
              <a:buNone/>
            </a:pPr>
            <a:r>
              <a:rPr lang="en-US" sz="1050" i="1" dirty="0" smtClean="0"/>
              <a:t>	}</a:t>
            </a:r>
            <a:endParaRPr lang="en-US" sz="1050" i="1" dirty="0"/>
          </a:p>
          <a:p>
            <a:pPr marL="0" indent="0">
              <a:buNone/>
            </a:pPr>
            <a:r>
              <a:rPr lang="en-US" sz="1050" i="1" dirty="0" smtClean="0"/>
              <a:t>};</a:t>
            </a:r>
          </a:p>
          <a:p>
            <a:pPr marL="0" indent="0">
              <a:buNone/>
            </a:pPr>
            <a:r>
              <a:rPr lang="en-US" sz="1050" i="1" dirty="0" err="1"/>
              <a:t>i</a:t>
            </a:r>
            <a:r>
              <a:rPr lang="en-US" sz="1050" i="1" dirty="0" err="1" smtClean="0"/>
              <a:t>nt</a:t>
            </a:r>
            <a:r>
              <a:rPr lang="en-US" sz="1050" i="1" dirty="0" smtClean="0"/>
              <a:t> main(</a:t>
            </a:r>
            <a:r>
              <a:rPr lang="en-US" sz="1050" i="1" dirty="0" err="1" smtClean="0"/>
              <a:t>int</a:t>
            </a:r>
            <a:r>
              <a:rPr lang="en-US" sz="1050" i="1" dirty="0" smtClean="0"/>
              <a:t> </a:t>
            </a:r>
            <a:r>
              <a:rPr lang="en-US" sz="1050" i="1" dirty="0" err="1" smtClean="0"/>
              <a:t>argc</a:t>
            </a:r>
            <a:r>
              <a:rPr lang="en-US" sz="1050" i="1" dirty="0" smtClean="0"/>
              <a:t>, char ** </a:t>
            </a:r>
            <a:r>
              <a:rPr lang="en-US" sz="1050" i="1" dirty="0" err="1" smtClean="0"/>
              <a:t>argv</a:t>
            </a:r>
            <a:r>
              <a:rPr lang="en-US" sz="1050" i="1" dirty="0" smtClean="0"/>
              <a:t>){</a:t>
            </a:r>
          </a:p>
          <a:p>
            <a:pPr marL="0" indent="0">
              <a:buNone/>
            </a:pPr>
            <a:r>
              <a:rPr lang="en-US" sz="1050" i="1" dirty="0" smtClean="0"/>
              <a:t>	</a:t>
            </a:r>
            <a:r>
              <a:rPr lang="en-US" sz="1050" i="1" dirty="0"/>
              <a:t> </a:t>
            </a:r>
            <a:r>
              <a:rPr lang="en-US" sz="1050" i="1" dirty="0" err="1"/>
              <a:t>With_Protected_Base</a:t>
            </a:r>
            <a:r>
              <a:rPr lang="en-US" sz="1050" i="1" dirty="0"/>
              <a:t> </a:t>
            </a:r>
            <a:r>
              <a:rPr lang="en-US" sz="1050" i="1" dirty="0" smtClean="0"/>
              <a:t> </a:t>
            </a:r>
            <a:r>
              <a:rPr lang="en-US" sz="1050" i="1" dirty="0" err="1" smtClean="0"/>
              <a:t>pBase</a:t>
            </a:r>
            <a:r>
              <a:rPr lang="en-US" sz="1050" i="1" dirty="0" smtClean="0"/>
              <a:t>;</a:t>
            </a:r>
          </a:p>
          <a:p>
            <a:pPr marL="0" indent="0">
              <a:buNone/>
            </a:pPr>
            <a:r>
              <a:rPr lang="en-US" sz="1050" i="1" dirty="0"/>
              <a:t>	</a:t>
            </a:r>
            <a:r>
              <a:rPr lang="it-IT" sz="1050" dirty="0"/>
              <a:t> //    pro_base.base_pri = 1; </a:t>
            </a:r>
            <a:r>
              <a:rPr lang="it-IT" sz="1050" dirty="0">
                <a:solidFill>
                  <a:srgbClr val="FF0000"/>
                </a:solidFill>
              </a:rPr>
              <a:t>// error: `int Base::base_pri' is private</a:t>
            </a:r>
          </a:p>
          <a:p>
            <a:pPr marL="0" indent="0">
              <a:buNone/>
            </a:pPr>
            <a:r>
              <a:rPr lang="en-US" sz="1050" dirty="0" smtClean="0"/>
              <a:t>	//    </a:t>
            </a:r>
            <a:r>
              <a:rPr lang="en-US" sz="1050" dirty="0" err="1"/>
              <a:t>pro_base.base_pro</a:t>
            </a:r>
            <a:r>
              <a:rPr lang="en-US" sz="1050" dirty="0"/>
              <a:t> = 1; </a:t>
            </a:r>
            <a:r>
              <a:rPr lang="en-US" sz="1050" dirty="0">
                <a:solidFill>
                  <a:srgbClr val="FF0000"/>
                </a:solidFill>
              </a:rPr>
              <a:t>// error: `</a:t>
            </a:r>
            <a:r>
              <a:rPr lang="en-US" sz="1050" dirty="0" err="1">
                <a:solidFill>
                  <a:srgbClr val="FF0000"/>
                </a:solidFill>
              </a:rPr>
              <a:t>int</a:t>
            </a:r>
            <a:r>
              <a:rPr lang="en-US" sz="1050" dirty="0">
                <a:solidFill>
                  <a:srgbClr val="FF0000"/>
                </a:solidFill>
              </a:rPr>
              <a:t> Base::</a:t>
            </a:r>
            <a:r>
              <a:rPr lang="en-US" sz="1050" dirty="0" err="1">
                <a:solidFill>
                  <a:srgbClr val="FF0000"/>
                </a:solidFill>
              </a:rPr>
              <a:t>base_pro</a:t>
            </a:r>
            <a:r>
              <a:rPr lang="en-US" sz="1050" dirty="0">
                <a:solidFill>
                  <a:srgbClr val="FF0000"/>
                </a:solidFill>
              </a:rPr>
              <a:t>' is protected</a:t>
            </a:r>
          </a:p>
          <a:p>
            <a:pPr marL="0" indent="0">
              <a:buNone/>
            </a:pPr>
            <a:r>
              <a:rPr lang="en-US" sz="1050" dirty="0" smtClean="0"/>
              <a:t>	//    </a:t>
            </a:r>
            <a:r>
              <a:rPr lang="en-US" sz="1050" dirty="0" err="1"/>
              <a:t>pro_base.base_pub</a:t>
            </a:r>
            <a:r>
              <a:rPr lang="en-US" sz="1050" dirty="0"/>
              <a:t> = 1; </a:t>
            </a:r>
            <a:r>
              <a:rPr lang="en-US" sz="1050" dirty="0">
                <a:solidFill>
                  <a:srgbClr val="FF0000"/>
                </a:solidFill>
              </a:rPr>
              <a:t>// error: `</a:t>
            </a:r>
            <a:r>
              <a:rPr lang="en-US" sz="1050" dirty="0" err="1">
                <a:solidFill>
                  <a:srgbClr val="FF0000"/>
                </a:solidFill>
              </a:rPr>
              <a:t>int</a:t>
            </a:r>
            <a:r>
              <a:rPr lang="en-US" sz="1050" dirty="0">
                <a:solidFill>
                  <a:srgbClr val="FF0000"/>
                </a:solidFill>
              </a:rPr>
              <a:t> Base::</a:t>
            </a:r>
            <a:r>
              <a:rPr lang="en-US" sz="1050" dirty="0" err="1">
                <a:solidFill>
                  <a:srgbClr val="FF0000"/>
                </a:solidFill>
              </a:rPr>
              <a:t>base_pub</a:t>
            </a:r>
            <a:r>
              <a:rPr lang="en-US" sz="1050" dirty="0">
                <a:solidFill>
                  <a:srgbClr val="FF0000"/>
                </a:solidFill>
              </a:rPr>
              <a:t>' is </a:t>
            </a:r>
            <a:r>
              <a:rPr lang="en-US" sz="1050" dirty="0" smtClean="0">
                <a:solidFill>
                  <a:srgbClr val="FF0000"/>
                </a:solidFill>
              </a:rPr>
              <a:t>inaccessible</a:t>
            </a:r>
            <a:endParaRPr lang="en-US" sz="1050" i="1" dirty="0" smtClean="0">
              <a:solidFill>
                <a:srgbClr val="FF0000"/>
              </a:solidFill>
            </a:endParaRPr>
          </a:p>
          <a:p>
            <a:pPr marL="0" indent="0">
              <a:buNone/>
            </a:pPr>
            <a:r>
              <a:rPr lang="en-US" sz="1050" i="1" dirty="0" smtClean="0"/>
              <a:t>}</a:t>
            </a:r>
          </a:p>
          <a:p>
            <a:pPr marL="0" indent="0">
              <a:buNone/>
            </a:pPr>
            <a:endParaRPr lang="en-US" sz="1050" i="1" dirty="0"/>
          </a:p>
          <a:p>
            <a:pPr marL="0" indent="0">
              <a:buNone/>
            </a:pPr>
            <a:endParaRPr lang="en-US" sz="3300" i="1" dirty="0"/>
          </a:p>
        </p:txBody>
      </p:sp>
      <p:graphicFrame>
        <p:nvGraphicFramePr>
          <p:cNvPr id="4" name="Table 3"/>
          <p:cNvGraphicFramePr>
            <a:graphicFrameLocks noGrp="1"/>
          </p:cNvGraphicFramePr>
          <p:nvPr>
            <p:extLst>
              <p:ext uri="{D42A27DB-BD31-4B8C-83A1-F6EECF244321}">
                <p14:modId xmlns:p14="http://schemas.microsoft.com/office/powerpoint/2010/main" val="489030087"/>
              </p:ext>
            </p:extLst>
          </p:nvPr>
        </p:nvGraphicFramePr>
        <p:xfrm>
          <a:off x="3676650" y="1447800"/>
          <a:ext cx="5181600" cy="1463040"/>
        </p:xfrm>
        <a:graphic>
          <a:graphicData uri="http://schemas.openxmlformats.org/drawingml/2006/table">
            <a:tbl>
              <a:tblPr/>
              <a:tblGrid>
                <a:gridCol w="1295400"/>
                <a:gridCol w="1295400"/>
                <a:gridCol w="1295400"/>
                <a:gridCol w="1295400"/>
              </a:tblGrid>
              <a:tr h="358747">
                <a:tc>
                  <a:txBody>
                    <a:bodyPr/>
                    <a:lstStyle/>
                    <a:p>
                      <a:pPr algn="l" fontAlgn="t"/>
                      <a:r>
                        <a:rPr lang="en-US" sz="1400" b="1" dirty="0">
                          <a:effectLst/>
                        </a:rPr>
                        <a:t>Access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400" b="1" dirty="0">
                          <a:effectLst/>
                        </a:rPr>
                        <a:t>public</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400" b="1" dirty="0">
                          <a:effectLst/>
                        </a:rPr>
                        <a:t>protected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400" b="1" dirty="0">
                          <a:effectLst/>
                        </a:rPr>
                        <a:t>private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320040">
                <a:tc>
                  <a:txBody>
                    <a:bodyPr/>
                    <a:lstStyle/>
                    <a:p>
                      <a:pPr fontAlgn="t"/>
                      <a:r>
                        <a:rPr lang="en-US" sz="1400">
                          <a:effectLst/>
                        </a:rPr>
                        <a:t>Same class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dirty="0">
                          <a:effectLst/>
                        </a:rPr>
                        <a:t>yes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dirty="0">
                          <a:effectLst/>
                        </a:rPr>
                        <a:t>yes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dirty="0">
                          <a:effectLst/>
                        </a:rPr>
                        <a:t>yes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20040">
                <a:tc>
                  <a:txBody>
                    <a:bodyPr/>
                    <a:lstStyle/>
                    <a:p>
                      <a:pPr fontAlgn="t"/>
                      <a:r>
                        <a:rPr lang="en-US" sz="1400">
                          <a:effectLst/>
                        </a:rPr>
                        <a:t>Derived classes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dirty="0" smtClean="0">
                          <a:effectLst/>
                        </a:rPr>
                        <a:t>Yes</a:t>
                      </a:r>
                      <a:endParaRPr lang="en-US" sz="1400"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dirty="0">
                          <a:solidFill>
                            <a:srgbClr val="FF0000"/>
                          </a:solidFill>
                          <a:effectLst/>
                        </a:rPr>
                        <a:t>yes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dirty="0">
                          <a:solidFill>
                            <a:srgbClr val="FF0000"/>
                          </a:solidFill>
                          <a:effectLst/>
                        </a:rPr>
                        <a:t>no</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20040">
                <a:tc>
                  <a:txBody>
                    <a:bodyPr/>
                    <a:lstStyle/>
                    <a:p>
                      <a:pPr fontAlgn="t"/>
                      <a:r>
                        <a:rPr lang="en-US" sz="1400">
                          <a:effectLst/>
                        </a:rPr>
                        <a:t>Outside classes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dirty="0" smtClean="0">
                          <a:solidFill>
                            <a:srgbClr val="FF0000"/>
                          </a:solidFill>
                          <a:effectLst/>
                        </a:rPr>
                        <a:t>No (-&gt;</a:t>
                      </a:r>
                      <a:r>
                        <a:rPr lang="en-US" sz="1400" baseline="0" dirty="0" smtClean="0">
                          <a:solidFill>
                            <a:srgbClr val="FF0000"/>
                          </a:solidFill>
                          <a:effectLst/>
                        </a:rPr>
                        <a:t> private)</a:t>
                      </a:r>
                      <a:endParaRPr lang="en-US" sz="1400" dirty="0">
                        <a:solidFill>
                          <a:srgbClr val="FF0000"/>
                        </a:solidFill>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dirty="0">
                          <a:solidFill>
                            <a:srgbClr val="FF0000"/>
                          </a:solidFill>
                          <a:effectLst/>
                        </a:rPr>
                        <a:t>no</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dirty="0">
                          <a:solidFill>
                            <a:srgbClr val="FF0000"/>
                          </a:solidFill>
                          <a:effectLst/>
                        </a:rPr>
                        <a:t>no</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
        <p:nvSpPr>
          <p:cNvPr id="5" name="Rectangle 1"/>
          <p:cNvSpPr>
            <a:spLocks noChangeArrowheads="1"/>
          </p:cNvSpPr>
          <p:nvPr/>
        </p:nvSpPr>
        <p:spPr bwMode="auto">
          <a:xfrm>
            <a:off x="1695450" y="2735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
            </a:r>
            <a:br>
              <a:rPr kumimoji="0" lang="en-US" sz="1800" b="0" i="0" u="none" strike="noStrike" cap="none" normalizeH="0" baseline="0" smtClean="0">
                <a:ln>
                  <a:noFill/>
                </a:ln>
                <a:solidFill>
                  <a:schemeClr val="tx1"/>
                </a:solidFill>
                <a:effectLst/>
                <a:latin typeface="Arial" charset="0"/>
                <a:cs typeface="Arial" charset="0"/>
              </a:rPr>
            </a:br>
            <a:endParaRPr kumimoji="0" lang="en-US" sz="18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42717679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487362"/>
          </a:xfrm>
        </p:spPr>
        <p:txBody>
          <a:bodyPr>
            <a:normAutofit fontScale="90000"/>
          </a:bodyPr>
          <a:lstStyle/>
          <a:p>
            <a:r>
              <a:rPr lang="en-US" dirty="0" smtClean="0"/>
              <a:t>Inheritance – </a:t>
            </a:r>
            <a:r>
              <a:rPr lang="en-US" dirty="0"/>
              <a:t>override</a:t>
            </a:r>
            <a:r>
              <a:rPr lang="en-US" dirty="0" smtClean="0"/>
              <a:t>	</a:t>
            </a:r>
            <a:endParaRPr lang="en-US" dirty="0"/>
          </a:p>
        </p:txBody>
      </p:sp>
      <p:sp>
        <p:nvSpPr>
          <p:cNvPr id="3" name="Content Placeholder 2"/>
          <p:cNvSpPr>
            <a:spLocks noGrp="1"/>
          </p:cNvSpPr>
          <p:nvPr>
            <p:ph idx="1"/>
          </p:nvPr>
        </p:nvSpPr>
        <p:spPr>
          <a:xfrm>
            <a:off x="457200" y="457200"/>
            <a:ext cx="8229600" cy="6248400"/>
          </a:xfrm>
        </p:spPr>
        <p:txBody>
          <a:bodyPr>
            <a:normAutofit lnSpcReduction="10000"/>
          </a:bodyPr>
          <a:lstStyle/>
          <a:p>
            <a:r>
              <a:rPr lang="en-US" sz="2400" dirty="0" smtClean="0"/>
              <a:t>The derived class can re-define the method of base class (same prototype).  The method in base class will be replaced by method in derived class.</a:t>
            </a:r>
          </a:p>
          <a:p>
            <a:pPr marL="0" indent="0">
              <a:buNone/>
            </a:pPr>
            <a:r>
              <a:rPr lang="en-US" sz="2400" b="1" dirty="0" smtClean="0"/>
              <a:t>Example</a:t>
            </a:r>
          </a:p>
          <a:p>
            <a:pPr marL="0" indent="0">
              <a:buNone/>
            </a:pPr>
            <a:r>
              <a:rPr lang="en-US" sz="1600" i="1" dirty="0" smtClean="0"/>
              <a:t>class Base{</a:t>
            </a:r>
          </a:p>
          <a:p>
            <a:pPr marL="0" indent="0">
              <a:buNone/>
            </a:pPr>
            <a:r>
              <a:rPr lang="en-US" sz="1600" i="1" dirty="0"/>
              <a:t>	</a:t>
            </a:r>
            <a:r>
              <a:rPr lang="en-US" sz="1600" i="1" dirty="0" smtClean="0"/>
              <a:t>public: virtual void </a:t>
            </a:r>
            <a:r>
              <a:rPr lang="en-US" sz="1600" i="1" dirty="0" err="1" smtClean="0">
                <a:solidFill>
                  <a:srgbClr val="FF0000"/>
                </a:solidFill>
              </a:rPr>
              <a:t>test_override</a:t>
            </a:r>
            <a:r>
              <a:rPr lang="en-US" sz="1600" i="1" dirty="0" smtClean="0"/>
              <a:t>(){  </a:t>
            </a:r>
            <a:r>
              <a:rPr lang="en-US" sz="1600" i="1" dirty="0" err="1" smtClean="0"/>
              <a:t>cout</a:t>
            </a:r>
            <a:r>
              <a:rPr lang="en-US" sz="1600" i="1" dirty="0" smtClean="0"/>
              <a:t> &lt;&lt; “override based \n”; }</a:t>
            </a:r>
          </a:p>
          <a:p>
            <a:pPr marL="0" indent="0">
              <a:buNone/>
            </a:pPr>
            <a:r>
              <a:rPr lang="en-US" sz="1600" i="1" dirty="0"/>
              <a:t>	</a:t>
            </a:r>
            <a:r>
              <a:rPr lang="en-US" sz="1600" i="1" dirty="0" smtClean="0"/>
              <a:t>void </a:t>
            </a:r>
            <a:r>
              <a:rPr lang="en-US" sz="1600" i="1" dirty="0" err="1" smtClean="0"/>
              <a:t>test_function</a:t>
            </a:r>
            <a:r>
              <a:rPr lang="en-US" sz="1600" i="1" dirty="0" smtClean="0"/>
              <a:t>(){</a:t>
            </a:r>
            <a:r>
              <a:rPr lang="en-US" sz="1600" i="1" dirty="0" err="1"/>
              <a:t>cout</a:t>
            </a:r>
            <a:r>
              <a:rPr lang="en-US" sz="1600" i="1" dirty="0"/>
              <a:t> &lt;&lt; </a:t>
            </a:r>
            <a:r>
              <a:rPr lang="en-US" sz="1600" i="1" dirty="0" smtClean="0"/>
              <a:t>“non-override </a:t>
            </a:r>
            <a:r>
              <a:rPr lang="en-US" sz="1600" i="1" dirty="0"/>
              <a:t>based \n”; </a:t>
            </a:r>
            <a:r>
              <a:rPr lang="en-US" sz="1600" i="1" dirty="0" smtClean="0"/>
              <a:t>}</a:t>
            </a:r>
          </a:p>
          <a:p>
            <a:pPr marL="0" indent="0">
              <a:buNone/>
            </a:pPr>
            <a:r>
              <a:rPr lang="en-US" sz="1600" i="1" dirty="0" smtClean="0"/>
              <a:t>};</a:t>
            </a:r>
          </a:p>
          <a:p>
            <a:pPr marL="0" indent="0">
              <a:buNone/>
            </a:pPr>
            <a:r>
              <a:rPr lang="en-US" sz="1600" i="1" dirty="0" smtClean="0"/>
              <a:t>class Derived: public Base{</a:t>
            </a:r>
          </a:p>
          <a:p>
            <a:pPr marL="0" indent="0">
              <a:buNone/>
            </a:pPr>
            <a:r>
              <a:rPr lang="en-US" sz="1600" i="1" dirty="0"/>
              <a:t>	public: virtual void </a:t>
            </a:r>
            <a:r>
              <a:rPr lang="en-US" sz="1600" i="1" dirty="0" err="1">
                <a:solidFill>
                  <a:srgbClr val="FF0000"/>
                </a:solidFill>
              </a:rPr>
              <a:t>test_override</a:t>
            </a:r>
            <a:r>
              <a:rPr lang="en-US" sz="1600" i="1" dirty="0" smtClean="0"/>
              <a:t>(){</a:t>
            </a:r>
            <a:r>
              <a:rPr lang="en-US" sz="1600" i="1" dirty="0" err="1" smtClean="0"/>
              <a:t>cout</a:t>
            </a:r>
            <a:r>
              <a:rPr lang="en-US" sz="1600" i="1" dirty="0" smtClean="0"/>
              <a:t> </a:t>
            </a:r>
            <a:r>
              <a:rPr lang="en-US" sz="1600" i="1" dirty="0"/>
              <a:t>&lt;&lt; </a:t>
            </a:r>
            <a:r>
              <a:rPr lang="en-US" sz="1600" i="1" dirty="0" smtClean="0"/>
              <a:t>“</a:t>
            </a:r>
            <a:r>
              <a:rPr lang="en-US" sz="1600" i="1" dirty="0"/>
              <a:t>override </a:t>
            </a:r>
            <a:r>
              <a:rPr lang="en-US" sz="1600" i="1" dirty="0" smtClean="0"/>
              <a:t>derived\n”;}</a:t>
            </a:r>
            <a:endParaRPr lang="en-US" sz="1600" i="1" dirty="0"/>
          </a:p>
          <a:p>
            <a:pPr marL="0" indent="0">
              <a:buNone/>
            </a:pPr>
            <a:r>
              <a:rPr lang="en-US" sz="1600" i="1" dirty="0" smtClean="0"/>
              <a:t>	void </a:t>
            </a:r>
            <a:r>
              <a:rPr lang="en-US" sz="1600" i="1" dirty="0" err="1"/>
              <a:t>test_function</a:t>
            </a:r>
            <a:r>
              <a:rPr lang="en-US" sz="1600" i="1" dirty="0"/>
              <a:t>(){</a:t>
            </a:r>
            <a:r>
              <a:rPr lang="en-US" sz="1600" i="1" dirty="0" err="1"/>
              <a:t>cout</a:t>
            </a:r>
            <a:r>
              <a:rPr lang="en-US" sz="1600" i="1" dirty="0"/>
              <a:t> &lt;&lt; “non-override </a:t>
            </a:r>
            <a:r>
              <a:rPr lang="en-US" sz="1600" i="1" dirty="0" smtClean="0"/>
              <a:t>derived\n</a:t>
            </a:r>
            <a:r>
              <a:rPr lang="en-US" sz="1600" i="1" dirty="0"/>
              <a:t>”; </a:t>
            </a:r>
            <a:r>
              <a:rPr lang="en-US" sz="1600" i="1" dirty="0" smtClean="0"/>
              <a:t>}</a:t>
            </a:r>
            <a:endParaRPr lang="en-US" sz="1600" i="1" dirty="0"/>
          </a:p>
          <a:p>
            <a:pPr marL="0" indent="0">
              <a:buNone/>
            </a:pPr>
            <a:r>
              <a:rPr lang="en-US" sz="1600" i="1" dirty="0" smtClean="0"/>
              <a:t>}</a:t>
            </a:r>
          </a:p>
          <a:p>
            <a:pPr marL="0" indent="0">
              <a:buNone/>
            </a:pPr>
            <a:r>
              <a:rPr lang="en-US" sz="1600" i="1" dirty="0" err="1" smtClean="0"/>
              <a:t>Int</a:t>
            </a:r>
            <a:r>
              <a:rPr lang="en-US" sz="1600" i="1" dirty="0" smtClean="0"/>
              <a:t> main(){</a:t>
            </a:r>
          </a:p>
          <a:p>
            <a:pPr marL="0" indent="0">
              <a:buNone/>
            </a:pPr>
            <a:r>
              <a:rPr lang="en-US" sz="1600" i="1" dirty="0" smtClean="0"/>
              <a:t>	Derived </a:t>
            </a:r>
            <a:r>
              <a:rPr lang="en-US" sz="1600" i="1" dirty="0" err="1" smtClean="0"/>
              <a:t>sclass</a:t>
            </a:r>
            <a:r>
              <a:rPr lang="en-US" sz="1600" i="1" dirty="0" smtClean="0"/>
              <a:t>;</a:t>
            </a:r>
          </a:p>
          <a:p>
            <a:pPr marL="0" indent="0">
              <a:buNone/>
            </a:pPr>
            <a:r>
              <a:rPr lang="en-US" sz="1600" i="1" dirty="0"/>
              <a:t>	 </a:t>
            </a:r>
            <a:r>
              <a:rPr lang="en-US" sz="1600" i="1" dirty="0" err="1" smtClean="0"/>
              <a:t>sclass</a:t>
            </a:r>
            <a:r>
              <a:rPr lang="en-US" sz="1600" i="1" dirty="0" smtClean="0"/>
              <a:t>.</a:t>
            </a:r>
            <a:r>
              <a:rPr lang="en-US" sz="1600" i="1" dirty="0">
                <a:solidFill>
                  <a:srgbClr val="FF0000"/>
                </a:solidFill>
              </a:rPr>
              <a:t> </a:t>
            </a:r>
            <a:r>
              <a:rPr lang="en-US" sz="1600" i="1" dirty="0" err="1" smtClean="0"/>
              <a:t>test_override</a:t>
            </a:r>
            <a:r>
              <a:rPr lang="en-US" sz="1600" i="1" dirty="0" smtClean="0"/>
              <a:t>(); </a:t>
            </a:r>
            <a:r>
              <a:rPr lang="en-US" sz="1600" i="1" dirty="0" smtClean="0">
                <a:solidFill>
                  <a:srgbClr val="FF0000"/>
                </a:solidFill>
              </a:rPr>
              <a:t> //result ???</a:t>
            </a:r>
          </a:p>
          <a:p>
            <a:pPr marL="0" indent="0">
              <a:buNone/>
            </a:pPr>
            <a:r>
              <a:rPr lang="en-US" sz="1600" i="1" dirty="0">
                <a:solidFill>
                  <a:srgbClr val="FF0000"/>
                </a:solidFill>
              </a:rPr>
              <a:t>	</a:t>
            </a:r>
            <a:r>
              <a:rPr lang="en-US" sz="1600" i="1" dirty="0" err="1" smtClean="0"/>
              <a:t>dynamic_cast</a:t>
            </a:r>
            <a:r>
              <a:rPr lang="en-US" sz="1600" i="1" dirty="0" smtClean="0"/>
              <a:t> &lt;</a:t>
            </a:r>
            <a:r>
              <a:rPr lang="en-US" sz="1600" i="1" dirty="0"/>
              <a:t> Base </a:t>
            </a:r>
            <a:r>
              <a:rPr lang="en-US" sz="1600" i="1" dirty="0" smtClean="0"/>
              <a:t>*&gt; (&amp;</a:t>
            </a:r>
            <a:r>
              <a:rPr lang="en-US" sz="1600" i="1" dirty="0" err="1" smtClean="0"/>
              <a:t>sclass</a:t>
            </a:r>
            <a:r>
              <a:rPr lang="en-US" sz="1600" i="1" dirty="0" smtClean="0"/>
              <a:t>)-&gt;</a:t>
            </a:r>
            <a:r>
              <a:rPr lang="en-US" sz="1600" i="1" dirty="0"/>
              <a:t> </a:t>
            </a:r>
            <a:r>
              <a:rPr lang="en-US" sz="1600" i="1" dirty="0" err="1" smtClean="0"/>
              <a:t>test_override</a:t>
            </a:r>
            <a:r>
              <a:rPr lang="en-US" sz="1600" i="1" dirty="0" smtClean="0"/>
              <a:t>(); </a:t>
            </a:r>
            <a:r>
              <a:rPr lang="en-US" sz="1600" i="1" dirty="0" smtClean="0">
                <a:solidFill>
                  <a:srgbClr val="FF0000"/>
                </a:solidFill>
              </a:rPr>
              <a:t>//result ???</a:t>
            </a:r>
            <a:endParaRPr lang="en-US" sz="1600" i="1" dirty="0" smtClean="0"/>
          </a:p>
          <a:p>
            <a:pPr marL="0" indent="0">
              <a:buNone/>
            </a:pPr>
            <a:endParaRPr lang="en-US" sz="1600" i="1" dirty="0" smtClean="0"/>
          </a:p>
          <a:p>
            <a:pPr marL="0" indent="0">
              <a:buNone/>
            </a:pPr>
            <a:r>
              <a:rPr lang="en-US" sz="1600" i="1" dirty="0"/>
              <a:t>	 </a:t>
            </a:r>
            <a:r>
              <a:rPr lang="en-US" sz="1600" i="1" dirty="0" err="1"/>
              <a:t>sclass</a:t>
            </a:r>
            <a:r>
              <a:rPr lang="en-US" sz="1600" i="1" dirty="0"/>
              <a:t>.</a:t>
            </a:r>
            <a:r>
              <a:rPr lang="en-US" sz="1600" i="1" dirty="0">
                <a:solidFill>
                  <a:srgbClr val="FF0000"/>
                </a:solidFill>
              </a:rPr>
              <a:t> </a:t>
            </a:r>
            <a:r>
              <a:rPr lang="en-US" sz="1600" i="1" dirty="0" err="1"/>
              <a:t>test_function</a:t>
            </a:r>
            <a:r>
              <a:rPr lang="en-US" sz="1600" i="1" dirty="0" smtClean="0"/>
              <a:t>(); </a:t>
            </a:r>
            <a:r>
              <a:rPr lang="en-US" sz="1600" i="1" dirty="0" smtClean="0">
                <a:solidFill>
                  <a:srgbClr val="FF0000"/>
                </a:solidFill>
              </a:rPr>
              <a:t> </a:t>
            </a:r>
            <a:r>
              <a:rPr lang="en-US" sz="1600" i="1" dirty="0">
                <a:solidFill>
                  <a:srgbClr val="FF0000"/>
                </a:solidFill>
              </a:rPr>
              <a:t>//result ???</a:t>
            </a:r>
          </a:p>
          <a:p>
            <a:pPr marL="0" indent="0">
              <a:buNone/>
            </a:pPr>
            <a:r>
              <a:rPr lang="en-US" sz="1600" i="1" dirty="0">
                <a:solidFill>
                  <a:srgbClr val="FF0000"/>
                </a:solidFill>
              </a:rPr>
              <a:t>	</a:t>
            </a:r>
            <a:r>
              <a:rPr lang="en-US" sz="1600" i="1" dirty="0" err="1"/>
              <a:t>dynamic_cast</a:t>
            </a:r>
            <a:r>
              <a:rPr lang="en-US" sz="1600" i="1" dirty="0"/>
              <a:t> &lt; Base *&gt; (&amp;</a:t>
            </a:r>
            <a:r>
              <a:rPr lang="en-US" sz="1600" i="1" dirty="0" err="1"/>
              <a:t>sclass</a:t>
            </a:r>
            <a:r>
              <a:rPr lang="en-US" sz="1600" i="1" dirty="0"/>
              <a:t>)-&gt; </a:t>
            </a:r>
            <a:r>
              <a:rPr lang="en-US" sz="1600" i="1" dirty="0" err="1"/>
              <a:t>test_function</a:t>
            </a:r>
            <a:r>
              <a:rPr lang="en-US" sz="1600" i="1" dirty="0" smtClean="0"/>
              <a:t>(); </a:t>
            </a:r>
            <a:r>
              <a:rPr lang="en-US" sz="1600" i="1" dirty="0">
                <a:solidFill>
                  <a:srgbClr val="FF0000"/>
                </a:solidFill>
              </a:rPr>
              <a:t>//result ???</a:t>
            </a:r>
            <a:endParaRPr lang="en-US" sz="1600" i="1" dirty="0"/>
          </a:p>
          <a:p>
            <a:pPr marL="0" indent="0">
              <a:buNone/>
            </a:pPr>
            <a:r>
              <a:rPr lang="en-US" sz="1600" i="1" dirty="0" smtClean="0"/>
              <a:t>}</a:t>
            </a:r>
          </a:p>
        </p:txBody>
      </p:sp>
    </p:spTree>
    <p:extLst>
      <p:ext uri="{BB962C8B-B14F-4D97-AF65-F5344CB8AC3E}">
        <p14:creationId xmlns:p14="http://schemas.microsoft.com/office/powerpoint/2010/main" val="569550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433"/>
            <a:ext cx="8229600" cy="639762"/>
          </a:xfrm>
        </p:spPr>
        <p:txBody>
          <a:bodyPr>
            <a:normAutofit fontScale="90000"/>
          </a:bodyPr>
          <a:lstStyle/>
          <a:p>
            <a:r>
              <a:rPr lang="en-US" dirty="0" smtClean="0"/>
              <a:t>Operator - Overloading</a:t>
            </a:r>
            <a:endParaRPr lang="en-US" dirty="0"/>
          </a:p>
        </p:txBody>
      </p:sp>
      <p:sp>
        <p:nvSpPr>
          <p:cNvPr id="3" name="Content Placeholder 2"/>
          <p:cNvSpPr>
            <a:spLocks noGrp="1"/>
          </p:cNvSpPr>
          <p:nvPr>
            <p:ph idx="1"/>
          </p:nvPr>
        </p:nvSpPr>
        <p:spPr>
          <a:xfrm>
            <a:off x="457200" y="685800"/>
            <a:ext cx="8229600" cy="6019800"/>
          </a:xfrm>
        </p:spPr>
        <p:txBody>
          <a:bodyPr/>
          <a:lstStyle/>
          <a:p>
            <a:r>
              <a:rPr lang="en-US" sz="2000" dirty="0"/>
              <a:t>C++ allows you to specify more than one definition for a </a:t>
            </a:r>
            <a:r>
              <a:rPr lang="en-US" sz="2000" dirty="0">
                <a:solidFill>
                  <a:srgbClr val="FF0000"/>
                </a:solidFill>
              </a:rPr>
              <a:t>function name </a:t>
            </a:r>
            <a:r>
              <a:rPr lang="en-US" sz="2000" dirty="0"/>
              <a:t>or </a:t>
            </a:r>
            <a:r>
              <a:rPr lang="en-US" sz="2000" dirty="0" smtClean="0"/>
              <a:t>an </a:t>
            </a:r>
            <a:r>
              <a:rPr lang="en-US" sz="2000" dirty="0" smtClean="0">
                <a:solidFill>
                  <a:srgbClr val="FF0000"/>
                </a:solidFill>
              </a:rPr>
              <a:t>operator</a:t>
            </a:r>
            <a:r>
              <a:rPr lang="en-US" sz="2000" dirty="0"/>
              <a:t> in the same scope, which is called function </a:t>
            </a:r>
            <a:r>
              <a:rPr lang="en-US" sz="2000" dirty="0" smtClean="0"/>
              <a:t>overloading</a:t>
            </a:r>
            <a:r>
              <a:rPr lang="en-US" sz="2000" dirty="0"/>
              <a:t> </a:t>
            </a:r>
            <a:r>
              <a:rPr lang="en-US" sz="2000" dirty="0" smtClean="0"/>
              <a:t>and operator </a:t>
            </a:r>
            <a:r>
              <a:rPr lang="en-US" sz="2000" dirty="0"/>
              <a:t>overloading respectively</a:t>
            </a:r>
            <a:r>
              <a:rPr lang="en-US" sz="2000" dirty="0" smtClean="0"/>
              <a:t>.</a:t>
            </a:r>
          </a:p>
          <a:p>
            <a:r>
              <a:rPr lang="en-US" sz="2000" dirty="0" smtClean="0"/>
              <a:t>We can override almost operator in C++:</a:t>
            </a:r>
          </a:p>
          <a:p>
            <a:endParaRPr lang="en-US" sz="2000" dirty="0" smtClean="0"/>
          </a:p>
          <a:p>
            <a:pPr marL="0" indent="0">
              <a:buNone/>
            </a:pPr>
            <a:r>
              <a:rPr lang="en-US" dirty="0"/>
              <a:t/>
            </a:r>
            <a:br>
              <a:rPr lang="en-US" dirty="0"/>
            </a:b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265792941"/>
              </p:ext>
            </p:extLst>
          </p:nvPr>
        </p:nvGraphicFramePr>
        <p:xfrm>
          <a:off x="1219200" y="2209800"/>
          <a:ext cx="6263640" cy="3680614"/>
        </p:xfrm>
        <a:graphic>
          <a:graphicData uri="http://schemas.openxmlformats.org/drawingml/2006/table">
            <a:tbl>
              <a:tblPr/>
              <a:tblGrid>
                <a:gridCol w="1043940"/>
                <a:gridCol w="1043940"/>
                <a:gridCol w="1043940"/>
                <a:gridCol w="1043940"/>
                <a:gridCol w="1043940"/>
                <a:gridCol w="1043940"/>
              </a:tblGrid>
              <a:tr h="525802">
                <a:tc>
                  <a:txBody>
                    <a:bodyPr/>
                    <a:lstStyle/>
                    <a:p>
                      <a:pPr fontAlgn="t"/>
                      <a:r>
                        <a:rPr lang="en-US">
                          <a:effectLst/>
                        </a:rPr>
                        <a: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effectLst/>
                        </a:rPr>
                        <a: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effectLst/>
                        </a:rPr>
                        <a: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effectLst/>
                        </a:rPr>
                        <a: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effectLst/>
                        </a:rPr>
                        <a: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effectLst/>
                        </a:rPr>
                        <a: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525802">
                <a:tc>
                  <a:txBody>
                    <a:bodyPr/>
                    <a:lstStyle/>
                    <a:p>
                      <a:pPr fontAlgn="t"/>
                      <a:r>
                        <a:rPr lang="en-US">
                          <a:effectLst/>
                        </a:rPr>
                        <a:t>&amp;</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effectLst/>
                        </a:rPr>
                        <a: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effectLst/>
                        </a:rPr>
                        <a: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effectLst/>
                        </a:rPr>
                        <a: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effectLst/>
                        </a:rPr>
                        <a: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effectLst/>
                        </a:rPr>
                        <a: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525802">
                <a:tc>
                  <a:txBody>
                    <a:bodyPr/>
                    <a:lstStyle/>
                    <a:p>
                      <a:pPr fontAlgn="t"/>
                      <a:r>
                        <a:rPr lang="en-US">
                          <a:effectLst/>
                        </a:rPr>
                        <a:t>&lt;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effectLst/>
                        </a:rPr>
                        <a:t>&gt;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effectLst/>
                        </a:rPr>
                        <a:t>&lt;=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effectLst/>
                        </a:rPr>
                        <a:t>&gt;=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effectLst/>
                        </a:rPr>
                        <a: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effectLst/>
                        </a:rPr>
                        <a: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525802">
                <a:tc>
                  <a:txBody>
                    <a:bodyPr/>
                    <a:lstStyle/>
                    <a:p>
                      <a:pPr fontAlgn="t"/>
                      <a:r>
                        <a:rPr lang="en-US">
                          <a:effectLst/>
                        </a:rPr>
                        <a:t>&lt;&lt;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effectLst/>
                        </a:rPr>
                        <a:t>&gt;&gt;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effectLst/>
                        </a:rPr>
                        <a: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effectLst/>
                        </a:rPr>
                        <a: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effectLst/>
                        </a:rPr>
                        <a:t>&amp;&amp;</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effectLst/>
                        </a:rPr>
                        <a: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525802">
                <a:tc>
                  <a:txBody>
                    <a:bodyPr/>
                    <a:lstStyle/>
                    <a:p>
                      <a:pPr fontAlgn="t"/>
                      <a:r>
                        <a:rPr lang="en-US">
                          <a:effectLst/>
                        </a:rPr>
                        <a: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effectLst/>
                        </a:rPr>
                        <a: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effectLst/>
                        </a:rPr>
                        <a: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effectLst/>
                        </a:rPr>
                        <a: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effectLst/>
                        </a:rPr>
                        <a: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effectLst/>
                        </a:rPr>
                        <a:t>&amp;=</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525802">
                <a:tc>
                  <a:txBody>
                    <a:bodyPr/>
                    <a:lstStyle/>
                    <a:p>
                      <a:pPr fontAlgn="t"/>
                      <a:r>
                        <a:rPr lang="en-US">
                          <a:effectLst/>
                        </a:rPr>
                        <a: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effectLst/>
                        </a:rPr>
                        <a: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effectLst/>
                        </a:rPr>
                        <a:t>&lt;&lt;=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effectLst/>
                        </a:rPr>
                        <a:t>&gt;&gt;=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effectLst/>
                        </a:rPr>
                        <a: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effectLst/>
                        </a:rPr>
                        <a: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525802">
                <a:tc>
                  <a:txBody>
                    <a:bodyPr/>
                    <a:lstStyle/>
                    <a:p>
                      <a:pPr fontAlgn="t"/>
                      <a:r>
                        <a:rPr lang="en-US">
                          <a:effectLst/>
                        </a:rPr>
                        <a:t>-&gt;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effectLst/>
                        </a:rPr>
                        <a:t>-&gt;*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effectLst/>
                        </a:rPr>
                        <a:t>new</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effectLst/>
                        </a:rPr>
                        <a:t>new []</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effectLst/>
                        </a:rPr>
                        <a:t>delete</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dirty="0">
                          <a:effectLst/>
                        </a:rPr>
                        <a:t>delete []</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bl>
          </a:graphicData>
        </a:graphic>
      </p:graphicFrame>
      <p:sp>
        <p:nvSpPr>
          <p:cNvPr id="5" name="Rectangle 1"/>
          <p:cNvSpPr>
            <a:spLocks noChangeArrowheads="1"/>
          </p:cNvSpPr>
          <p:nvPr/>
        </p:nvSpPr>
        <p:spPr bwMode="auto">
          <a:xfrm>
            <a:off x="2270125" y="2338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charset="0"/>
                <a:cs typeface="Arial" charset="0"/>
              </a:rPr>
              <a:t/>
            </a:r>
            <a:br>
              <a:rPr kumimoji="0" lang="en-US" altLang="en-US" sz="1800" b="0" i="0" u="none" strike="noStrike" cap="none" normalizeH="0" baseline="0" smtClean="0">
                <a:ln>
                  <a:noFill/>
                </a:ln>
                <a:solidFill>
                  <a:schemeClr val="tx1"/>
                </a:solidFill>
                <a:effectLst/>
                <a:latin typeface="Arial" charset="0"/>
                <a:cs typeface="Arial" charset="0"/>
              </a:rPr>
            </a:br>
            <a:endParaRPr kumimoji="0" lang="en-US" altLang="en-US" sz="18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27704199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433"/>
            <a:ext cx="8229600" cy="639762"/>
          </a:xfrm>
        </p:spPr>
        <p:txBody>
          <a:bodyPr>
            <a:normAutofit fontScale="90000"/>
          </a:bodyPr>
          <a:lstStyle/>
          <a:p>
            <a:r>
              <a:rPr lang="en-US" dirty="0" smtClean="0"/>
              <a:t>Operator - Overloading</a:t>
            </a:r>
            <a:endParaRPr lang="en-US" dirty="0"/>
          </a:p>
        </p:txBody>
      </p:sp>
      <p:sp>
        <p:nvSpPr>
          <p:cNvPr id="3" name="Content Placeholder 2"/>
          <p:cNvSpPr>
            <a:spLocks noGrp="1"/>
          </p:cNvSpPr>
          <p:nvPr>
            <p:ph idx="1"/>
          </p:nvPr>
        </p:nvSpPr>
        <p:spPr>
          <a:xfrm>
            <a:off x="457200" y="685800"/>
            <a:ext cx="8229600" cy="6019800"/>
          </a:xfrm>
        </p:spPr>
        <p:txBody>
          <a:bodyPr>
            <a:normAutofit fontScale="85000" lnSpcReduction="20000"/>
          </a:bodyPr>
          <a:lstStyle/>
          <a:p>
            <a:pPr marL="0" indent="0">
              <a:buNone/>
            </a:pPr>
            <a:r>
              <a:rPr lang="en-US" sz="2000" b="1" dirty="0"/>
              <a:t>Example</a:t>
            </a:r>
          </a:p>
          <a:p>
            <a:pPr marL="0" indent="0">
              <a:buNone/>
            </a:pPr>
            <a:r>
              <a:rPr lang="en-US" sz="1800" i="1" dirty="0"/>
              <a:t>#include &lt;</a:t>
            </a:r>
            <a:r>
              <a:rPr lang="en-US" sz="1800" i="1" dirty="0" err="1"/>
              <a:t>iostream</a:t>
            </a:r>
            <a:r>
              <a:rPr lang="en-US" sz="1800" i="1" dirty="0"/>
              <a:t>&gt;</a:t>
            </a:r>
          </a:p>
          <a:p>
            <a:pPr marL="0" indent="0">
              <a:buNone/>
            </a:pPr>
            <a:r>
              <a:rPr lang="en-US" sz="1800" i="1" dirty="0"/>
              <a:t>using namespace </a:t>
            </a:r>
            <a:r>
              <a:rPr lang="en-US" sz="1800" i="1" dirty="0" err="1"/>
              <a:t>std</a:t>
            </a:r>
            <a:r>
              <a:rPr lang="en-US" sz="1800" i="1" dirty="0"/>
              <a:t>;</a:t>
            </a:r>
          </a:p>
          <a:p>
            <a:pPr marL="0" indent="0">
              <a:buNone/>
            </a:pPr>
            <a:r>
              <a:rPr lang="en-US" sz="1800" i="1" dirty="0"/>
              <a:t>class </a:t>
            </a:r>
            <a:r>
              <a:rPr lang="en-US" sz="1800" i="1" dirty="0" err="1"/>
              <a:t>sampleclass</a:t>
            </a:r>
            <a:r>
              <a:rPr lang="en-US" sz="1800" i="1" dirty="0"/>
              <a:t> {</a:t>
            </a:r>
          </a:p>
          <a:p>
            <a:pPr marL="0" indent="0">
              <a:buNone/>
            </a:pPr>
            <a:r>
              <a:rPr lang="en-US" sz="1800" i="1" dirty="0"/>
              <a:t>public:	</a:t>
            </a:r>
            <a:r>
              <a:rPr lang="en-US" sz="1800" i="1" dirty="0" err="1"/>
              <a:t>int</a:t>
            </a:r>
            <a:r>
              <a:rPr lang="en-US" sz="1800" i="1" dirty="0"/>
              <a:t> </a:t>
            </a:r>
            <a:r>
              <a:rPr lang="en-US" sz="1800" i="1" dirty="0" err="1"/>
              <a:t>iValue</a:t>
            </a:r>
            <a:r>
              <a:rPr lang="en-US" sz="1800" i="1" dirty="0" smtClean="0"/>
              <a:t>;</a:t>
            </a:r>
          </a:p>
          <a:p>
            <a:pPr marL="0" indent="0">
              <a:buNone/>
            </a:pPr>
            <a:r>
              <a:rPr lang="en-US" sz="1800" i="1" dirty="0"/>
              <a:t>	 </a:t>
            </a:r>
            <a:r>
              <a:rPr lang="en-US" sz="1800" i="1" dirty="0" err="1" smtClean="0"/>
              <a:t>sampleclass</a:t>
            </a:r>
            <a:r>
              <a:rPr lang="en-US" sz="1800" i="1" dirty="0" smtClean="0"/>
              <a:t>&amp; </a:t>
            </a:r>
            <a:r>
              <a:rPr lang="en-US" sz="1800" i="1" dirty="0" smtClean="0">
                <a:solidFill>
                  <a:srgbClr val="FF0000"/>
                </a:solidFill>
              </a:rPr>
              <a:t>operator=(</a:t>
            </a:r>
            <a:r>
              <a:rPr lang="en-US" sz="1800" i="1" dirty="0" err="1" smtClean="0"/>
              <a:t>int</a:t>
            </a:r>
            <a:r>
              <a:rPr lang="en-US" sz="1800" i="1" dirty="0" smtClean="0"/>
              <a:t> value){ this-&gt;</a:t>
            </a:r>
            <a:r>
              <a:rPr lang="en-US" sz="1800" i="1" dirty="0" err="1" smtClean="0"/>
              <a:t>iValue</a:t>
            </a:r>
            <a:r>
              <a:rPr lang="en-US" sz="1800" i="1" dirty="0" smtClean="0"/>
              <a:t> = value; return *this;}</a:t>
            </a:r>
            <a:endParaRPr lang="en-US" sz="1800" i="1" dirty="0"/>
          </a:p>
          <a:p>
            <a:pPr marL="0" indent="0">
              <a:buNone/>
            </a:pPr>
            <a:endParaRPr lang="en-US" sz="1800" i="1" dirty="0"/>
          </a:p>
          <a:p>
            <a:pPr marL="0" indent="0">
              <a:buNone/>
            </a:pPr>
            <a:r>
              <a:rPr lang="en-US" sz="1800" i="1" dirty="0"/>
              <a:t>	 </a:t>
            </a:r>
            <a:r>
              <a:rPr lang="en-US" sz="1800" i="1" dirty="0" err="1"/>
              <a:t>sampleclass</a:t>
            </a:r>
            <a:r>
              <a:rPr lang="en-US" sz="1800" i="1" dirty="0"/>
              <a:t>&amp; </a:t>
            </a:r>
            <a:r>
              <a:rPr lang="en-US" sz="1800" i="1" dirty="0">
                <a:solidFill>
                  <a:srgbClr val="FF0000"/>
                </a:solidFill>
              </a:rPr>
              <a:t>operator</a:t>
            </a:r>
            <a:r>
              <a:rPr lang="en-US" sz="1800" i="1" dirty="0" smtClean="0">
                <a:solidFill>
                  <a:srgbClr val="FF0000"/>
                </a:solidFill>
              </a:rPr>
              <a:t>+ </a:t>
            </a:r>
            <a:r>
              <a:rPr lang="en-US" sz="1800" i="1" dirty="0" smtClean="0"/>
              <a:t>(</a:t>
            </a:r>
            <a:r>
              <a:rPr lang="en-US" sz="1800" i="1" dirty="0" err="1"/>
              <a:t>const</a:t>
            </a:r>
            <a:r>
              <a:rPr lang="en-US" sz="1800" i="1" dirty="0"/>
              <a:t> </a:t>
            </a:r>
            <a:r>
              <a:rPr lang="en-US" sz="1800" i="1" dirty="0" err="1"/>
              <a:t>sampleclass</a:t>
            </a:r>
            <a:r>
              <a:rPr lang="en-US" sz="1800" i="1" dirty="0"/>
              <a:t>&amp; plus){</a:t>
            </a:r>
          </a:p>
          <a:p>
            <a:pPr marL="0" indent="0">
              <a:buNone/>
            </a:pPr>
            <a:r>
              <a:rPr lang="en-US" sz="1800" i="1" dirty="0" smtClean="0"/>
              <a:t>		</a:t>
            </a:r>
            <a:r>
              <a:rPr lang="en-US" sz="1800" i="1" dirty="0"/>
              <a:t> </a:t>
            </a:r>
            <a:r>
              <a:rPr lang="en-US" sz="1800" i="1" dirty="0" err="1" smtClean="0"/>
              <a:t>sampleclass</a:t>
            </a:r>
            <a:r>
              <a:rPr lang="en-US" sz="1800" i="1" dirty="0" smtClean="0"/>
              <a:t> temp;</a:t>
            </a:r>
          </a:p>
          <a:p>
            <a:pPr marL="0" indent="0">
              <a:buNone/>
            </a:pPr>
            <a:r>
              <a:rPr lang="en-US" sz="1800" i="1" dirty="0"/>
              <a:t>	</a:t>
            </a:r>
            <a:r>
              <a:rPr lang="en-US" sz="1800" i="1" dirty="0" smtClean="0"/>
              <a:t>	</a:t>
            </a:r>
            <a:r>
              <a:rPr lang="en-US" sz="1800" i="1" dirty="0" err="1" smtClean="0"/>
              <a:t>temp.iValue</a:t>
            </a:r>
            <a:r>
              <a:rPr lang="en-US" sz="1800" i="1" dirty="0" smtClean="0"/>
              <a:t>  = this-&gt;</a:t>
            </a:r>
            <a:r>
              <a:rPr lang="en-US" sz="1800" i="1" dirty="0" err="1" smtClean="0"/>
              <a:t>iValue</a:t>
            </a:r>
            <a:r>
              <a:rPr lang="en-US" sz="1800" i="1" dirty="0" smtClean="0"/>
              <a:t> + </a:t>
            </a:r>
            <a:r>
              <a:rPr lang="en-US" sz="1800" i="1" dirty="0" err="1" smtClean="0"/>
              <a:t>plus.iValue</a:t>
            </a:r>
            <a:r>
              <a:rPr lang="en-US" sz="1800" i="1" dirty="0" smtClean="0"/>
              <a:t>;</a:t>
            </a:r>
          </a:p>
          <a:p>
            <a:pPr marL="0" indent="0">
              <a:buNone/>
            </a:pPr>
            <a:r>
              <a:rPr lang="en-US" sz="1800" i="1" dirty="0" smtClean="0"/>
              <a:t>		return </a:t>
            </a:r>
            <a:r>
              <a:rPr lang="en-US" sz="1800" i="1" dirty="0"/>
              <a:t>temp</a:t>
            </a:r>
            <a:r>
              <a:rPr lang="en-US" sz="1800" i="1" dirty="0" smtClean="0"/>
              <a:t>;</a:t>
            </a:r>
            <a:endParaRPr lang="en-US" sz="1800" i="1" dirty="0"/>
          </a:p>
          <a:p>
            <a:pPr marL="0" indent="0">
              <a:buNone/>
            </a:pPr>
            <a:r>
              <a:rPr lang="en-US" sz="1800" i="1" dirty="0"/>
              <a:t>	</a:t>
            </a:r>
            <a:r>
              <a:rPr lang="en-US" sz="1800" i="1" dirty="0" smtClean="0"/>
              <a:t>}</a:t>
            </a:r>
          </a:p>
          <a:p>
            <a:pPr marL="0" indent="0">
              <a:buNone/>
            </a:pPr>
            <a:r>
              <a:rPr lang="en-US" sz="1800" i="1" dirty="0" smtClean="0"/>
              <a:t>	friend </a:t>
            </a:r>
            <a:r>
              <a:rPr lang="en-US" sz="1800" i="1" dirty="0" err="1"/>
              <a:t>ostream</a:t>
            </a:r>
            <a:r>
              <a:rPr lang="en-US" sz="1800" i="1" dirty="0"/>
              <a:t>&amp; </a:t>
            </a:r>
            <a:r>
              <a:rPr lang="en-US" sz="1800" i="1" dirty="0">
                <a:solidFill>
                  <a:srgbClr val="FF0000"/>
                </a:solidFill>
              </a:rPr>
              <a:t>operator</a:t>
            </a:r>
            <a:r>
              <a:rPr lang="en-US" sz="1800" i="1" dirty="0" smtClean="0">
                <a:solidFill>
                  <a:srgbClr val="FF0000"/>
                </a:solidFill>
              </a:rPr>
              <a:t>&lt;&lt; </a:t>
            </a:r>
            <a:r>
              <a:rPr lang="en-US" sz="1800" i="1" dirty="0" smtClean="0"/>
              <a:t>(</a:t>
            </a:r>
            <a:r>
              <a:rPr lang="en-US" sz="1800" i="1" dirty="0" err="1"/>
              <a:t>ostream</a:t>
            </a:r>
            <a:r>
              <a:rPr lang="en-US" sz="1800" i="1" dirty="0"/>
              <a:t>&amp; </a:t>
            </a:r>
            <a:r>
              <a:rPr lang="en-US" sz="1800" i="1" dirty="0" err="1"/>
              <a:t>os</a:t>
            </a:r>
            <a:r>
              <a:rPr lang="en-US" sz="1800" i="1" dirty="0"/>
              <a:t>, </a:t>
            </a:r>
            <a:r>
              <a:rPr lang="en-US" sz="1800" i="1" dirty="0" err="1"/>
              <a:t>const</a:t>
            </a:r>
            <a:r>
              <a:rPr lang="en-US" sz="1800" i="1" dirty="0"/>
              <a:t> </a:t>
            </a:r>
            <a:r>
              <a:rPr lang="en-US" sz="1800" i="1" dirty="0" err="1"/>
              <a:t>sampleclass</a:t>
            </a:r>
            <a:r>
              <a:rPr lang="en-US" sz="1800" i="1" dirty="0"/>
              <a:t>&amp; </a:t>
            </a:r>
            <a:r>
              <a:rPr lang="en-US" sz="1800" i="1" dirty="0" err="1"/>
              <a:t>obj</a:t>
            </a:r>
            <a:r>
              <a:rPr lang="en-US" sz="1800" i="1" dirty="0"/>
              <a:t>)</a:t>
            </a:r>
          </a:p>
          <a:p>
            <a:pPr marL="0" indent="0">
              <a:buNone/>
            </a:pPr>
            <a:r>
              <a:rPr lang="en-US" sz="1800" i="1" dirty="0" smtClean="0"/>
              <a:t>	{</a:t>
            </a:r>
            <a:endParaRPr lang="en-US" sz="1800" i="1" dirty="0"/>
          </a:p>
          <a:p>
            <a:pPr marL="0" indent="0">
              <a:buNone/>
            </a:pPr>
            <a:r>
              <a:rPr lang="en-US" sz="1800" i="1" dirty="0" smtClean="0"/>
              <a:t>		</a:t>
            </a:r>
            <a:r>
              <a:rPr lang="en-US" sz="1800" i="1" dirty="0" err="1" smtClean="0"/>
              <a:t>os</a:t>
            </a:r>
            <a:r>
              <a:rPr lang="en-US" sz="1800" i="1" dirty="0" smtClean="0"/>
              <a:t> </a:t>
            </a:r>
            <a:r>
              <a:rPr lang="en-US" sz="1800" i="1" dirty="0"/>
              <a:t>&lt;&lt; </a:t>
            </a:r>
            <a:r>
              <a:rPr lang="en-US" sz="1800" i="1" dirty="0" smtClean="0"/>
              <a:t>obj.</a:t>
            </a:r>
            <a:r>
              <a:rPr lang="en-US" sz="1800" i="1" dirty="0"/>
              <a:t> </a:t>
            </a:r>
            <a:r>
              <a:rPr lang="en-US" sz="1800" i="1" dirty="0" err="1"/>
              <a:t>iValue</a:t>
            </a:r>
            <a:r>
              <a:rPr lang="en-US" sz="1800" i="1" dirty="0" smtClean="0"/>
              <a:t> ;</a:t>
            </a:r>
            <a:endParaRPr lang="en-US" sz="1800" i="1" dirty="0"/>
          </a:p>
          <a:p>
            <a:pPr marL="0" indent="0">
              <a:buNone/>
            </a:pPr>
            <a:r>
              <a:rPr lang="en-US" sz="1800" i="1" dirty="0" smtClean="0"/>
              <a:t>	}</a:t>
            </a:r>
            <a:endParaRPr lang="en-US" sz="1800" i="1" dirty="0"/>
          </a:p>
          <a:p>
            <a:pPr marL="0" indent="0">
              <a:buNone/>
            </a:pPr>
            <a:r>
              <a:rPr lang="en-US" sz="1800" i="1" dirty="0" smtClean="0"/>
              <a:t>}</a:t>
            </a:r>
          </a:p>
          <a:p>
            <a:pPr marL="0" indent="0">
              <a:buNone/>
            </a:pPr>
            <a:r>
              <a:rPr lang="en-US" sz="1600" i="1" dirty="0" err="1" smtClean="0"/>
              <a:t>Int</a:t>
            </a:r>
            <a:r>
              <a:rPr lang="en-US" sz="1600" i="1" dirty="0" smtClean="0"/>
              <a:t> main(</a:t>
            </a:r>
            <a:r>
              <a:rPr lang="en-US" sz="1600" i="1" dirty="0" err="1" smtClean="0"/>
              <a:t>int</a:t>
            </a:r>
            <a:r>
              <a:rPr lang="en-US" sz="1600" i="1" dirty="0" smtClean="0"/>
              <a:t> </a:t>
            </a:r>
            <a:r>
              <a:rPr lang="en-US" sz="1600" i="1" dirty="0" err="1" smtClean="0"/>
              <a:t>argc</a:t>
            </a:r>
            <a:r>
              <a:rPr lang="en-US" sz="1600" i="1" dirty="0" smtClean="0"/>
              <a:t>, char ** </a:t>
            </a:r>
            <a:r>
              <a:rPr lang="en-US" sz="1600" i="1" dirty="0" err="1" smtClean="0"/>
              <a:t>argv</a:t>
            </a:r>
            <a:r>
              <a:rPr lang="en-US" sz="1600" i="1" dirty="0" smtClean="0"/>
              <a:t>)</a:t>
            </a:r>
          </a:p>
          <a:p>
            <a:pPr marL="0" indent="0">
              <a:buNone/>
            </a:pPr>
            <a:r>
              <a:rPr lang="en-US" sz="1600" i="1" dirty="0" smtClean="0"/>
              <a:t>{</a:t>
            </a:r>
          </a:p>
          <a:p>
            <a:pPr marL="0" indent="0">
              <a:buNone/>
            </a:pPr>
            <a:r>
              <a:rPr lang="en-US" sz="1600" i="1" dirty="0"/>
              <a:t>	 </a:t>
            </a:r>
            <a:r>
              <a:rPr lang="en-US" sz="1600" i="1" dirty="0" err="1"/>
              <a:t>sampleclass</a:t>
            </a:r>
            <a:r>
              <a:rPr lang="en-US" sz="1600" i="1" dirty="0"/>
              <a:t> </a:t>
            </a:r>
            <a:r>
              <a:rPr lang="en-US" sz="1600" i="1" dirty="0" smtClean="0"/>
              <a:t> sclass1, sclass2, sclass3;</a:t>
            </a:r>
          </a:p>
          <a:p>
            <a:pPr marL="0" indent="0">
              <a:buNone/>
            </a:pPr>
            <a:r>
              <a:rPr lang="en-US" sz="1600" i="1" dirty="0"/>
              <a:t>	 </a:t>
            </a:r>
            <a:r>
              <a:rPr lang="en-US" sz="1600" i="1" dirty="0" smtClean="0"/>
              <a:t>sclass1 = 1;</a:t>
            </a:r>
          </a:p>
          <a:p>
            <a:pPr marL="0" indent="0">
              <a:buNone/>
            </a:pPr>
            <a:r>
              <a:rPr lang="en-US" sz="1600" i="1" dirty="0" smtClean="0"/>
              <a:t>	sclass2 = 2;</a:t>
            </a:r>
          </a:p>
          <a:p>
            <a:pPr marL="0" indent="0">
              <a:buNone/>
            </a:pPr>
            <a:r>
              <a:rPr lang="en-US" sz="1600" i="1" dirty="0" smtClean="0"/>
              <a:t>	sclass3 =  sclass1 + </a:t>
            </a:r>
            <a:r>
              <a:rPr lang="en-US" sz="1600" i="1" dirty="0"/>
              <a:t>sclass2 </a:t>
            </a:r>
            <a:r>
              <a:rPr lang="en-US" sz="1600" i="1" dirty="0" smtClean="0"/>
              <a:t>;</a:t>
            </a:r>
          </a:p>
          <a:p>
            <a:pPr marL="0" indent="0">
              <a:buNone/>
            </a:pPr>
            <a:r>
              <a:rPr lang="en-US" sz="1600" i="1" dirty="0"/>
              <a:t>	</a:t>
            </a:r>
            <a:r>
              <a:rPr lang="en-US" sz="1600" i="1" dirty="0" err="1" smtClean="0"/>
              <a:t>cout</a:t>
            </a:r>
            <a:r>
              <a:rPr lang="en-US" sz="1600" i="1" dirty="0" smtClean="0"/>
              <a:t> &lt;&lt; sclass3;</a:t>
            </a:r>
          </a:p>
          <a:p>
            <a:pPr marL="0" indent="0">
              <a:buNone/>
            </a:pPr>
            <a:r>
              <a:rPr lang="en-US" sz="1600" i="1" dirty="0"/>
              <a:t>}</a:t>
            </a:r>
            <a:r>
              <a:rPr lang="en-US" dirty="0"/>
              <a:t/>
            </a:r>
            <a:br>
              <a:rPr lang="en-US" dirty="0"/>
            </a:br>
            <a:endParaRPr lang="en-US" dirty="0"/>
          </a:p>
        </p:txBody>
      </p:sp>
      <p:cxnSp>
        <p:nvCxnSpPr>
          <p:cNvPr id="5" name="Straight Arrow Connector 4"/>
          <p:cNvCxnSpPr/>
          <p:nvPr/>
        </p:nvCxnSpPr>
        <p:spPr>
          <a:xfrm flipV="1">
            <a:off x="2057400" y="2057400"/>
            <a:ext cx="1219200" cy="3505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3505200" y="2514600"/>
            <a:ext cx="457200" cy="3276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3048000" y="3657600"/>
            <a:ext cx="457200" cy="2362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49289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639762"/>
          </a:xfrm>
        </p:spPr>
        <p:txBody>
          <a:bodyPr>
            <a:normAutofit fontScale="90000"/>
          </a:bodyPr>
          <a:lstStyle/>
          <a:p>
            <a:r>
              <a:rPr lang="en-US" dirty="0" smtClean="0"/>
              <a:t>Template</a:t>
            </a:r>
            <a:endParaRPr lang="en-US" dirty="0"/>
          </a:p>
        </p:txBody>
      </p:sp>
      <p:sp>
        <p:nvSpPr>
          <p:cNvPr id="3" name="Content Placeholder 2"/>
          <p:cNvSpPr>
            <a:spLocks noGrp="1"/>
          </p:cNvSpPr>
          <p:nvPr>
            <p:ph idx="1"/>
          </p:nvPr>
        </p:nvSpPr>
        <p:spPr>
          <a:xfrm>
            <a:off x="76200" y="685800"/>
            <a:ext cx="9055261" cy="6172200"/>
          </a:xfrm>
        </p:spPr>
        <p:txBody>
          <a:bodyPr>
            <a:normAutofit fontScale="77500" lnSpcReduction="20000"/>
          </a:bodyPr>
          <a:lstStyle/>
          <a:p>
            <a:r>
              <a:rPr lang="en-US" sz="2800" dirty="0"/>
              <a:t>Templates are the foundation of generic programming, which involves writing code in a way that is independent of any particular type</a:t>
            </a:r>
            <a:r>
              <a:rPr lang="en-US" sz="2800" dirty="0" smtClean="0"/>
              <a:t>.</a:t>
            </a:r>
          </a:p>
          <a:p>
            <a:r>
              <a:rPr lang="en-US" sz="2800" dirty="0" smtClean="0"/>
              <a:t>There are two type of template: </a:t>
            </a:r>
            <a:r>
              <a:rPr lang="en-US" sz="2800" dirty="0" smtClean="0">
                <a:solidFill>
                  <a:srgbClr val="FF0000"/>
                </a:solidFill>
              </a:rPr>
              <a:t>Function</a:t>
            </a:r>
            <a:r>
              <a:rPr lang="en-US" sz="2800" dirty="0" smtClean="0"/>
              <a:t> </a:t>
            </a:r>
            <a:r>
              <a:rPr lang="en-US" sz="2800" dirty="0" smtClean="0">
                <a:solidFill>
                  <a:srgbClr val="FF0000"/>
                </a:solidFill>
              </a:rPr>
              <a:t>template</a:t>
            </a:r>
            <a:r>
              <a:rPr lang="en-US" sz="2800" dirty="0" smtClean="0"/>
              <a:t> and </a:t>
            </a:r>
            <a:r>
              <a:rPr lang="en-US" sz="2800" dirty="0" smtClean="0">
                <a:solidFill>
                  <a:srgbClr val="FF0000"/>
                </a:solidFill>
              </a:rPr>
              <a:t>Class template.</a:t>
            </a:r>
            <a:endParaRPr lang="en-US" sz="2800" dirty="0">
              <a:solidFill>
                <a:srgbClr val="FF0000"/>
              </a:solidFill>
            </a:endParaRPr>
          </a:p>
          <a:p>
            <a:pPr marL="0" indent="0">
              <a:buNone/>
            </a:pPr>
            <a:r>
              <a:rPr lang="en-US" b="1" dirty="0" smtClean="0"/>
              <a:t>Declare of function template</a:t>
            </a:r>
          </a:p>
          <a:p>
            <a:pPr marL="0" indent="0">
              <a:buNone/>
            </a:pPr>
            <a:r>
              <a:rPr lang="en-US" sz="2400" dirty="0"/>
              <a:t>template &lt;class type&gt; ret-type </a:t>
            </a:r>
            <a:r>
              <a:rPr lang="en-US" sz="2400" dirty="0" err="1"/>
              <a:t>func</a:t>
            </a:r>
            <a:r>
              <a:rPr lang="en-US" sz="2400" dirty="0"/>
              <a:t>-name(parameter list) { </a:t>
            </a:r>
            <a:endParaRPr lang="en-US" sz="2400" dirty="0" smtClean="0"/>
          </a:p>
          <a:p>
            <a:pPr marL="0" indent="0">
              <a:buNone/>
            </a:pPr>
            <a:r>
              <a:rPr lang="en-US" sz="2400" dirty="0" smtClean="0"/>
              <a:t>// </a:t>
            </a:r>
            <a:r>
              <a:rPr lang="en-US" sz="2400" dirty="0"/>
              <a:t>body of function </a:t>
            </a:r>
            <a:endParaRPr lang="en-US" sz="2400" dirty="0" smtClean="0"/>
          </a:p>
          <a:p>
            <a:pPr marL="0" indent="0">
              <a:buNone/>
            </a:pPr>
            <a:r>
              <a:rPr lang="en-US" sz="2400" dirty="0" smtClean="0"/>
              <a:t>}</a:t>
            </a:r>
          </a:p>
          <a:p>
            <a:pPr marL="0" indent="0">
              <a:buNone/>
            </a:pPr>
            <a:r>
              <a:rPr lang="en-US" sz="2800" b="1" dirty="0" smtClean="0"/>
              <a:t>Example</a:t>
            </a:r>
          </a:p>
          <a:p>
            <a:pPr marL="0" indent="0">
              <a:buNone/>
            </a:pPr>
            <a:r>
              <a:rPr lang="en-US" sz="1900" i="1" dirty="0" smtClean="0"/>
              <a:t>using </a:t>
            </a:r>
            <a:r>
              <a:rPr lang="en-US" sz="1900" i="1" dirty="0"/>
              <a:t>namespace </a:t>
            </a:r>
            <a:r>
              <a:rPr lang="en-US" sz="1900" i="1" dirty="0" err="1"/>
              <a:t>std</a:t>
            </a:r>
            <a:r>
              <a:rPr lang="en-US" sz="1900" i="1" dirty="0"/>
              <a:t>;</a:t>
            </a:r>
          </a:p>
          <a:p>
            <a:pPr marL="0" indent="0">
              <a:buNone/>
            </a:pPr>
            <a:r>
              <a:rPr lang="en-US" sz="1900" i="1" dirty="0" smtClean="0"/>
              <a:t>template </a:t>
            </a:r>
            <a:r>
              <a:rPr lang="en-US" sz="1900" i="1" dirty="0"/>
              <a:t>&lt;</a:t>
            </a:r>
            <a:r>
              <a:rPr lang="en-US" sz="1900" i="1" dirty="0" err="1"/>
              <a:t>typename</a:t>
            </a:r>
            <a:r>
              <a:rPr lang="en-US" sz="1900" i="1" dirty="0"/>
              <a:t> </a:t>
            </a:r>
            <a:r>
              <a:rPr lang="en-US" sz="1900" i="1" dirty="0">
                <a:solidFill>
                  <a:srgbClr val="FF0000"/>
                </a:solidFill>
              </a:rPr>
              <a:t>T</a:t>
            </a:r>
            <a:r>
              <a:rPr lang="en-US" sz="1900" i="1" dirty="0"/>
              <a:t>&gt;</a:t>
            </a:r>
          </a:p>
          <a:p>
            <a:pPr marL="0" indent="0">
              <a:buNone/>
            </a:pPr>
            <a:r>
              <a:rPr lang="en-US" sz="1900" i="1" dirty="0"/>
              <a:t>inline </a:t>
            </a:r>
            <a:r>
              <a:rPr lang="en-US" sz="1900" i="1" dirty="0">
                <a:solidFill>
                  <a:srgbClr val="FF0000"/>
                </a:solidFill>
              </a:rPr>
              <a:t>T</a:t>
            </a:r>
            <a:r>
              <a:rPr lang="en-US" sz="1900" i="1" dirty="0"/>
              <a:t> </a:t>
            </a:r>
            <a:r>
              <a:rPr lang="en-US" sz="1900" i="1" dirty="0" err="1"/>
              <a:t>const</a:t>
            </a:r>
            <a:r>
              <a:rPr lang="en-US" sz="1900" i="1" dirty="0"/>
              <a:t>&amp; Max (</a:t>
            </a:r>
            <a:r>
              <a:rPr lang="en-US" sz="1900" i="1" dirty="0">
                <a:solidFill>
                  <a:srgbClr val="FF0000"/>
                </a:solidFill>
              </a:rPr>
              <a:t>T</a:t>
            </a:r>
            <a:r>
              <a:rPr lang="en-US" sz="1900" i="1" dirty="0"/>
              <a:t> </a:t>
            </a:r>
            <a:r>
              <a:rPr lang="en-US" sz="1900" i="1" dirty="0" err="1"/>
              <a:t>const</a:t>
            </a:r>
            <a:r>
              <a:rPr lang="en-US" sz="1900" i="1" dirty="0"/>
              <a:t>&amp; a, </a:t>
            </a:r>
            <a:r>
              <a:rPr lang="en-US" sz="1900" i="1" dirty="0">
                <a:solidFill>
                  <a:srgbClr val="FF0000"/>
                </a:solidFill>
              </a:rPr>
              <a:t>T</a:t>
            </a:r>
            <a:r>
              <a:rPr lang="en-US" sz="1900" i="1" dirty="0"/>
              <a:t> </a:t>
            </a:r>
            <a:r>
              <a:rPr lang="en-US" sz="1900" i="1" dirty="0" err="1"/>
              <a:t>const</a:t>
            </a:r>
            <a:r>
              <a:rPr lang="en-US" sz="1900" i="1" dirty="0"/>
              <a:t>&amp; b) </a:t>
            </a:r>
          </a:p>
          <a:p>
            <a:pPr marL="0" indent="0">
              <a:buNone/>
            </a:pPr>
            <a:r>
              <a:rPr lang="en-US" sz="1900" i="1" dirty="0"/>
              <a:t>{ </a:t>
            </a:r>
          </a:p>
          <a:p>
            <a:pPr marL="0" indent="0">
              <a:buNone/>
            </a:pPr>
            <a:r>
              <a:rPr lang="en-US" sz="1900" i="1" dirty="0"/>
              <a:t>    return a &lt; b ? b:a; </a:t>
            </a:r>
          </a:p>
          <a:p>
            <a:pPr marL="0" indent="0">
              <a:buNone/>
            </a:pPr>
            <a:r>
              <a:rPr lang="en-US" sz="1900" i="1" dirty="0"/>
              <a:t>} </a:t>
            </a:r>
            <a:br>
              <a:rPr lang="en-US" sz="1900" i="1" dirty="0"/>
            </a:br>
            <a:r>
              <a:rPr lang="en-US" sz="1900" i="1" dirty="0" err="1" smtClean="0"/>
              <a:t>int</a:t>
            </a:r>
            <a:r>
              <a:rPr lang="en-US" sz="1900" i="1" dirty="0" smtClean="0"/>
              <a:t> main(){</a:t>
            </a:r>
          </a:p>
          <a:p>
            <a:pPr marL="0" indent="0">
              <a:buNone/>
            </a:pPr>
            <a:r>
              <a:rPr lang="en-US" sz="1900" i="1" dirty="0" smtClean="0"/>
              <a:t>	</a:t>
            </a:r>
            <a:r>
              <a:rPr lang="en-US" sz="1900" i="1" dirty="0" err="1" smtClean="0">
                <a:solidFill>
                  <a:srgbClr val="FF0000"/>
                </a:solidFill>
              </a:rPr>
              <a:t>int</a:t>
            </a:r>
            <a:r>
              <a:rPr lang="en-US" sz="1900" i="1" dirty="0" smtClean="0">
                <a:solidFill>
                  <a:srgbClr val="FF0000"/>
                </a:solidFill>
              </a:rPr>
              <a:t> </a:t>
            </a:r>
            <a:r>
              <a:rPr lang="en-US" sz="1900" i="1" dirty="0" smtClean="0"/>
              <a:t>i1=1, i2=2;</a:t>
            </a:r>
          </a:p>
          <a:p>
            <a:pPr marL="0" indent="0">
              <a:buNone/>
            </a:pPr>
            <a:r>
              <a:rPr lang="en-US" sz="1900" i="1" dirty="0"/>
              <a:t>	</a:t>
            </a:r>
            <a:r>
              <a:rPr lang="en-US" sz="1900" i="1" dirty="0" err="1" smtClean="0"/>
              <a:t>cout</a:t>
            </a:r>
            <a:r>
              <a:rPr lang="en-US" sz="1900" i="1" dirty="0" smtClean="0"/>
              <a:t> &lt;&lt; “INT ” &lt;&lt; Max(i1, i2)</a:t>
            </a:r>
            <a:r>
              <a:rPr lang="en-US" sz="1900" i="1" dirty="0"/>
              <a:t> &lt;&lt; “\n”;</a:t>
            </a:r>
          </a:p>
          <a:p>
            <a:pPr marL="0" indent="0">
              <a:buNone/>
            </a:pPr>
            <a:endParaRPr lang="en-US" sz="1900" i="1" dirty="0" smtClean="0"/>
          </a:p>
          <a:p>
            <a:pPr marL="0" indent="0">
              <a:buNone/>
            </a:pPr>
            <a:r>
              <a:rPr lang="en-US" sz="1900" i="1" dirty="0"/>
              <a:t>	</a:t>
            </a:r>
            <a:r>
              <a:rPr lang="en-US" sz="1900" i="1" dirty="0" smtClean="0">
                <a:solidFill>
                  <a:srgbClr val="FF0000"/>
                </a:solidFill>
              </a:rPr>
              <a:t>float</a:t>
            </a:r>
            <a:r>
              <a:rPr lang="en-US" sz="1900" i="1" dirty="0" smtClean="0"/>
              <a:t> f1=1.1, f2=2.2;</a:t>
            </a:r>
            <a:endParaRPr lang="en-US" sz="1900" i="1" dirty="0"/>
          </a:p>
          <a:p>
            <a:pPr marL="0" indent="0">
              <a:buNone/>
            </a:pPr>
            <a:r>
              <a:rPr lang="en-US" sz="1900" i="1" dirty="0"/>
              <a:t>	</a:t>
            </a:r>
            <a:r>
              <a:rPr lang="en-US" sz="1900" i="1" dirty="0" err="1"/>
              <a:t>cout</a:t>
            </a:r>
            <a:r>
              <a:rPr lang="en-US" sz="1900" i="1" dirty="0"/>
              <a:t> &lt;&lt; </a:t>
            </a:r>
            <a:r>
              <a:rPr lang="en-US" sz="1900" i="1" dirty="0" smtClean="0"/>
              <a:t>“FLOAT ” &lt;&lt;Max(f1</a:t>
            </a:r>
            <a:r>
              <a:rPr lang="en-US" sz="1900" i="1" dirty="0"/>
              <a:t>, </a:t>
            </a:r>
            <a:r>
              <a:rPr lang="en-US" sz="1900" i="1" dirty="0" smtClean="0"/>
              <a:t>f2)  &lt;&lt; “\n”;</a:t>
            </a:r>
            <a:endParaRPr lang="en-US" sz="1900" i="1" dirty="0"/>
          </a:p>
          <a:p>
            <a:pPr marL="0" indent="0">
              <a:buNone/>
            </a:pPr>
            <a:r>
              <a:rPr lang="en-US" sz="1900" i="1" dirty="0" smtClean="0"/>
              <a:t>}</a:t>
            </a:r>
            <a:r>
              <a:rPr lang="en-US" i="1" dirty="0"/>
              <a:t/>
            </a:r>
            <a:br>
              <a:rPr lang="en-US" i="1" dirty="0"/>
            </a:br>
            <a:endParaRPr lang="en-US" i="1" dirty="0"/>
          </a:p>
        </p:txBody>
      </p:sp>
    </p:spTree>
    <p:extLst>
      <p:ext uri="{BB962C8B-B14F-4D97-AF65-F5344CB8AC3E}">
        <p14:creationId xmlns:p14="http://schemas.microsoft.com/office/powerpoint/2010/main" val="4170334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639762"/>
          </a:xfrm>
        </p:spPr>
        <p:txBody>
          <a:bodyPr>
            <a:normAutofit fontScale="90000"/>
          </a:bodyPr>
          <a:lstStyle/>
          <a:p>
            <a:r>
              <a:rPr lang="en-US" dirty="0" smtClean="0"/>
              <a:t>Template</a:t>
            </a:r>
            <a:endParaRPr lang="en-US" dirty="0"/>
          </a:p>
        </p:txBody>
      </p:sp>
      <p:sp>
        <p:nvSpPr>
          <p:cNvPr id="3" name="Content Placeholder 2"/>
          <p:cNvSpPr>
            <a:spLocks noGrp="1"/>
          </p:cNvSpPr>
          <p:nvPr>
            <p:ph idx="1"/>
          </p:nvPr>
        </p:nvSpPr>
        <p:spPr>
          <a:xfrm>
            <a:off x="76200" y="685800"/>
            <a:ext cx="9055261" cy="6172200"/>
          </a:xfrm>
        </p:spPr>
        <p:txBody>
          <a:bodyPr>
            <a:normAutofit/>
          </a:bodyPr>
          <a:lstStyle/>
          <a:p>
            <a:pPr marL="0" indent="0">
              <a:buNone/>
            </a:pPr>
            <a:r>
              <a:rPr lang="en-US" b="1" dirty="0" smtClean="0"/>
              <a:t>Declare of class template</a:t>
            </a:r>
          </a:p>
          <a:p>
            <a:pPr marL="0" indent="0">
              <a:buNone/>
            </a:pPr>
            <a:r>
              <a:rPr lang="en-US" sz="2400" dirty="0"/>
              <a:t>template &lt;class type&gt; class class-name { . . . </a:t>
            </a:r>
            <a:r>
              <a:rPr lang="en-US" sz="2400" dirty="0" smtClean="0"/>
              <a:t>}</a:t>
            </a:r>
          </a:p>
          <a:p>
            <a:pPr marL="0" indent="0">
              <a:buNone/>
            </a:pPr>
            <a:r>
              <a:rPr lang="en-US" sz="2400" dirty="0"/>
              <a:t/>
            </a:r>
            <a:br>
              <a:rPr lang="en-US" sz="2400" dirty="0"/>
            </a:br>
            <a:r>
              <a:rPr lang="en-US" sz="2800" b="1" dirty="0" smtClean="0"/>
              <a:t>Example</a:t>
            </a:r>
          </a:p>
          <a:p>
            <a:pPr marL="0" indent="0">
              <a:buNone/>
            </a:pPr>
            <a:r>
              <a:rPr lang="en-US" sz="1900" i="1" dirty="0" smtClean="0"/>
              <a:t>using </a:t>
            </a:r>
            <a:r>
              <a:rPr lang="en-US" sz="1900" i="1" dirty="0"/>
              <a:t>namespace </a:t>
            </a:r>
            <a:r>
              <a:rPr lang="en-US" sz="1900" i="1" dirty="0" err="1"/>
              <a:t>std</a:t>
            </a:r>
            <a:r>
              <a:rPr lang="en-US" sz="1900" i="1" dirty="0" smtClean="0"/>
              <a:t>;</a:t>
            </a:r>
          </a:p>
          <a:p>
            <a:pPr marL="0" indent="0">
              <a:buNone/>
            </a:pPr>
            <a:r>
              <a:rPr lang="en-US" sz="1600" i="1" dirty="0"/>
              <a:t>template &lt;class </a:t>
            </a:r>
            <a:r>
              <a:rPr lang="en-US" sz="1600" i="1" dirty="0">
                <a:solidFill>
                  <a:srgbClr val="FF0000"/>
                </a:solidFill>
              </a:rPr>
              <a:t>T</a:t>
            </a:r>
            <a:r>
              <a:rPr lang="en-US" sz="1600" i="1" dirty="0"/>
              <a:t>&gt;</a:t>
            </a:r>
          </a:p>
          <a:p>
            <a:pPr marL="0" indent="0">
              <a:buNone/>
            </a:pPr>
            <a:r>
              <a:rPr lang="en-US" sz="1600" i="1" dirty="0"/>
              <a:t>class </a:t>
            </a:r>
            <a:r>
              <a:rPr lang="en-US" sz="1600" i="1" dirty="0" err="1" smtClean="0"/>
              <a:t>sampleclass</a:t>
            </a:r>
            <a:r>
              <a:rPr lang="en-US" sz="1600" i="1" dirty="0" smtClean="0"/>
              <a:t>{ </a:t>
            </a:r>
            <a:endParaRPr lang="en-US" sz="1600" i="1" dirty="0"/>
          </a:p>
          <a:p>
            <a:pPr marL="0" indent="0">
              <a:buNone/>
            </a:pPr>
            <a:r>
              <a:rPr lang="en-US" sz="1600" i="1" dirty="0" smtClean="0"/>
              <a:t>public</a:t>
            </a:r>
            <a:r>
              <a:rPr lang="en-US" sz="1600" i="1" dirty="0"/>
              <a:t>: </a:t>
            </a:r>
            <a:endParaRPr lang="en-US" sz="1600" i="1" dirty="0" smtClean="0"/>
          </a:p>
          <a:p>
            <a:pPr marL="0" indent="0">
              <a:buNone/>
            </a:pPr>
            <a:r>
              <a:rPr lang="en-US" sz="1600" i="1" dirty="0"/>
              <a:t>	 </a:t>
            </a:r>
            <a:r>
              <a:rPr lang="en-US" sz="1600" i="1" dirty="0" err="1" smtClean="0"/>
              <a:t>sampleclass</a:t>
            </a:r>
            <a:r>
              <a:rPr lang="en-US" sz="1600" i="1" dirty="0" smtClean="0"/>
              <a:t>(</a:t>
            </a:r>
            <a:r>
              <a:rPr lang="en-US" sz="1600" i="1" dirty="0" smtClean="0">
                <a:solidFill>
                  <a:srgbClr val="FF0000"/>
                </a:solidFill>
              </a:rPr>
              <a:t>T</a:t>
            </a:r>
            <a:r>
              <a:rPr lang="en-US" sz="1600" i="1" dirty="0" smtClean="0"/>
              <a:t> </a:t>
            </a:r>
            <a:r>
              <a:rPr lang="en-US" sz="1600" i="1" dirty="0" err="1" smtClean="0"/>
              <a:t>const</a:t>
            </a:r>
            <a:r>
              <a:rPr lang="en-US" sz="1600" i="1" dirty="0" smtClean="0"/>
              <a:t> &amp; </a:t>
            </a:r>
            <a:r>
              <a:rPr lang="en-US" sz="1600" i="1" dirty="0" err="1" smtClean="0"/>
              <a:t>initValue</a:t>
            </a:r>
            <a:r>
              <a:rPr lang="en-US" sz="1600" i="1" dirty="0" smtClean="0"/>
              <a:t>) { variable = </a:t>
            </a:r>
            <a:r>
              <a:rPr lang="en-US" sz="1600" i="1" dirty="0" err="1" smtClean="0"/>
              <a:t>initValue</a:t>
            </a:r>
            <a:r>
              <a:rPr lang="en-US" sz="1600" i="1" dirty="0" smtClean="0"/>
              <a:t>;}</a:t>
            </a:r>
          </a:p>
          <a:p>
            <a:pPr marL="0" indent="0">
              <a:buNone/>
            </a:pPr>
            <a:r>
              <a:rPr lang="en-US" sz="1600" i="1" dirty="0"/>
              <a:t>	</a:t>
            </a:r>
            <a:r>
              <a:rPr lang="en-US" sz="1600" i="1" dirty="0" smtClean="0"/>
              <a:t>T variable;</a:t>
            </a:r>
            <a:endParaRPr lang="en-US" sz="1600" i="1" dirty="0"/>
          </a:p>
          <a:p>
            <a:pPr marL="0" indent="0">
              <a:buNone/>
            </a:pPr>
            <a:r>
              <a:rPr lang="en-US" sz="1600" i="1" dirty="0" smtClean="0"/>
              <a:t>}; </a:t>
            </a:r>
          </a:p>
          <a:p>
            <a:pPr marL="0" indent="0">
              <a:buNone/>
            </a:pPr>
            <a:endParaRPr lang="en-US" sz="1600" i="1" dirty="0"/>
          </a:p>
          <a:p>
            <a:pPr marL="0" indent="0">
              <a:buNone/>
            </a:pPr>
            <a:r>
              <a:rPr lang="en-US" sz="1600" i="1" dirty="0" err="1" smtClean="0"/>
              <a:t>int</a:t>
            </a:r>
            <a:r>
              <a:rPr lang="en-US" sz="1600" i="1" dirty="0" smtClean="0"/>
              <a:t> main(</a:t>
            </a:r>
            <a:r>
              <a:rPr lang="en-US" sz="1600" i="1" dirty="0" err="1" smtClean="0"/>
              <a:t>int</a:t>
            </a:r>
            <a:r>
              <a:rPr lang="en-US" sz="1600" i="1" dirty="0" smtClean="0"/>
              <a:t> </a:t>
            </a:r>
            <a:r>
              <a:rPr lang="en-US" sz="1600" i="1" dirty="0" err="1" smtClean="0"/>
              <a:t>argc</a:t>
            </a:r>
            <a:r>
              <a:rPr lang="en-US" sz="1600" i="1" dirty="0" smtClean="0"/>
              <a:t>, char ** </a:t>
            </a:r>
            <a:r>
              <a:rPr lang="en-US" sz="1600" i="1" dirty="0" err="1" smtClean="0"/>
              <a:t>argv</a:t>
            </a:r>
            <a:r>
              <a:rPr lang="en-US" sz="1600" i="1" dirty="0" smtClean="0"/>
              <a:t>){</a:t>
            </a:r>
          </a:p>
          <a:p>
            <a:pPr marL="0" indent="0">
              <a:buNone/>
            </a:pPr>
            <a:r>
              <a:rPr lang="en-US" sz="1600" i="1" dirty="0" smtClean="0"/>
              <a:t>	</a:t>
            </a:r>
            <a:r>
              <a:rPr lang="en-US" sz="1600" i="1" dirty="0"/>
              <a:t> </a:t>
            </a:r>
            <a:r>
              <a:rPr lang="en-US" sz="1600" i="1" dirty="0" err="1"/>
              <a:t>sampleclass</a:t>
            </a:r>
            <a:r>
              <a:rPr lang="en-US" sz="1600" i="1" dirty="0"/>
              <a:t> </a:t>
            </a:r>
            <a:r>
              <a:rPr lang="en-US" sz="1600" i="1" dirty="0" smtClean="0"/>
              <a:t>&lt;</a:t>
            </a:r>
            <a:r>
              <a:rPr lang="en-US" sz="1600" i="1" dirty="0" err="1" smtClean="0">
                <a:solidFill>
                  <a:srgbClr val="FF0000"/>
                </a:solidFill>
              </a:rPr>
              <a:t>int</a:t>
            </a:r>
            <a:r>
              <a:rPr lang="en-US" sz="1600" i="1" dirty="0" smtClean="0"/>
              <a:t>&gt; </a:t>
            </a:r>
            <a:r>
              <a:rPr lang="en-US" sz="1600" i="1" dirty="0" err="1" smtClean="0"/>
              <a:t>sclass_int</a:t>
            </a:r>
            <a:r>
              <a:rPr lang="en-US" sz="1600" i="1" dirty="0" smtClean="0"/>
              <a:t>(1);</a:t>
            </a:r>
          </a:p>
          <a:p>
            <a:pPr marL="0" indent="0">
              <a:buNone/>
            </a:pPr>
            <a:r>
              <a:rPr lang="en-US" sz="1600" i="1" dirty="0" smtClean="0"/>
              <a:t>	</a:t>
            </a:r>
            <a:r>
              <a:rPr lang="en-US" sz="1600" i="1" dirty="0" err="1" smtClean="0"/>
              <a:t>cout</a:t>
            </a:r>
            <a:r>
              <a:rPr lang="en-US" sz="1600" i="1" dirty="0" smtClean="0"/>
              <a:t> &lt;&lt; </a:t>
            </a:r>
            <a:r>
              <a:rPr lang="en-US" sz="1600" i="1" dirty="0" err="1" smtClean="0"/>
              <a:t>sclass_int.variable</a:t>
            </a:r>
            <a:r>
              <a:rPr lang="en-US" sz="1600" i="1" dirty="0" smtClean="0"/>
              <a:t>;</a:t>
            </a:r>
          </a:p>
          <a:p>
            <a:pPr marL="0" indent="0">
              <a:buNone/>
            </a:pPr>
            <a:r>
              <a:rPr lang="en-US" sz="1600" i="1" dirty="0"/>
              <a:t>	 </a:t>
            </a:r>
            <a:r>
              <a:rPr lang="en-US" sz="1600" i="1" dirty="0" err="1"/>
              <a:t>sampleclass</a:t>
            </a:r>
            <a:r>
              <a:rPr lang="en-US" sz="1600" i="1" dirty="0"/>
              <a:t> </a:t>
            </a:r>
            <a:r>
              <a:rPr lang="en-US" sz="1600" i="1" dirty="0" smtClean="0"/>
              <a:t>&lt;</a:t>
            </a:r>
            <a:r>
              <a:rPr lang="en-US" sz="1600" i="1" dirty="0" smtClean="0">
                <a:solidFill>
                  <a:srgbClr val="FF0000"/>
                </a:solidFill>
              </a:rPr>
              <a:t>string</a:t>
            </a:r>
            <a:r>
              <a:rPr lang="en-US" sz="1600" i="1" dirty="0" smtClean="0"/>
              <a:t>&gt; </a:t>
            </a:r>
            <a:r>
              <a:rPr lang="en-US" sz="1600" i="1" dirty="0" err="1"/>
              <a:t>sclass_int</a:t>
            </a:r>
            <a:r>
              <a:rPr lang="en-US" sz="1600" i="1" dirty="0" smtClean="0"/>
              <a:t>(“hello world \n”);</a:t>
            </a:r>
          </a:p>
          <a:p>
            <a:pPr marL="0" indent="0">
              <a:buNone/>
            </a:pPr>
            <a:r>
              <a:rPr lang="en-US" sz="1600" i="1" dirty="0" smtClean="0"/>
              <a:t>	</a:t>
            </a:r>
            <a:r>
              <a:rPr lang="en-US" sz="1600" i="1" dirty="0" err="1" smtClean="0"/>
              <a:t>cout</a:t>
            </a:r>
            <a:r>
              <a:rPr lang="en-US" sz="1600" i="1" dirty="0" smtClean="0"/>
              <a:t> </a:t>
            </a:r>
            <a:r>
              <a:rPr lang="en-US" sz="1600" i="1" dirty="0"/>
              <a:t>&lt;&lt; </a:t>
            </a:r>
            <a:r>
              <a:rPr lang="en-US" sz="1600" i="1" dirty="0" err="1"/>
              <a:t>sclass_int.variable</a:t>
            </a:r>
            <a:r>
              <a:rPr lang="en-US" sz="1600" i="1" dirty="0"/>
              <a:t>;</a:t>
            </a:r>
          </a:p>
          <a:p>
            <a:pPr marL="0" indent="0">
              <a:buNone/>
            </a:pPr>
            <a:r>
              <a:rPr lang="en-US" sz="1600" i="1" dirty="0" smtClean="0"/>
              <a:t>}</a:t>
            </a:r>
          </a:p>
        </p:txBody>
      </p:sp>
    </p:spTree>
    <p:extLst>
      <p:ext uri="{BB962C8B-B14F-4D97-AF65-F5344CB8AC3E}">
        <p14:creationId xmlns:p14="http://schemas.microsoft.com/office/powerpoint/2010/main" val="29242111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a:t>C</a:t>
            </a:r>
            <a:r>
              <a:rPr lang="en-US" dirty="0" smtClean="0"/>
              <a:t>lass</a:t>
            </a:r>
            <a:endParaRPr lang="en-US" dirty="0"/>
          </a:p>
        </p:txBody>
      </p:sp>
      <p:sp>
        <p:nvSpPr>
          <p:cNvPr id="3" name="Content Placeholder 2"/>
          <p:cNvSpPr>
            <a:spLocks noGrp="1"/>
          </p:cNvSpPr>
          <p:nvPr>
            <p:ph idx="1"/>
          </p:nvPr>
        </p:nvSpPr>
        <p:spPr>
          <a:xfrm>
            <a:off x="457200" y="990600"/>
            <a:ext cx="8229600" cy="5135563"/>
          </a:xfrm>
        </p:spPr>
        <p:txBody>
          <a:bodyPr>
            <a:normAutofit fontScale="92500" lnSpcReduction="10000"/>
          </a:bodyPr>
          <a:lstStyle/>
          <a:p>
            <a:pPr algn="just"/>
            <a:r>
              <a:rPr lang="en-US" sz="1800" dirty="0"/>
              <a:t>A class in C++ is a user defined type or data structure declared with keyword </a:t>
            </a:r>
            <a:r>
              <a:rPr lang="en-US" sz="1800" dirty="0" err="1"/>
              <a:t>classthat</a:t>
            </a:r>
            <a:r>
              <a:rPr lang="en-US" sz="1800" dirty="0"/>
              <a:t> has data and functions (also called methods) as its members whose access is governed by the three access </a:t>
            </a:r>
            <a:r>
              <a:rPr lang="en-US" sz="1800" dirty="0" err="1"/>
              <a:t>specifiers</a:t>
            </a:r>
            <a:r>
              <a:rPr lang="en-US" sz="1800" dirty="0"/>
              <a:t> private, protected or public (by default access to members of a class is private</a:t>
            </a:r>
            <a:r>
              <a:rPr lang="en-US" sz="1800" dirty="0" smtClean="0"/>
              <a:t>).</a:t>
            </a:r>
          </a:p>
          <a:p>
            <a:pPr algn="just"/>
            <a:r>
              <a:rPr lang="en-US" sz="1800" b="1" dirty="0" smtClean="0"/>
              <a:t>Example </a:t>
            </a:r>
            <a:r>
              <a:rPr lang="en-US" sz="1800" i="1" dirty="0" smtClean="0"/>
              <a:t>(this is sample, the details will describe later)</a:t>
            </a:r>
          </a:p>
          <a:p>
            <a:pPr marL="0" indent="0">
              <a:buNone/>
            </a:pPr>
            <a:r>
              <a:rPr lang="en-US" sz="1800" i="1" dirty="0"/>
              <a:t>class </a:t>
            </a:r>
            <a:r>
              <a:rPr lang="en-US" sz="1800" i="1" dirty="0" err="1"/>
              <a:t>sampleclass</a:t>
            </a:r>
            <a:r>
              <a:rPr lang="en-US" sz="1800" i="1" dirty="0"/>
              <a:t> {</a:t>
            </a:r>
          </a:p>
          <a:p>
            <a:pPr marL="0" indent="0">
              <a:buNone/>
            </a:pPr>
            <a:r>
              <a:rPr lang="en-US" sz="1800" i="1" dirty="0"/>
              <a:t>public:</a:t>
            </a:r>
          </a:p>
          <a:p>
            <a:pPr marL="0" indent="0">
              <a:buNone/>
            </a:pPr>
            <a:r>
              <a:rPr lang="en-US" sz="1800" i="1" dirty="0" smtClean="0"/>
              <a:t>	</a:t>
            </a:r>
            <a:r>
              <a:rPr lang="en-US" sz="1800" i="1" dirty="0" err="1" smtClean="0"/>
              <a:t>sampleclass</a:t>
            </a:r>
            <a:r>
              <a:rPr lang="en-US" sz="1800" i="1" dirty="0"/>
              <a:t>();</a:t>
            </a:r>
          </a:p>
          <a:p>
            <a:pPr marL="0" indent="0">
              <a:buNone/>
            </a:pPr>
            <a:r>
              <a:rPr lang="en-US" sz="1800" i="1" dirty="0" smtClean="0"/>
              <a:t>	virtual </a:t>
            </a:r>
            <a:r>
              <a:rPr lang="en-US" sz="1800" i="1" dirty="0"/>
              <a:t>~</a:t>
            </a:r>
            <a:r>
              <a:rPr lang="en-US" sz="1800" i="1" dirty="0" err="1"/>
              <a:t>sampleclass</a:t>
            </a:r>
            <a:r>
              <a:rPr lang="en-US" sz="1800" i="1" dirty="0"/>
              <a:t>();</a:t>
            </a:r>
          </a:p>
          <a:p>
            <a:pPr marL="0" indent="0">
              <a:buNone/>
            </a:pPr>
            <a:r>
              <a:rPr lang="en-US" sz="1800" i="1" dirty="0" smtClean="0"/>
              <a:t>	void </a:t>
            </a:r>
            <a:r>
              <a:rPr lang="en-US" sz="1800" i="1" dirty="0" err="1"/>
              <a:t>test_publicfunction</a:t>
            </a:r>
            <a:r>
              <a:rPr lang="en-US" sz="1800" i="1" dirty="0"/>
              <a:t>(</a:t>
            </a:r>
            <a:r>
              <a:rPr lang="en-US" sz="1800" i="1" dirty="0" err="1"/>
              <a:t>int</a:t>
            </a:r>
            <a:r>
              <a:rPr lang="en-US" sz="1800" i="1" dirty="0"/>
              <a:t> input);</a:t>
            </a:r>
          </a:p>
          <a:p>
            <a:pPr marL="0" indent="0">
              <a:buNone/>
            </a:pPr>
            <a:r>
              <a:rPr lang="en-US" sz="1800" i="1" dirty="0" smtClean="0"/>
              <a:t>	</a:t>
            </a:r>
            <a:r>
              <a:rPr lang="en-US" sz="1800" i="1" dirty="0" err="1" smtClean="0"/>
              <a:t>int</a:t>
            </a:r>
            <a:r>
              <a:rPr lang="en-US" sz="1800" i="1" dirty="0" smtClean="0"/>
              <a:t> </a:t>
            </a:r>
            <a:r>
              <a:rPr lang="en-US" sz="1800" i="1" dirty="0" err="1"/>
              <a:t>public_data</a:t>
            </a:r>
            <a:r>
              <a:rPr lang="en-US" sz="1800" i="1" dirty="0"/>
              <a:t>;</a:t>
            </a:r>
          </a:p>
          <a:p>
            <a:pPr marL="0" indent="0">
              <a:buNone/>
            </a:pPr>
            <a:r>
              <a:rPr lang="en-US" sz="1800" i="1" dirty="0"/>
              <a:t>private:</a:t>
            </a:r>
          </a:p>
          <a:p>
            <a:pPr marL="0" indent="0">
              <a:buNone/>
            </a:pPr>
            <a:r>
              <a:rPr lang="en-US" sz="1800" i="1" dirty="0" smtClean="0"/>
              <a:t>	void </a:t>
            </a:r>
            <a:r>
              <a:rPr lang="en-US" sz="1800" i="1" dirty="0" err="1"/>
              <a:t>test_privatefunction</a:t>
            </a:r>
            <a:r>
              <a:rPr lang="en-US" sz="1800" i="1" dirty="0"/>
              <a:t>(</a:t>
            </a:r>
            <a:r>
              <a:rPr lang="en-US" sz="1800" i="1" dirty="0" err="1"/>
              <a:t>int</a:t>
            </a:r>
            <a:r>
              <a:rPr lang="en-US" sz="1800" i="1" dirty="0"/>
              <a:t> input);</a:t>
            </a:r>
          </a:p>
          <a:p>
            <a:pPr marL="0" indent="0">
              <a:buNone/>
            </a:pPr>
            <a:r>
              <a:rPr lang="en-US" sz="1800" i="1" dirty="0" smtClean="0"/>
              <a:t>	</a:t>
            </a:r>
            <a:r>
              <a:rPr lang="en-US" sz="1800" i="1" dirty="0" err="1" smtClean="0"/>
              <a:t>int</a:t>
            </a:r>
            <a:r>
              <a:rPr lang="en-US" sz="1800" i="1" dirty="0" smtClean="0"/>
              <a:t> </a:t>
            </a:r>
            <a:r>
              <a:rPr lang="en-US" sz="1800" i="1" dirty="0" err="1"/>
              <a:t>private_data</a:t>
            </a:r>
            <a:r>
              <a:rPr lang="en-US" sz="1800" i="1" dirty="0"/>
              <a:t>;</a:t>
            </a:r>
          </a:p>
          <a:p>
            <a:pPr marL="0" indent="0">
              <a:buNone/>
            </a:pPr>
            <a:r>
              <a:rPr lang="en-US" sz="1800" i="1" dirty="0"/>
              <a:t>protected:</a:t>
            </a:r>
          </a:p>
          <a:p>
            <a:pPr marL="0" indent="0">
              <a:buNone/>
            </a:pPr>
            <a:r>
              <a:rPr lang="en-US" sz="1800" i="1" dirty="0" smtClean="0"/>
              <a:t>	void </a:t>
            </a:r>
            <a:r>
              <a:rPr lang="en-US" sz="1800" i="1" dirty="0" err="1"/>
              <a:t>test_protectedfunction</a:t>
            </a:r>
            <a:r>
              <a:rPr lang="en-US" sz="1800" i="1" dirty="0"/>
              <a:t>(</a:t>
            </a:r>
            <a:r>
              <a:rPr lang="en-US" sz="1800" i="1" dirty="0" err="1"/>
              <a:t>int</a:t>
            </a:r>
            <a:r>
              <a:rPr lang="en-US" sz="1800" i="1" dirty="0"/>
              <a:t> input);</a:t>
            </a:r>
          </a:p>
          <a:p>
            <a:pPr marL="0" indent="0">
              <a:buNone/>
            </a:pPr>
            <a:r>
              <a:rPr lang="en-US" sz="1800" i="1" dirty="0" smtClean="0"/>
              <a:t>	</a:t>
            </a:r>
            <a:r>
              <a:rPr lang="en-US" sz="1800" i="1" dirty="0" err="1" smtClean="0"/>
              <a:t>int</a:t>
            </a:r>
            <a:r>
              <a:rPr lang="en-US" sz="1800" i="1" dirty="0" smtClean="0"/>
              <a:t> </a:t>
            </a:r>
            <a:r>
              <a:rPr lang="en-US" sz="1800" i="1" dirty="0" err="1"/>
              <a:t>protected_data</a:t>
            </a:r>
            <a:r>
              <a:rPr lang="en-US" sz="1800" i="1" dirty="0"/>
              <a:t>;</a:t>
            </a:r>
          </a:p>
          <a:p>
            <a:pPr marL="0" indent="0">
              <a:buNone/>
            </a:pPr>
            <a:r>
              <a:rPr lang="en-US" sz="1800" i="1" dirty="0"/>
              <a:t>};</a:t>
            </a:r>
          </a:p>
          <a:p>
            <a:pPr marL="0" indent="0" algn="just">
              <a:buNone/>
            </a:pPr>
            <a:endParaRPr lang="en-US" sz="1800" b="1" dirty="0" smtClean="0"/>
          </a:p>
        </p:txBody>
      </p:sp>
    </p:spTree>
    <p:extLst>
      <p:ext uri="{BB962C8B-B14F-4D97-AF65-F5344CB8AC3E}">
        <p14:creationId xmlns:p14="http://schemas.microsoft.com/office/powerpoint/2010/main" val="35402266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709"/>
            <a:ext cx="8229600" cy="411162"/>
          </a:xfrm>
        </p:spPr>
        <p:txBody>
          <a:bodyPr>
            <a:normAutofit fontScale="90000"/>
          </a:bodyPr>
          <a:lstStyle/>
          <a:p>
            <a:r>
              <a:rPr lang="en-US" dirty="0" smtClean="0"/>
              <a:t>Constructor and Destructor function</a:t>
            </a:r>
            <a:endParaRPr lang="en-US" dirty="0"/>
          </a:p>
        </p:txBody>
      </p:sp>
      <p:sp>
        <p:nvSpPr>
          <p:cNvPr id="3" name="Content Placeholder 2"/>
          <p:cNvSpPr>
            <a:spLocks noGrp="1"/>
          </p:cNvSpPr>
          <p:nvPr>
            <p:ph idx="1"/>
          </p:nvPr>
        </p:nvSpPr>
        <p:spPr>
          <a:xfrm>
            <a:off x="457200" y="533400"/>
            <a:ext cx="8229600" cy="6172200"/>
          </a:xfrm>
        </p:spPr>
        <p:txBody>
          <a:bodyPr>
            <a:normAutofit/>
          </a:bodyPr>
          <a:lstStyle/>
          <a:p>
            <a:r>
              <a:rPr lang="en-US" sz="2000" b="1" dirty="0" smtClean="0"/>
              <a:t>Constructor</a:t>
            </a:r>
          </a:p>
          <a:p>
            <a:pPr marL="0" indent="0">
              <a:buNone/>
            </a:pPr>
            <a:r>
              <a:rPr lang="en-US" sz="2000" b="1" dirty="0" smtClean="0"/>
              <a:t>Syntax</a:t>
            </a:r>
          </a:p>
          <a:p>
            <a:pPr marL="0" indent="0">
              <a:buNone/>
            </a:pPr>
            <a:r>
              <a:rPr lang="en-US" sz="2000" dirty="0" smtClean="0"/>
              <a:t>Name of constructor function is name of class. One class can consist of multiple constructor function with difference prototype. The constructor function will be </a:t>
            </a:r>
            <a:r>
              <a:rPr lang="en-US" sz="2000" dirty="0" smtClean="0">
                <a:solidFill>
                  <a:srgbClr val="FF0000"/>
                </a:solidFill>
              </a:rPr>
              <a:t>called when declare new object of class</a:t>
            </a:r>
            <a:r>
              <a:rPr lang="en-US" sz="2000" dirty="0" smtClean="0"/>
              <a:t>.</a:t>
            </a:r>
          </a:p>
          <a:p>
            <a:pPr marL="0" indent="0">
              <a:buNone/>
            </a:pPr>
            <a:r>
              <a:rPr lang="en-US" sz="2000" b="1" dirty="0" smtClean="0"/>
              <a:t>Example</a:t>
            </a:r>
          </a:p>
          <a:p>
            <a:pPr marL="0" indent="0">
              <a:buNone/>
            </a:pPr>
            <a:r>
              <a:rPr lang="en-US" sz="1200" i="1" dirty="0" smtClean="0"/>
              <a:t>class </a:t>
            </a:r>
            <a:r>
              <a:rPr lang="en-US" sz="1200" i="1" dirty="0" smtClean="0">
                <a:solidFill>
                  <a:srgbClr val="FF0000"/>
                </a:solidFill>
              </a:rPr>
              <a:t>sample</a:t>
            </a:r>
            <a:r>
              <a:rPr lang="en-US" sz="1200" i="1" dirty="0" smtClean="0"/>
              <a:t>{</a:t>
            </a:r>
          </a:p>
          <a:p>
            <a:pPr marL="0" indent="0">
              <a:buNone/>
            </a:pPr>
            <a:r>
              <a:rPr lang="en-US" sz="1200" i="1" dirty="0" smtClean="0"/>
              <a:t>	public:</a:t>
            </a:r>
          </a:p>
          <a:p>
            <a:pPr marL="0" indent="0">
              <a:buNone/>
            </a:pPr>
            <a:r>
              <a:rPr lang="en-US" sz="1200" i="1" dirty="0"/>
              <a:t>	</a:t>
            </a:r>
            <a:r>
              <a:rPr lang="en-US" sz="1200" i="1" dirty="0" smtClean="0"/>
              <a:t>	 </a:t>
            </a:r>
            <a:r>
              <a:rPr lang="en-US" sz="1200" i="1" dirty="0" smtClean="0">
                <a:solidFill>
                  <a:srgbClr val="FF0000"/>
                </a:solidFill>
              </a:rPr>
              <a:t>sample</a:t>
            </a:r>
            <a:r>
              <a:rPr lang="en-US" sz="1200" i="1" dirty="0" smtClean="0"/>
              <a:t>(){</a:t>
            </a:r>
          </a:p>
          <a:p>
            <a:pPr marL="0" indent="0">
              <a:buNone/>
            </a:pPr>
            <a:r>
              <a:rPr lang="en-US" sz="1200" i="1" dirty="0"/>
              <a:t>	</a:t>
            </a:r>
            <a:r>
              <a:rPr lang="en-US" sz="1200" i="1" dirty="0" smtClean="0"/>
              <a:t>		//do some things</a:t>
            </a:r>
          </a:p>
          <a:p>
            <a:pPr marL="0" indent="0">
              <a:buNone/>
            </a:pPr>
            <a:r>
              <a:rPr lang="en-US" sz="1200" i="1" dirty="0"/>
              <a:t>	</a:t>
            </a:r>
            <a:r>
              <a:rPr lang="en-US" sz="1200" i="1" dirty="0" smtClean="0"/>
              <a:t>	}</a:t>
            </a:r>
          </a:p>
          <a:p>
            <a:pPr marL="0" indent="0">
              <a:buNone/>
            </a:pPr>
            <a:r>
              <a:rPr lang="en-US" sz="1200" i="1" dirty="0">
                <a:solidFill>
                  <a:srgbClr val="FF0000"/>
                </a:solidFill>
              </a:rPr>
              <a:t>	</a:t>
            </a:r>
            <a:r>
              <a:rPr lang="en-US" sz="1200" i="1" dirty="0" smtClean="0">
                <a:solidFill>
                  <a:srgbClr val="FF0000"/>
                </a:solidFill>
              </a:rPr>
              <a:t>	sample</a:t>
            </a:r>
            <a:r>
              <a:rPr lang="en-US" sz="1200" i="1" dirty="0" smtClean="0"/>
              <a:t>(</a:t>
            </a:r>
            <a:r>
              <a:rPr lang="en-US" sz="1200" i="1" dirty="0" err="1" smtClean="0"/>
              <a:t>int</a:t>
            </a:r>
            <a:r>
              <a:rPr lang="en-US" sz="1200" i="1" dirty="0" smtClean="0"/>
              <a:t> initial){</a:t>
            </a:r>
          </a:p>
          <a:p>
            <a:pPr marL="0" indent="0">
              <a:buNone/>
            </a:pPr>
            <a:r>
              <a:rPr lang="en-US" sz="1200" i="1" dirty="0"/>
              <a:t>			//do </a:t>
            </a:r>
            <a:r>
              <a:rPr lang="en-US" sz="1200" i="1" dirty="0" smtClean="0"/>
              <a:t>some other </a:t>
            </a:r>
            <a:r>
              <a:rPr lang="en-US" sz="1200" i="1" dirty="0"/>
              <a:t>things</a:t>
            </a:r>
          </a:p>
          <a:p>
            <a:pPr marL="0" indent="0">
              <a:buNone/>
            </a:pPr>
            <a:r>
              <a:rPr lang="en-US" sz="1200" i="1" dirty="0"/>
              <a:t>	</a:t>
            </a:r>
            <a:r>
              <a:rPr lang="en-US" sz="1200" i="1" dirty="0" smtClean="0"/>
              <a:t>	}</a:t>
            </a:r>
            <a:endParaRPr lang="en-US" sz="1200" i="1" dirty="0"/>
          </a:p>
          <a:p>
            <a:pPr marL="0" indent="0">
              <a:buNone/>
            </a:pPr>
            <a:r>
              <a:rPr lang="en-US" sz="1200" i="1" dirty="0" smtClean="0"/>
              <a:t>};</a:t>
            </a:r>
          </a:p>
          <a:p>
            <a:pPr marL="0" indent="0">
              <a:buNone/>
            </a:pPr>
            <a:endParaRPr lang="en-US" sz="1200" i="1" dirty="0"/>
          </a:p>
          <a:p>
            <a:pPr marL="0" indent="0">
              <a:buNone/>
            </a:pPr>
            <a:r>
              <a:rPr lang="en-US" sz="1200" i="1" dirty="0" err="1" smtClean="0"/>
              <a:t>int</a:t>
            </a:r>
            <a:r>
              <a:rPr lang="en-US" sz="1200" i="1" dirty="0" smtClean="0"/>
              <a:t> main(</a:t>
            </a:r>
            <a:r>
              <a:rPr lang="en-US" sz="1200" i="1" dirty="0" err="1" smtClean="0"/>
              <a:t>int</a:t>
            </a:r>
            <a:r>
              <a:rPr lang="en-US" sz="1200" i="1" dirty="0" smtClean="0"/>
              <a:t> </a:t>
            </a:r>
            <a:r>
              <a:rPr lang="en-US" sz="1200" i="1" dirty="0" err="1" smtClean="0"/>
              <a:t>argc</a:t>
            </a:r>
            <a:r>
              <a:rPr lang="en-US" sz="1200" i="1" dirty="0" smtClean="0"/>
              <a:t>, char ** </a:t>
            </a:r>
            <a:r>
              <a:rPr lang="en-US" sz="1200" i="1" dirty="0" err="1" smtClean="0"/>
              <a:t>argv</a:t>
            </a:r>
            <a:r>
              <a:rPr lang="en-US" sz="1200" i="1" dirty="0" smtClean="0"/>
              <a:t>)</a:t>
            </a:r>
          </a:p>
          <a:p>
            <a:pPr marL="0" indent="0">
              <a:buNone/>
            </a:pPr>
            <a:r>
              <a:rPr lang="en-US" sz="1200" i="1" dirty="0" smtClean="0"/>
              <a:t>{</a:t>
            </a:r>
          </a:p>
          <a:p>
            <a:pPr marL="0" indent="0">
              <a:buNone/>
            </a:pPr>
            <a:r>
              <a:rPr lang="en-US" sz="1200" i="1" dirty="0" smtClean="0"/>
              <a:t>	sample * sclass1= new sample();</a:t>
            </a:r>
          </a:p>
          <a:p>
            <a:pPr marL="0" indent="0">
              <a:buNone/>
            </a:pPr>
            <a:r>
              <a:rPr lang="en-US" sz="1200" i="1" dirty="0" smtClean="0"/>
              <a:t>	sample </a:t>
            </a:r>
            <a:r>
              <a:rPr lang="en-US" sz="1200" i="1" dirty="0"/>
              <a:t>* </a:t>
            </a:r>
            <a:r>
              <a:rPr lang="en-US" sz="1200" i="1" dirty="0" smtClean="0"/>
              <a:t>sclass2= </a:t>
            </a:r>
            <a:r>
              <a:rPr lang="en-US" sz="1200" i="1" dirty="0"/>
              <a:t>new sample</a:t>
            </a:r>
            <a:r>
              <a:rPr lang="en-US" sz="1200" i="1" dirty="0" smtClean="0"/>
              <a:t>((</a:t>
            </a:r>
            <a:r>
              <a:rPr lang="en-US" sz="1200" i="1" dirty="0" err="1" smtClean="0"/>
              <a:t>int</a:t>
            </a:r>
            <a:r>
              <a:rPr lang="en-US" sz="1200" i="1" dirty="0" smtClean="0"/>
              <a:t>) 1);	</a:t>
            </a:r>
          </a:p>
          <a:p>
            <a:pPr marL="0" indent="0">
              <a:buNone/>
            </a:pPr>
            <a:r>
              <a:rPr lang="en-US" sz="1200" i="1" dirty="0"/>
              <a:t>	</a:t>
            </a:r>
            <a:r>
              <a:rPr lang="en-US" sz="1200" i="1" dirty="0" smtClean="0"/>
              <a:t>sample sclass3();</a:t>
            </a:r>
          </a:p>
          <a:p>
            <a:pPr marL="0" indent="0">
              <a:buNone/>
            </a:pPr>
            <a:r>
              <a:rPr lang="en-US" sz="1200" i="1" dirty="0" smtClean="0"/>
              <a:t>	sample sclass4((</a:t>
            </a:r>
            <a:r>
              <a:rPr lang="en-US" sz="1200" i="1" dirty="0" err="1" smtClean="0"/>
              <a:t>int</a:t>
            </a:r>
            <a:r>
              <a:rPr lang="en-US" sz="1200" i="1" dirty="0" smtClean="0"/>
              <a:t>)2</a:t>
            </a:r>
            <a:r>
              <a:rPr lang="en-US" sz="1200" i="1" dirty="0" smtClean="0"/>
              <a:t>);</a:t>
            </a:r>
          </a:p>
          <a:p>
            <a:pPr marL="0" indent="0">
              <a:buNone/>
            </a:pPr>
            <a:r>
              <a:rPr lang="en-US" sz="1200" i="1" dirty="0"/>
              <a:t>	</a:t>
            </a:r>
            <a:r>
              <a:rPr lang="en-US" sz="1200" i="1" dirty="0" smtClean="0"/>
              <a:t>char * </a:t>
            </a:r>
            <a:r>
              <a:rPr lang="en-US" sz="1200" i="1" dirty="0" err="1" smtClean="0"/>
              <a:t>cPtr</a:t>
            </a:r>
            <a:r>
              <a:rPr lang="en-US" sz="1200" i="1" dirty="0" smtClean="0"/>
              <a:t> = new [5]char;</a:t>
            </a:r>
            <a:endParaRPr lang="en-US" sz="1200" i="1" dirty="0"/>
          </a:p>
          <a:p>
            <a:pPr marL="0" indent="0">
              <a:buNone/>
            </a:pPr>
            <a:r>
              <a:rPr lang="en-US" sz="1200" i="1" dirty="0" smtClean="0"/>
              <a:t>}</a:t>
            </a:r>
            <a:endParaRPr lang="en-US" sz="1100" i="1" dirty="0"/>
          </a:p>
        </p:txBody>
      </p:sp>
      <p:grpSp>
        <p:nvGrpSpPr>
          <p:cNvPr id="13" name="Group 12"/>
          <p:cNvGrpSpPr/>
          <p:nvPr/>
        </p:nvGrpSpPr>
        <p:grpSpPr>
          <a:xfrm>
            <a:off x="2133600" y="3200400"/>
            <a:ext cx="1219200" cy="2819400"/>
            <a:chOff x="2133600" y="3200400"/>
            <a:chExt cx="1219200" cy="2819400"/>
          </a:xfrm>
        </p:grpSpPr>
        <p:cxnSp>
          <p:nvCxnSpPr>
            <p:cNvPr id="5" name="Straight Arrow Connector 4"/>
            <p:cNvCxnSpPr/>
            <p:nvPr/>
          </p:nvCxnSpPr>
          <p:spPr>
            <a:xfrm flipH="1" flipV="1">
              <a:off x="2819400" y="3200400"/>
              <a:ext cx="533400" cy="21336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flipV="1">
              <a:off x="2667000" y="3886200"/>
              <a:ext cx="446809" cy="1676400"/>
            </a:xfrm>
            <a:prstGeom prst="straightConnector1">
              <a:avLst/>
            </a:prstGeom>
            <a:ln w="1905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2133600" y="3200400"/>
              <a:ext cx="381000" cy="25908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2351809" y="3962400"/>
              <a:ext cx="315191" cy="2057400"/>
            </a:xfrm>
            <a:prstGeom prst="straightConnector1">
              <a:avLst/>
            </a:prstGeom>
            <a:ln w="19050">
              <a:solidFill>
                <a:schemeClr val="accent2"/>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091018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709"/>
            <a:ext cx="8229600" cy="411162"/>
          </a:xfrm>
        </p:spPr>
        <p:txBody>
          <a:bodyPr>
            <a:normAutofit fontScale="90000"/>
          </a:bodyPr>
          <a:lstStyle/>
          <a:p>
            <a:r>
              <a:rPr lang="en-US" dirty="0" smtClean="0"/>
              <a:t>Constructor and Destructor function</a:t>
            </a:r>
            <a:endParaRPr lang="en-US" dirty="0"/>
          </a:p>
        </p:txBody>
      </p:sp>
      <p:sp>
        <p:nvSpPr>
          <p:cNvPr id="3" name="Content Placeholder 2"/>
          <p:cNvSpPr>
            <a:spLocks noGrp="1"/>
          </p:cNvSpPr>
          <p:nvPr>
            <p:ph idx="1"/>
          </p:nvPr>
        </p:nvSpPr>
        <p:spPr>
          <a:xfrm>
            <a:off x="457200" y="533400"/>
            <a:ext cx="8229600" cy="6172200"/>
          </a:xfrm>
        </p:spPr>
        <p:txBody>
          <a:bodyPr>
            <a:normAutofit/>
          </a:bodyPr>
          <a:lstStyle/>
          <a:p>
            <a:r>
              <a:rPr lang="en-US" sz="2000" b="1" dirty="0" smtClean="0"/>
              <a:t>Destructor</a:t>
            </a:r>
          </a:p>
          <a:p>
            <a:pPr marL="0" indent="0">
              <a:buNone/>
            </a:pPr>
            <a:r>
              <a:rPr lang="en-US" sz="2000" b="1" dirty="0" smtClean="0"/>
              <a:t>Syntax</a:t>
            </a:r>
          </a:p>
          <a:p>
            <a:pPr marL="0" indent="0">
              <a:buNone/>
            </a:pPr>
            <a:r>
              <a:rPr lang="en-US" sz="2000" dirty="0" smtClean="0"/>
              <a:t>Name of constructor function is name of class with prefix </a:t>
            </a:r>
            <a:r>
              <a:rPr lang="en-US" sz="2000" dirty="0" smtClean="0">
                <a:solidFill>
                  <a:srgbClr val="FF0000"/>
                </a:solidFill>
              </a:rPr>
              <a:t>“~”</a:t>
            </a:r>
            <a:r>
              <a:rPr lang="en-US" sz="2000" dirty="0" smtClean="0"/>
              <a:t>. The destructor function will be </a:t>
            </a:r>
            <a:r>
              <a:rPr lang="en-US" sz="2000" dirty="0" smtClean="0">
                <a:solidFill>
                  <a:srgbClr val="FF0000"/>
                </a:solidFill>
              </a:rPr>
              <a:t>called when release (delete) the object of class</a:t>
            </a:r>
            <a:r>
              <a:rPr lang="en-US" sz="2000" dirty="0" smtClean="0"/>
              <a:t>. It often used for release other memory/resource that handled by object.</a:t>
            </a:r>
          </a:p>
          <a:p>
            <a:pPr marL="0" indent="0">
              <a:buNone/>
            </a:pPr>
            <a:r>
              <a:rPr lang="en-US" sz="2000" b="1" dirty="0" smtClean="0"/>
              <a:t>Example</a:t>
            </a:r>
          </a:p>
          <a:p>
            <a:pPr marL="0" indent="0">
              <a:buNone/>
            </a:pPr>
            <a:r>
              <a:rPr lang="en-US" sz="1050" i="1" dirty="0" smtClean="0"/>
              <a:t>class </a:t>
            </a:r>
            <a:r>
              <a:rPr lang="en-US" sz="1050" i="1" dirty="0" smtClean="0">
                <a:solidFill>
                  <a:srgbClr val="FF0000"/>
                </a:solidFill>
              </a:rPr>
              <a:t>sample</a:t>
            </a:r>
            <a:r>
              <a:rPr lang="en-US" sz="1050" i="1" dirty="0" smtClean="0"/>
              <a:t>{</a:t>
            </a:r>
          </a:p>
          <a:p>
            <a:pPr marL="0" indent="0">
              <a:buNone/>
            </a:pPr>
            <a:r>
              <a:rPr lang="en-US" sz="1050" i="1" dirty="0" smtClean="0"/>
              <a:t>	public:</a:t>
            </a:r>
          </a:p>
          <a:p>
            <a:pPr marL="0" indent="0">
              <a:buNone/>
            </a:pPr>
            <a:r>
              <a:rPr lang="en-US" sz="1050" i="1" dirty="0" smtClean="0">
                <a:solidFill>
                  <a:srgbClr val="FF0000"/>
                </a:solidFill>
              </a:rPr>
              <a:t>		sample</a:t>
            </a:r>
            <a:r>
              <a:rPr lang="en-US" sz="1050" i="1" dirty="0"/>
              <a:t>(){</a:t>
            </a:r>
          </a:p>
          <a:p>
            <a:pPr marL="0" indent="0">
              <a:buNone/>
            </a:pPr>
            <a:r>
              <a:rPr lang="en-US" sz="1050" i="1" dirty="0"/>
              <a:t>			</a:t>
            </a:r>
            <a:r>
              <a:rPr lang="en-US" sz="1050" i="1" dirty="0" err="1" smtClean="0"/>
              <a:t>iArray</a:t>
            </a:r>
            <a:r>
              <a:rPr lang="en-US" sz="1050" i="1" dirty="0" smtClean="0"/>
              <a:t> = NULL;</a:t>
            </a:r>
          </a:p>
          <a:p>
            <a:pPr marL="0" indent="0">
              <a:buNone/>
            </a:pPr>
            <a:r>
              <a:rPr lang="en-US" sz="1050" i="1" dirty="0"/>
              <a:t>		}</a:t>
            </a:r>
          </a:p>
          <a:p>
            <a:pPr marL="0" indent="0">
              <a:buNone/>
            </a:pPr>
            <a:endParaRPr lang="en-US" sz="1050" i="1" dirty="0" smtClean="0"/>
          </a:p>
          <a:p>
            <a:pPr marL="0" indent="0">
              <a:buNone/>
            </a:pPr>
            <a:r>
              <a:rPr lang="en-US" sz="1050" i="1" dirty="0"/>
              <a:t>	</a:t>
            </a:r>
            <a:r>
              <a:rPr lang="en-US" sz="1050" i="1" dirty="0" smtClean="0"/>
              <a:t>	 virtual </a:t>
            </a:r>
            <a:r>
              <a:rPr lang="en-US" sz="1050" i="1" dirty="0" smtClean="0">
                <a:solidFill>
                  <a:srgbClr val="FF0000"/>
                </a:solidFill>
              </a:rPr>
              <a:t>~sample</a:t>
            </a:r>
            <a:r>
              <a:rPr lang="en-US" sz="1050" i="1" dirty="0" smtClean="0"/>
              <a:t>(){</a:t>
            </a:r>
          </a:p>
          <a:p>
            <a:pPr marL="0" indent="0">
              <a:buNone/>
            </a:pPr>
            <a:r>
              <a:rPr lang="en-US" sz="1050" i="1" dirty="0" smtClean="0"/>
              <a:t>			if(</a:t>
            </a:r>
            <a:r>
              <a:rPr lang="en-US" sz="1050" i="1" dirty="0" err="1" smtClean="0"/>
              <a:t>iArray</a:t>
            </a:r>
            <a:r>
              <a:rPr lang="en-US" sz="1050" i="1" dirty="0" smtClean="0"/>
              <a:t> != NULL) free(</a:t>
            </a:r>
            <a:r>
              <a:rPr lang="en-US" sz="1050" i="1" dirty="0" err="1" smtClean="0"/>
              <a:t>iArray</a:t>
            </a:r>
            <a:r>
              <a:rPr lang="en-US" sz="1050" i="1" dirty="0" smtClean="0"/>
              <a:t>); </a:t>
            </a:r>
            <a:r>
              <a:rPr lang="en-US" sz="1050" i="1" dirty="0"/>
              <a:t>	</a:t>
            </a:r>
            <a:r>
              <a:rPr lang="en-US" sz="1050" i="1" dirty="0" smtClean="0"/>
              <a:t>		</a:t>
            </a:r>
          </a:p>
          <a:p>
            <a:pPr marL="0" indent="0">
              <a:buNone/>
            </a:pPr>
            <a:r>
              <a:rPr lang="en-US" sz="1050" i="1" dirty="0"/>
              <a:t>	</a:t>
            </a:r>
            <a:r>
              <a:rPr lang="en-US" sz="1050" i="1" dirty="0" smtClean="0"/>
              <a:t>	}</a:t>
            </a:r>
          </a:p>
          <a:p>
            <a:pPr marL="0" indent="0">
              <a:buNone/>
            </a:pPr>
            <a:r>
              <a:rPr lang="en-US" sz="1050" i="1" dirty="0"/>
              <a:t>	</a:t>
            </a:r>
            <a:r>
              <a:rPr lang="en-US" sz="1050" i="1" dirty="0" err="1" smtClean="0"/>
              <a:t>int</a:t>
            </a:r>
            <a:r>
              <a:rPr lang="en-US" sz="1050" i="1" dirty="0" smtClean="0"/>
              <a:t> * </a:t>
            </a:r>
            <a:r>
              <a:rPr lang="en-US" sz="1050" i="1" dirty="0" err="1" smtClean="0"/>
              <a:t>iArray</a:t>
            </a:r>
            <a:r>
              <a:rPr lang="en-US" sz="1050" i="1" dirty="0" smtClean="0"/>
              <a:t>;</a:t>
            </a:r>
          </a:p>
          <a:p>
            <a:pPr marL="0" indent="0">
              <a:buNone/>
            </a:pPr>
            <a:r>
              <a:rPr lang="en-US" sz="1050" i="1" dirty="0" smtClean="0"/>
              <a:t>};</a:t>
            </a:r>
          </a:p>
          <a:p>
            <a:pPr marL="0" indent="0">
              <a:buNone/>
            </a:pPr>
            <a:endParaRPr lang="en-US" sz="1100" i="1" dirty="0" smtClean="0"/>
          </a:p>
          <a:p>
            <a:pPr marL="0" indent="0">
              <a:buNone/>
            </a:pPr>
            <a:r>
              <a:rPr lang="en-US" sz="1100" i="1" dirty="0" err="1"/>
              <a:t>int</a:t>
            </a:r>
            <a:r>
              <a:rPr lang="en-US" sz="1100" i="1" dirty="0"/>
              <a:t> main(</a:t>
            </a:r>
            <a:r>
              <a:rPr lang="en-US" sz="1100" i="1" dirty="0" err="1"/>
              <a:t>int</a:t>
            </a:r>
            <a:r>
              <a:rPr lang="en-US" sz="1100" i="1" dirty="0"/>
              <a:t> </a:t>
            </a:r>
            <a:r>
              <a:rPr lang="en-US" sz="1100" i="1" dirty="0" err="1"/>
              <a:t>argc</a:t>
            </a:r>
            <a:r>
              <a:rPr lang="en-US" sz="1100" i="1" dirty="0"/>
              <a:t>, char ** </a:t>
            </a:r>
            <a:r>
              <a:rPr lang="en-US" sz="1100" i="1" dirty="0" err="1"/>
              <a:t>argv</a:t>
            </a:r>
            <a:r>
              <a:rPr lang="en-US" sz="1100" i="1" dirty="0"/>
              <a:t>)</a:t>
            </a:r>
          </a:p>
          <a:p>
            <a:pPr marL="0" indent="0">
              <a:buNone/>
            </a:pPr>
            <a:r>
              <a:rPr lang="en-US" sz="1100" i="1" dirty="0"/>
              <a:t>{</a:t>
            </a:r>
          </a:p>
          <a:p>
            <a:pPr marL="0" indent="0">
              <a:buNone/>
            </a:pPr>
            <a:r>
              <a:rPr lang="en-US" sz="1100" i="1" dirty="0"/>
              <a:t>	sample * sclass1= new sample();</a:t>
            </a:r>
          </a:p>
          <a:p>
            <a:pPr marL="0" indent="0">
              <a:buNone/>
            </a:pPr>
            <a:r>
              <a:rPr lang="en-US" sz="1100" i="1" dirty="0"/>
              <a:t>	sample </a:t>
            </a:r>
            <a:r>
              <a:rPr lang="en-US" sz="1100" i="1" dirty="0" smtClean="0"/>
              <a:t>sclass2();</a:t>
            </a:r>
          </a:p>
          <a:p>
            <a:pPr marL="0" indent="0">
              <a:buNone/>
            </a:pPr>
            <a:r>
              <a:rPr lang="en-US" sz="1100" i="1" dirty="0"/>
              <a:t>	</a:t>
            </a:r>
            <a:r>
              <a:rPr lang="en-US" sz="1100" i="1" dirty="0" smtClean="0"/>
              <a:t>delete sclass1;</a:t>
            </a:r>
            <a:endParaRPr lang="en-US" sz="1100" i="1" dirty="0"/>
          </a:p>
          <a:p>
            <a:pPr marL="0" indent="0">
              <a:buNone/>
            </a:pPr>
            <a:r>
              <a:rPr lang="en-US" sz="1100" i="1" dirty="0" smtClean="0"/>
              <a:t>}</a:t>
            </a:r>
            <a:endParaRPr lang="en-US" sz="1050" i="1" dirty="0"/>
          </a:p>
          <a:p>
            <a:pPr marL="0" indent="0">
              <a:buNone/>
            </a:pPr>
            <a:endParaRPr lang="en-US" sz="1100" i="1" dirty="0"/>
          </a:p>
        </p:txBody>
      </p:sp>
      <p:cxnSp>
        <p:nvCxnSpPr>
          <p:cNvPr id="4" name="Straight Arrow Connector 3"/>
          <p:cNvCxnSpPr/>
          <p:nvPr/>
        </p:nvCxnSpPr>
        <p:spPr>
          <a:xfrm flipV="1">
            <a:off x="2057400" y="3886200"/>
            <a:ext cx="914400" cy="19812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609600" y="3886200"/>
            <a:ext cx="2286000" cy="22098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Rectangular Callout 9"/>
          <p:cNvSpPr/>
          <p:nvPr/>
        </p:nvSpPr>
        <p:spPr>
          <a:xfrm>
            <a:off x="1600200" y="6019800"/>
            <a:ext cx="4495800" cy="685800"/>
          </a:xfrm>
          <a:prstGeom prst="wedgeRectCallout">
            <a:avLst>
              <a:gd name="adj1" fmla="val -72409"/>
              <a:gd name="adj2" fmla="val -33789"/>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smtClean="0">
                <a:solidFill>
                  <a:schemeClr val="tx1"/>
                </a:solidFill>
              </a:rPr>
              <a:t>When </a:t>
            </a:r>
            <a:r>
              <a:rPr lang="en-US" sz="1400" dirty="0" smtClean="0">
                <a:solidFill>
                  <a:srgbClr val="FF0000"/>
                </a:solidFill>
              </a:rPr>
              <a:t>exit function</a:t>
            </a:r>
            <a:r>
              <a:rPr lang="en-US" sz="1400" dirty="0" smtClean="0">
                <a:solidFill>
                  <a:schemeClr val="tx1"/>
                </a:solidFill>
              </a:rPr>
              <a:t>, the program will call destructor function of object </a:t>
            </a:r>
            <a:r>
              <a:rPr lang="en-US" sz="1400" b="1" dirty="0" smtClean="0">
                <a:solidFill>
                  <a:srgbClr val="FF0000"/>
                </a:solidFill>
              </a:rPr>
              <a:t>sclass2</a:t>
            </a:r>
            <a:r>
              <a:rPr lang="en-US" sz="1400" dirty="0" smtClean="0">
                <a:solidFill>
                  <a:srgbClr val="FF0000"/>
                </a:solidFill>
              </a:rPr>
              <a:t> </a:t>
            </a:r>
            <a:r>
              <a:rPr lang="en-US" sz="1400" dirty="0" smtClean="0">
                <a:solidFill>
                  <a:schemeClr val="tx1"/>
                </a:solidFill>
              </a:rPr>
              <a:t>,release memory that were handled by </a:t>
            </a:r>
            <a:r>
              <a:rPr lang="en-US" sz="1400" b="1" dirty="0" smtClean="0">
                <a:solidFill>
                  <a:srgbClr val="FF0000"/>
                </a:solidFill>
              </a:rPr>
              <a:t>sclass2</a:t>
            </a:r>
            <a:r>
              <a:rPr lang="en-US" sz="1400" dirty="0" smtClean="0">
                <a:solidFill>
                  <a:schemeClr val="tx1"/>
                </a:solidFill>
              </a:rPr>
              <a:t>. </a:t>
            </a:r>
            <a:endParaRPr lang="en-US" sz="1400" dirty="0">
              <a:solidFill>
                <a:schemeClr val="tx1"/>
              </a:solidFill>
            </a:endParaRPr>
          </a:p>
        </p:txBody>
      </p:sp>
    </p:spTree>
    <p:extLst>
      <p:ext uri="{BB962C8B-B14F-4D97-AF65-F5344CB8AC3E}">
        <p14:creationId xmlns:p14="http://schemas.microsoft.com/office/powerpoint/2010/main" val="28671898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945"/>
            <a:ext cx="8229600" cy="411162"/>
          </a:xfrm>
        </p:spPr>
        <p:txBody>
          <a:bodyPr>
            <a:normAutofit fontScale="90000"/>
          </a:bodyPr>
          <a:lstStyle/>
          <a:p>
            <a:r>
              <a:rPr lang="en-US" dirty="0" smtClean="0"/>
              <a:t>Privilege in C++</a:t>
            </a:r>
            <a:endParaRPr lang="en-US" dirty="0"/>
          </a:p>
        </p:txBody>
      </p:sp>
      <p:sp>
        <p:nvSpPr>
          <p:cNvPr id="3" name="Content Placeholder 2"/>
          <p:cNvSpPr>
            <a:spLocks noGrp="1"/>
          </p:cNvSpPr>
          <p:nvPr>
            <p:ph idx="1"/>
          </p:nvPr>
        </p:nvSpPr>
        <p:spPr>
          <a:xfrm>
            <a:off x="457200" y="533400"/>
            <a:ext cx="8458200" cy="6172200"/>
          </a:xfrm>
        </p:spPr>
        <p:txBody>
          <a:bodyPr>
            <a:normAutofit fontScale="85000" lnSpcReduction="10000"/>
          </a:bodyPr>
          <a:lstStyle/>
          <a:p>
            <a:r>
              <a:rPr lang="en-US" b="1" dirty="0" smtClean="0"/>
              <a:t>Public</a:t>
            </a:r>
          </a:p>
          <a:p>
            <a:pPr marL="0" indent="0">
              <a:buNone/>
            </a:pPr>
            <a:r>
              <a:rPr lang="en-US" dirty="0" smtClean="0"/>
              <a:t>	Members </a:t>
            </a:r>
            <a:r>
              <a:rPr lang="en-US" dirty="0"/>
              <a:t>of a class A are </a:t>
            </a:r>
            <a:r>
              <a:rPr lang="en-US" dirty="0" smtClean="0">
                <a:solidFill>
                  <a:srgbClr val="FF0000"/>
                </a:solidFill>
              </a:rPr>
              <a:t>accessible</a:t>
            </a:r>
            <a:r>
              <a:rPr lang="en-US" dirty="0" smtClean="0"/>
              <a:t> </a:t>
            </a:r>
            <a:r>
              <a:rPr lang="en-US" dirty="0"/>
              <a:t>outside of A's </a:t>
            </a:r>
            <a:r>
              <a:rPr lang="en-US" dirty="0" smtClean="0"/>
              <a:t>code</a:t>
            </a:r>
            <a:r>
              <a:rPr lang="en-US" dirty="0"/>
              <a:t> , or from the code of any class derived from </a:t>
            </a:r>
            <a:endParaRPr lang="en-US" dirty="0" smtClean="0"/>
          </a:p>
          <a:p>
            <a:r>
              <a:rPr lang="en-US" b="1" dirty="0" smtClean="0"/>
              <a:t>Protected</a:t>
            </a:r>
            <a:r>
              <a:rPr lang="en-US" dirty="0"/>
              <a:t> </a:t>
            </a:r>
            <a:endParaRPr lang="en-US" dirty="0" smtClean="0"/>
          </a:p>
          <a:p>
            <a:pPr marL="0" indent="0">
              <a:buNone/>
            </a:pPr>
            <a:r>
              <a:rPr lang="en-US" dirty="0" smtClean="0"/>
              <a:t>	Members </a:t>
            </a:r>
            <a:r>
              <a:rPr lang="en-US" dirty="0"/>
              <a:t>of a class A are </a:t>
            </a:r>
            <a:r>
              <a:rPr lang="en-US" dirty="0">
                <a:solidFill>
                  <a:srgbClr val="FF0000"/>
                </a:solidFill>
              </a:rPr>
              <a:t>not</a:t>
            </a:r>
            <a:r>
              <a:rPr lang="en-US" dirty="0"/>
              <a:t> accessible outside of A's code, but is </a:t>
            </a:r>
            <a:r>
              <a:rPr lang="en-US" dirty="0">
                <a:solidFill>
                  <a:srgbClr val="FF0000"/>
                </a:solidFill>
              </a:rPr>
              <a:t>accessible</a:t>
            </a:r>
            <a:r>
              <a:rPr lang="en-US" dirty="0"/>
              <a:t> from the code of any class derived from A.</a:t>
            </a:r>
          </a:p>
          <a:p>
            <a:r>
              <a:rPr lang="en-US" b="1" dirty="0"/>
              <a:t>Private</a:t>
            </a:r>
            <a:r>
              <a:rPr lang="en-US" dirty="0"/>
              <a:t> </a:t>
            </a:r>
            <a:endParaRPr lang="en-US" dirty="0" smtClean="0"/>
          </a:p>
          <a:p>
            <a:pPr marL="0" indent="0">
              <a:buNone/>
            </a:pPr>
            <a:r>
              <a:rPr lang="en-US" dirty="0" smtClean="0"/>
              <a:t>	Members </a:t>
            </a:r>
            <a:r>
              <a:rPr lang="en-US" dirty="0"/>
              <a:t>of a class A are </a:t>
            </a:r>
            <a:r>
              <a:rPr lang="en-US" dirty="0">
                <a:solidFill>
                  <a:srgbClr val="FF0000"/>
                </a:solidFill>
              </a:rPr>
              <a:t>not</a:t>
            </a:r>
            <a:r>
              <a:rPr lang="en-US" dirty="0"/>
              <a:t> accessible outside of A's code, or from the code of any class derived from A</a:t>
            </a:r>
            <a:r>
              <a:rPr lang="en-US" dirty="0" smtClean="0"/>
              <a:t>.</a:t>
            </a:r>
          </a:p>
          <a:p>
            <a:pPr marL="0" indent="0">
              <a:buNone/>
            </a:pPr>
            <a:r>
              <a:rPr lang="en-US" dirty="0" smtClean="0">
                <a:solidFill>
                  <a:srgbClr val="FF0000"/>
                </a:solidFill>
              </a:rPr>
              <a:t>NOTE:</a:t>
            </a:r>
            <a:r>
              <a:rPr lang="en-US" dirty="0" smtClean="0"/>
              <a:t> All members of class can be accessed by others inside of class.</a:t>
            </a:r>
            <a:endParaRPr lang="en-US" dirty="0"/>
          </a:p>
          <a:p>
            <a:pPr marL="0" indent="0">
              <a:buNone/>
            </a:pPr>
            <a:r>
              <a:rPr lang="en-US" i="1" dirty="0" smtClean="0"/>
              <a:t>(sample -  code)</a:t>
            </a:r>
            <a:r>
              <a:rPr lang="en-US" i="1" dirty="0"/>
              <a:t/>
            </a:r>
            <a:br>
              <a:rPr lang="en-US" i="1" dirty="0"/>
            </a:br>
            <a:endParaRPr lang="en-US" b="1" i="1" dirty="0"/>
          </a:p>
        </p:txBody>
      </p:sp>
    </p:spTree>
    <p:extLst>
      <p:ext uri="{BB962C8B-B14F-4D97-AF65-F5344CB8AC3E}">
        <p14:creationId xmlns:p14="http://schemas.microsoft.com/office/powerpoint/2010/main" val="25053478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236"/>
            <a:ext cx="8229600" cy="563562"/>
          </a:xfrm>
        </p:spPr>
        <p:txBody>
          <a:bodyPr>
            <a:normAutofit fontScale="90000"/>
          </a:bodyPr>
          <a:lstStyle/>
          <a:p>
            <a:r>
              <a:rPr lang="en-US" dirty="0" smtClean="0"/>
              <a:t>Class member functions</a:t>
            </a:r>
            <a:endParaRPr lang="en-US" dirty="0"/>
          </a:p>
        </p:txBody>
      </p:sp>
      <p:sp>
        <p:nvSpPr>
          <p:cNvPr id="3" name="Content Placeholder 2"/>
          <p:cNvSpPr>
            <a:spLocks noGrp="1"/>
          </p:cNvSpPr>
          <p:nvPr>
            <p:ph idx="1"/>
          </p:nvPr>
        </p:nvSpPr>
        <p:spPr>
          <a:xfrm>
            <a:off x="457200" y="609600"/>
            <a:ext cx="8229600" cy="6172200"/>
          </a:xfrm>
        </p:spPr>
        <p:txBody>
          <a:bodyPr>
            <a:normAutofit lnSpcReduction="10000"/>
          </a:bodyPr>
          <a:lstStyle/>
          <a:p>
            <a:r>
              <a:rPr lang="en-US" sz="2400" dirty="0" smtClean="0"/>
              <a:t>Each class may contain member functions (called methods). </a:t>
            </a:r>
          </a:p>
          <a:p>
            <a:r>
              <a:rPr lang="en-US" sz="2400" dirty="0" smtClean="0"/>
              <a:t>The method should have same name but difference prototype (input arguments).</a:t>
            </a:r>
          </a:p>
          <a:p>
            <a:endParaRPr lang="en-US" sz="2400" dirty="0" smtClean="0"/>
          </a:p>
          <a:p>
            <a:pPr marL="0" indent="0">
              <a:buNone/>
            </a:pPr>
            <a:r>
              <a:rPr lang="en-US" sz="2400" b="1" dirty="0" smtClean="0"/>
              <a:t>Example</a:t>
            </a:r>
          </a:p>
          <a:p>
            <a:pPr marL="0" indent="0">
              <a:buNone/>
            </a:pPr>
            <a:r>
              <a:rPr lang="en-US" sz="1200" i="1" dirty="0"/>
              <a:t>c</a:t>
            </a:r>
            <a:r>
              <a:rPr lang="en-US" sz="1200" i="1" dirty="0" smtClean="0"/>
              <a:t>lass sample{</a:t>
            </a:r>
          </a:p>
          <a:p>
            <a:pPr marL="0" indent="0">
              <a:buNone/>
            </a:pPr>
            <a:r>
              <a:rPr lang="en-US" sz="1200" i="1" dirty="0"/>
              <a:t>p</a:t>
            </a:r>
            <a:r>
              <a:rPr lang="en-US" sz="1200" i="1" dirty="0" smtClean="0"/>
              <a:t>ublic:</a:t>
            </a:r>
          </a:p>
          <a:p>
            <a:pPr marL="0" indent="0">
              <a:buNone/>
            </a:pPr>
            <a:r>
              <a:rPr lang="en-US" sz="1200" i="1" dirty="0"/>
              <a:t>	</a:t>
            </a:r>
            <a:r>
              <a:rPr lang="en-US" sz="1200" i="1" dirty="0" smtClean="0"/>
              <a:t>sample(){}</a:t>
            </a:r>
          </a:p>
          <a:p>
            <a:pPr marL="0" indent="0">
              <a:buNone/>
            </a:pPr>
            <a:r>
              <a:rPr lang="en-US" sz="1200" i="1" dirty="0"/>
              <a:t>	</a:t>
            </a:r>
            <a:r>
              <a:rPr lang="en-US" sz="1200" i="1" dirty="0" smtClean="0"/>
              <a:t>virtual ~sample(){}</a:t>
            </a:r>
          </a:p>
          <a:p>
            <a:pPr marL="0" indent="0">
              <a:buNone/>
            </a:pPr>
            <a:r>
              <a:rPr lang="en-US" sz="1200" i="1" dirty="0"/>
              <a:t>	</a:t>
            </a:r>
            <a:r>
              <a:rPr lang="en-US" sz="1200" i="1" dirty="0" smtClean="0">
                <a:solidFill>
                  <a:schemeClr val="accent3">
                    <a:lumMod val="75000"/>
                  </a:schemeClr>
                </a:solidFill>
              </a:rPr>
              <a:t>static</a:t>
            </a:r>
            <a:r>
              <a:rPr lang="en-US" sz="1200" i="1" dirty="0" smtClean="0"/>
              <a:t> </a:t>
            </a:r>
            <a:r>
              <a:rPr lang="en-US" sz="1200" i="1" dirty="0" err="1" smtClean="0">
                <a:solidFill>
                  <a:schemeClr val="accent3">
                    <a:lumMod val="75000"/>
                  </a:schemeClr>
                </a:solidFill>
              </a:rPr>
              <a:t>mem_function_static</a:t>
            </a:r>
            <a:r>
              <a:rPr lang="en-US" sz="1200" i="1" dirty="0" smtClean="0"/>
              <a:t>(){} </a:t>
            </a:r>
            <a:r>
              <a:rPr lang="en-US" sz="1200" b="1" i="1" dirty="0" smtClean="0">
                <a:solidFill>
                  <a:srgbClr val="FF0000"/>
                </a:solidFill>
              </a:rPr>
              <a:t>// what is this? It will be introduced later.</a:t>
            </a:r>
            <a:endParaRPr lang="en-US" sz="1200" b="1" i="1" dirty="0">
              <a:solidFill>
                <a:srgbClr val="FF0000"/>
              </a:solidFill>
            </a:endParaRPr>
          </a:p>
          <a:p>
            <a:pPr marL="0" indent="0">
              <a:buNone/>
            </a:pPr>
            <a:r>
              <a:rPr lang="en-US" sz="1200" i="1" dirty="0" smtClean="0"/>
              <a:t>	void </a:t>
            </a:r>
            <a:r>
              <a:rPr lang="en-US" sz="1200" i="1" dirty="0" err="1" smtClean="0">
                <a:solidFill>
                  <a:srgbClr val="FF0000"/>
                </a:solidFill>
              </a:rPr>
              <a:t>mem_function</a:t>
            </a:r>
            <a:r>
              <a:rPr lang="en-US" sz="1200" i="1" dirty="0" smtClean="0"/>
              <a:t>(){</a:t>
            </a:r>
            <a:r>
              <a:rPr lang="en-US" sz="1200" i="1" dirty="0" err="1" smtClean="0"/>
              <a:t>printf</a:t>
            </a:r>
            <a:r>
              <a:rPr lang="en-US" sz="1200" i="1" dirty="0" smtClean="0"/>
              <a:t>(“</a:t>
            </a:r>
            <a:r>
              <a:rPr lang="en-US" sz="1200" i="1" dirty="0" err="1" smtClean="0"/>
              <a:t>mem</a:t>
            </a:r>
            <a:r>
              <a:rPr lang="en-US" sz="1200" i="1" dirty="0" smtClean="0"/>
              <a:t> 1\n”);}</a:t>
            </a:r>
            <a:endParaRPr lang="en-US" sz="1200" i="1" dirty="0"/>
          </a:p>
          <a:p>
            <a:pPr marL="0" indent="0">
              <a:buNone/>
            </a:pPr>
            <a:r>
              <a:rPr lang="en-US" sz="1200" i="1" dirty="0"/>
              <a:t>p</a:t>
            </a:r>
            <a:r>
              <a:rPr lang="en-US" sz="1200" i="1" dirty="0" smtClean="0"/>
              <a:t>rivate:</a:t>
            </a:r>
          </a:p>
          <a:p>
            <a:pPr marL="0" indent="0">
              <a:buNone/>
            </a:pPr>
            <a:r>
              <a:rPr lang="en-US" sz="1200" i="1" dirty="0" smtClean="0"/>
              <a:t>	void </a:t>
            </a:r>
            <a:r>
              <a:rPr lang="en-US" sz="1200" i="1" dirty="0" err="1" smtClean="0">
                <a:solidFill>
                  <a:schemeClr val="accent4">
                    <a:lumMod val="60000"/>
                    <a:lumOff val="40000"/>
                  </a:schemeClr>
                </a:solidFill>
              </a:rPr>
              <a:t>mem_function</a:t>
            </a:r>
            <a:r>
              <a:rPr lang="en-US" sz="1200" i="1" dirty="0" smtClean="0">
                <a:solidFill>
                  <a:schemeClr val="accent4">
                    <a:lumMod val="60000"/>
                    <a:lumOff val="40000"/>
                  </a:schemeClr>
                </a:solidFill>
              </a:rPr>
              <a:t> </a:t>
            </a:r>
            <a:r>
              <a:rPr lang="en-US" sz="1200" i="1" dirty="0" smtClean="0"/>
              <a:t>(</a:t>
            </a:r>
            <a:r>
              <a:rPr lang="en-US" sz="1200" i="1" dirty="0" err="1" smtClean="0"/>
              <a:t>int</a:t>
            </a:r>
            <a:r>
              <a:rPr lang="en-US" sz="1200" i="1" dirty="0" smtClean="0"/>
              <a:t> </a:t>
            </a:r>
            <a:r>
              <a:rPr lang="en-US" sz="1200" i="1" dirty="0" err="1" smtClean="0"/>
              <a:t>iValue</a:t>
            </a:r>
            <a:r>
              <a:rPr lang="en-US" sz="1200" i="1" dirty="0" smtClean="0"/>
              <a:t>)</a:t>
            </a:r>
            <a:r>
              <a:rPr lang="en-US" sz="1200" i="1" dirty="0"/>
              <a:t> {</a:t>
            </a:r>
            <a:r>
              <a:rPr lang="en-US" sz="1200" i="1" dirty="0" err="1"/>
              <a:t>printf</a:t>
            </a:r>
            <a:r>
              <a:rPr lang="en-US" sz="1200" i="1" dirty="0"/>
              <a:t>(“</a:t>
            </a:r>
            <a:r>
              <a:rPr lang="en-US" sz="1200" i="1" dirty="0" err="1"/>
              <a:t>mem</a:t>
            </a:r>
            <a:r>
              <a:rPr lang="en-US" sz="1200" i="1" dirty="0"/>
              <a:t> </a:t>
            </a:r>
            <a:r>
              <a:rPr lang="en-US" sz="1200" i="1" dirty="0" smtClean="0"/>
              <a:t>2\n”);}</a:t>
            </a:r>
            <a:endParaRPr lang="en-US" sz="1200" i="1" dirty="0"/>
          </a:p>
          <a:p>
            <a:pPr marL="0" indent="0">
              <a:buNone/>
            </a:pPr>
            <a:r>
              <a:rPr lang="en-US" sz="1200" i="1" dirty="0" smtClean="0"/>
              <a:t>protected:</a:t>
            </a:r>
          </a:p>
          <a:p>
            <a:pPr marL="0" indent="0">
              <a:buNone/>
            </a:pPr>
            <a:r>
              <a:rPr lang="en-US" sz="1200" i="1" dirty="0" smtClean="0"/>
              <a:t>	void </a:t>
            </a:r>
            <a:r>
              <a:rPr lang="en-US" sz="1200" i="1" dirty="0" err="1" smtClean="0">
                <a:solidFill>
                  <a:schemeClr val="tx2">
                    <a:lumMod val="60000"/>
                    <a:lumOff val="40000"/>
                  </a:schemeClr>
                </a:solidFill>
              </a:rPr>
              <a:t>mem_function</a:t>
            </a:r>
            <a:r>
              <a:rPr lang="en-US" sz="1200" i="1" dirty="0" smtClean="0">
                <a:solidFill>
                  <a:schemeClr val="tx2">
                    <a:lumMod val="60000"/>
                    <a:lumOff val="40000"/>
                  </a:schemeClr>
                </a:solidFill>
              </a:rPr>
              <a:t> </a:t>
            </a:r>
            <a:r>
              <a:rPr lang="en-US" sz="1200" i="1" dirty="0" smtClean="0"/>
              <a:t>(char </a:t>
            </a:r>
            <a:r>
              <a:rPr lang="en-US" sz="1200" i="1" dirty="0" err="1" smtClean="0"/>
              <a:t>iValue</a:t>
            </a:r>
            <a:r>
              <a:rPr lang="en-US" sz="1200" i="1" dirty="0" smtClean="0"/>
              <a:t>)</a:t>
            </a:r>
            <a:r>
              <a:rPr lang="en-US" sz="1200" i="1" dirty="0"/>
              <a:t> {</a:t>
            </a:r>
            <a:r>
              <a:rPr lang="en-US" sz="1200" i="1" dirty="0" err="1"/>
              <a:t>printf</a:t>
            </a:r>
            <a:r>
              <a:rPr lang="en-US" sz="1200" i="1" dirty="0"/>
              <a:t>(“</a:t>
            </a:r>
            <a:r>
              <a:rPr lang="en-US" sz="1200" i="1" dirty="0" err="1"/>
              <a:t>mem</a:t>
            </a:r>
            <a:r>
              <a:rPr lang="en-US" sz="1200" i="1" dirty="0"/>
              <a:t> </a:t>
            </a:r>
            <a:r>
              <a:rPr lang="en-US" sz="1200" i="1" dirty="0" smtClean="0"/>
              <a:t>3\n</a:t>
            </a:r>
            <a:r>
              <a:rPr lang="en-US" sz="1200" i="1" dirty="0"/>
              <a:t>”);}</a:t>
            </a:r>
          </a:p>
          <a:p>
            <a:pPr marL="0" indent="0">
              <a:buNone/>
            </a:pPr>
            <a:r>
              <a:rPr lang="en-US" sz="1200" i="1" dirty="0" smtClean="0"/>
              <a:t>};</a:t>
            </a:r>
          </a:p>
          <a:p>
            <a:pPr marL="0" indent="0">
              <a:buNone/>
            </a:pPr>
            <a:endParaRPr lang="en-US" sz="1600" i="1" dirty="0"/>
          </a:p>
          <a:p>
            <a:pPr marL="0" indent="0">
              <a:buNone/>
            </a:pPr>
            <a:r>
              <a:rPr lang="en-US" sz="1200" i="1" dirty="0" err="1" smtClean="0"/>
              <a:t>Int</a:t>
            </a:r>
            <a:r>
              <a:rPr lang="en-US" sz="1200" i="1" dirty="0" smtClean="0"/>
              <a:t> main(</a:t>
            </a:r>
            <a:r>
              <a:rPr lang="en-US" sz="1200" i="1" dirty="0" err="1" smtClean="0"/>
              <a:t>int</a:t>
            </a:r>
            <a:r>
              <a:rPr lang="en-US" sz="1200" i="1" dirty="0" smtClean="0"/>
              <a:t> </a:t>
            </a:r>
            <a:r>
              <a:rPr lang="en-US" sz="1200" i="1" dirty="0" err="1" smtClean="0"/>
              <a:t>argc</a:t>
            </a:r>
            <a:r>
              <a:rPr lang="en-US" sz="1200" i="1" dirty="0" smtClean="0"/>
              <a:t>, char ** </a:t>
            </a:r>
            <a:r>
              <a:rPr lang="en-US" sz="1200" i="1" dirty="0" err="1" smtClean="0"/>
              <a:t>argv</a:t>
            </a:r>
            <a:r>
              <a:rPr lang="en-US" sz="1200" i="1" dirty="0" smtClean="0"/>
              <a:t>)</a:t>
            </a:r>
          </a:p>
          <a:p>
            <a:pPr marL="0" indent="0">
              <a:buNone/>
            </a:pPr>
            <a:r>
              <a:rPr lang="en-US" sz="1200" i="1" dirty="0" smtClean="0"/>
              <a:t>{</a:t>
            </a:r>
          </a:p>
          <a:p>
            <a:pPr marL="0" indent="0">
              <a:buNone/>
            </a:pPr>
            <a:r>
              <a:rPr lang="en-US" sz="1200" i="1" dirty="0" smtClean="0"/>
              <a:t>	</a:t>
            </a:r>
            <a:r>
              <a:rPr lang="en-US" sz="1200" i="1" dirty="0"/>
              <a:t> </a:t>
            </a:r>
            <a:r>
              <a:rPr lang="en-US" sz="1200" i="1" dirty="0" smtClean="0"/>
              <a:t>sample </a:t>
            </a:r>
            <a:r>
              <a:rPr lang="en-US" sz="1200" i="1" dirty="0" err="1" smtClean="0"/>
              <a:t>sclass</a:t>
            </a:r>
            <a:r>
              <a:rPr lang="en-US" sz="1200" i="1" dirty="0" smtClean="0"/>
              <a:t>;</a:t>
            </a:r>
          </a:p>
          <a:p>
            <a:pPr marL="0" indent="0">
              <a:buNone/>
            </a:pPr>
            <a:r>
              <a:rPr lang="en-US" sz="1200" i="1" dirty="0"/>
              <a:t>	</a:t>
            </a:r>
            <a:r>
              <a:rPr lang="en-US" sz="1200" i="1" dirty="0" err="1">
                <a:solidFill>
                  <a:srgbClr val="FF0000"/>
                </a:solidFill>
              </a:rPr>
              <a:t>mem_function</a:t>
            </a:r>
            <a:r>
              <a:rPr lang="en-US" sz="1200" i="1" dirty="0" smtClean="0"/>
              <a:t>();</a:t>
            </a:r>
          </a:p>
          <a:p>
            <a:pPr marL="0" indent="0">
              <a:buNone/>
            </a:pPr>
            <a:r>
              <a:rPr lang="en-US" sz="1200" i="1" dirty="0" smtClean="0"/>
              <a:t>	</a:t>
            </a:r>
            <a:r>
              <a:rPr lang="en-US" sz="1200" i="1" dirty="0" err="1">
                <a:solidFill>
                  <a:schemeClr val="accent4">
                    <a:lumMod val="60000"/>
                    <a:lumOff val="40000"/>
                  </a:schemeClr>
                </a:solidFill>
              </a:rPr>
              <a:t>mem_function</a:t>
            </a:r>
            <a:r>
              <a:rPr lang="en-US" sz="1200" i="1" dirty="0" smtClean="0"/>
              <a:t>((</a:t>
            </a:r>
            <a:r>
              <a:rPr lang="en-US" sz="1200" i="1" dirty="0" err="1" smtClean="0"/>
              <a:t>int</a:t>
            </a:r>
            <a:r>
              <a:rPr lang="en-US" sz="1200" i="1" dirty="0" smtClean="0"/>
              <a:t>)1);</a:t>
            </a:r>
            <a:endParaRPr lang="en-US" sz="1200" i="1" dirty="0"/>
          </a:p>
          <a:p>
            <a:pPr marL="0" indent="0">
              <a:buNone/>
            </a:pPr>
            <a:r>
              <a:rPr lang="en-US" sz="1200" i="1" dirty="0"/>
              <a:t>	</a:t>
            </a:r>
            <a:r>
              <a:rPr lang="en-US" sz="1200" i="1" dirty="0" err="1">
                <a:solidFill>
                  <a:schemeClr val="tx2">
                    <a:lumMod val="60000"/>
                    <a:lumOff val="40000"/>
                  </a:schemeClr>
                </a:solidFill>
              </a:rPr>
              <a:t>mem_function</a:t>
            </a:r>
            <a:r>
              <a:rPr lang="en-US" sz="1200" i="1" dirty="0" smtClean="0"/>
              <a:t>((char)2);</a:t>
            </a:r>
          </a:p>
          <a:p>
            <a:pPr marL="0" indent="0">
              <a:buNone/>
            </a:pPr>
            <a:r>
              <a:rPr lang="en-US" sz="1200" i="1" dirty="0" smtClean="0">
                <a:solidFill>
                  <a:schemeClr val="accent3">
                    <a:lumMod val="75000"/>
                  </a:schemeClr>
                </a:solidFill>
              </a:rPr>
              <a:t>	</a:t>
            </a:r>
            <a:r>
              <a:rPr lang="en-US" sz="1200" i="1" dirty="0" err="1" smtClean="0">
                <a:solidFill>
                  <a:schemeClr val="accent3">
                    <a:lumMod val="75000"/>
                  </a:schemeClr>
                </a:solidFill>
              </a:rPr>
              <a:t>mem_function_static</a:t>
            </a:r>
            <a:r>
              <a:rPr lang="en-US" sz="1200" i="1" dirty="0" smtClean="0">
                <a:solidFill>
                  <a:schemeClr val="accent3">
                    <a:lumMod val="75000"/>
                  </a:schemeClr>
                </a:solidFill>
              </a:rPr>
              <a:t>();</a:t>
            </a:r>
            <a:endParaRPr lang="en-US" sz="1200" i="1" dirty="0" smtClean="0"/>
          </a:p>
          <a:p>
            <a:pPr marL="0" indent="0">
              <a:buNone/>
            </a:pPr>
            <a:r>
              <a:rPr lang="en-US" sz="1200" i="1" dirty="0" smtClean="0"/>
              <a:t>}</a:t>
            </a:r>
            <a:endParaRPr lang="en-US" sz="1200" i="1" dirty="0"/>
          </a:p>
          <a:p>
            <a:pPr marL="0" indent="0">
              <a:buNone/>
            </a:pPr>
            <a:endParaRPr lang="en-US" sz="1600" i="1" dirty="0" smtClean="0"/>
          </a:p>
          <a:p>
            <a:pPr marL="0" indent="0">
              <a:buNone/>
            </a:pPr>
            <a:endParaRPr lang="en-US" sz="1400" i="1" dirty="0"/>
          </a:p>
        </p:txBody>
      </p:sp>
      <p:grpSp>
        <p:nvGrpSpPr>
          <p:cNvPr id="11" name="Group 10"/>
          <p:cNvGrpSpPr/>
          <p:nvPr/>
        </p:nvGrpSpPr>
        <p:grpSpPr>
          <a:xfrm>
            <a:off x="1562100" y="3657600"/>
            <a:ext cx="1028700" cy="2514600"/>
            <a:chOff x="1524000" y="3276600"/>
            <a:chExt cx="1028700" cy="2662518"/>
          </a:xfrm>
        </p:grpSpPr>
        <p:cxnSp>
          <p:nvCxnSpPr>
            <p:cNvPr id="5" name="Straight Arrow Connector 4"/>
            <p:cNvCxnSpPr/>
            <p:nvPr/>
          </p:nvCxnSpPr>
          <p:spPr>
            <a:xfrm flipV="1">
              <a:off x="1524000" y="3276600"/>
              <a:ext cx="304800" cy="22098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2324100" y="4164107"/>
              <a:ext cx="228600" cy="177501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1905000" y="3733800"/>
              <a:ext cx="342900" cy="1981201"/>
            </a:xfrm>
            <a:prstGeom prst="straightConnector1">
              <a:avLst/>
            </a:prstGeom>
            <a:ln w="19050">
              <a:solidFill>
                <a:schemeClr val="accent4">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81470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945"/>
            <a:ext cx="8229600" cy="411162"/>
          </a:xfrm>
        </p:spPr>
        <p:txBody>
          <a:bodyPr>
            <a:normAutofit fontScale="90000"/>
          </a:bodyPr>
          <a:lstStyle/>
          <a:p>
            <a:r>
              <a:rPr lang="en-US" dirty="0" smtClean="0"/>
              <a:t>Class member variables</a:t>
            </a:r>
            <a:endParaRPr lang="en-US" dirty="0"/>
          </a:p>
        </p:txBody>
      </p:sp>
      <p:sp>
        <p:nvSpPr>
          <p:cNvPr id="3" name="Content Placeholder 2"/>
          <p:cNvSpPr>
            <a:spLocks noGrp="1"/>
          </p:cNvSpPr>
          <p:nvPr>
            <p:ph idx="1"/>
          </p:nvPr>
        </p:nvSpPr>
        <p:spPr>
          <a:xfrm>
            <a:off x="457200" y="533400"/>
            <a:ext cx="8610600" cy="6248400"/>
          </a:xfrm>
        </p:spPr>
        <p:txBody>
          <a:bodyPr>
            <a:normAutofit lnSpcReduction="10000"/>
          </a:bodyPr>
          <a:lstStyle/>
          <a:p>
            <a:r>
              <a:rPr lang="en-US" sz="2000" dirty="0" smtClean="0"/>
              <a:t>Each class has set of member variables. The life cycle of variables is life cycles of object (except </a:t>
            </a:r>
            <a:r>
              <a:rPr lang="en-US" sz="2000" b="1" dirty="0" smtClean="0">
                <a:solidFill>
                  <a:srgbClr val="FF0000"/>
                </a:solidFill>
              </a:rPr>
              <a:t>static</a:t>
            </a:r>
            <a:r>
              <a:rPr lang="en-US" sz="2000" dirty="0" smtClean="0">
                <a:solidFill>
                  <a:srgbClr val="FF0000"/>
                </a:solidFill>
              </a:rPr>
              <a:t> </a:t>
            </a:r>
            <a:r>
              <a:rPr lang="en-US" sz="2000" dirty="0" smtClean="0"/>
              <a:t>member).</a:t>
            </a:r>
          </a:p>
          <a:p>
            <a:r>
              <a:rPr lang="en-US" sz="2000" dirty="0" smtClean="0"/>
              <a:t>Data type of variable can be standard type of C/C++, </a:t>
            </a:r>
            <a:r>
              <a:rPr lang="en-US" sz="2000" dirty="0" err="1" smtClean="0"/>
              <a:t>struct</a:t>
            </a:r>
            <a:r>
              <a:rPr lang="en-US" sz="2000" dirty="0" smtClean="0"/>
              <a:t>, union, and class also.</a:t>
            </a:r>
          </a:p>
          <a:p>
            <a:r>
              <a:rPr lang="en-US" sz="2000" dirty="0" smtClean="0"/>
              <a:t>All methods of class are accessible member variables. Outside class can access </a:t>
            </a:r>
            <a:r>
              <a:rPr lang="en-US" sz="2000" b="1" dirty="0" smtClean="0">
                <a:solidFill>
                  <a:srgbClr val="FF0000"/>
                </a:solidFill>
              </a:rPr>
              <a:t>public</a:t>
            </a:r>
            <a:r>
              <a:rPr lang="en-US" sz="2000" dirty="0" smtClean="0"/>
              <a:t> variables only. </a:t>
            </a:r>
            <a:endParaRPr lang="en-US" sz="2000" dirty="0"/>
          </a:p>
          <a:p>
            <a:pPr marL="0" indent="0">
              <a:buNone/>
            </a:pPr>
            <a:r>
              <a:rPr lang="en-US" sz="2000" b="1" dirty="0" smtClean="0"/>
              <a:t>Example</a:t>
            </a:r>
            <a:endParaRPr lang="en-US" sz="2400" b="1" dirty="0" smtClean="0"/>
          </a:p>
          <a:p>
            <a:pPr marL="0" indent="0">
              <a:buNone/>
            </a:pPr>
            <a:r>
              <a:rPr lang="en-US" sz="1400" i="1" dirty="0"/>
              <a:t>c</a:t>
            </a:r>
            <a:r>
              <a:rPr lang="en-US" sz="1400" i="1" dirty="0" smtClean="0"/>
              <a:t>lass sample{</a:t>
            </a:r>
          </a:p>
          <a:p>
            <a:pPr marL="0" indent="0">
              <a:buNone/>
            </a:pPr>
            <a:r>
              <a:rPr lang="en-US" sz="1400" i="1" dirty="0" smtClean="0"/>
              <a:t>public: 	</a:t>
            </a:r>
            <a:r>
              <a:rPr lang="en-US" sz="1400" i="1" dirty="0" err="1" smtClean="0"/>
              <a:t>int</a:t>
            </a:r>
            <a:r>
              <a:rPr lang="en-US" sz="1400" i="1" dirty="0" smtClean="0"/>
              <a:t> pub;</a:t>
            </a:r>
          </a:p>
          <a:p>
            <a:pPr marL="0" indent="0">
              <a:buNone/>
            </a:pPr>
            <a:r>
              <a:rPr lang="en-US" sz="1400" i="1" dirty="0" smtClean="0"/>
              <a:t>	</a:t>
            </a:r>
            <a:r>
              <a:rPr lang="en-US" sz="1400" i="1" dirty="0" err="1" smtClean="0"/>
              <a:t>int</a:t>
            </a:r>
            <a:r>
              <a:rPr lang="en-US" sz="1400" i="1" dirty="0" smtClean="0"/>
              <a:t> </a:t>
            </a:r>
            <a:r>
              <a:rPr lang="en-US" sz="1400" i="1" dirty="0" err="1" smtClean="0"/>
              <a:t>function_pub</a:t>
            </a:r>
            <a:r>
              <a:rPr lang="en-US" sz="1400" i="1" dirty="0" smtClean="0"/>
              <a:t>(){</a:t>
            </a:r>
            <a:r>
              <a:rPr lang="en-US" sz="1400" i="1" dirty="0" err="1" smtClean="0">
                <a:solidFill>
                  <a:srgbClr val="FF0000"/>
                </a:solidFill>
              </a:rPr>
              <a:t>priv</a:t>
            </a:r>
            <a:r>
              <a:rPr lang="en-US" sz="1400" i="1" dirty="0" smtClean="0">
                <a:solidFill>
                  <a:srgbClr val="FF0000"/>
                </a:solidFill>
              </a:rPr>
              <a:t> = pro </a:t>
            </a:r>
            <a:r>
              <a:rPr lang="en-US" sz="1400" i="1" dirty="0" smtClean="0"/>
              <a:t>= </a:t>
            </a:r>
            <a:r>
              <a:rPr lang="en-US" sz="1400" i="1" dirty="0">
                <a:solidFill>
                  <a:srgbClr val="FF0000"/>
                </a:solidFill>
              </a:rPr>
              <a:t>pub </a:t>
            </a:r>
            <a:r>
              <a:rPr lang="en-US" sz="1400" i="1" dirty="0" smtClean="0"/>
              <a:t>;}</a:t>
            </a:r>
          </a:p>
          <a:p>
            <a:pPr marL="0" indent="0">
              <a:buNone/>
            </a:pPr>
            <a:r>
              <a:rPr lang="en-US" sz="1400" i="1" dirty="0" smtClean="0"/>
              <a:t>private:	</a:t>
            </a:r>
            <a:r>
              <a:rPr lang="en-US" sz="1400" i="1" dirty="0" err="1" smtClean="0"/>
              <a:t>int</a:t>
            </a:r>
            <a:r>
              <a:rPr lang="en-US" sz="1400" i="1" dirty="0" smtClean="0"/>
              <a:t> </a:t>
            </a:r>
            <a:r>
              <a:rPr lang="en-US" sz="1400" i="1" dirty="0" err="1" smtClean="0"/>
              <a:t>priv</a:t>
            </a:r>
            <a:r>
              <a:rPr lang="en-US" sz="1400" i="1" dirty="0" smtClean="0"/>
              <a:t>;</a:t>
            </a:r>
          </a:p>
          <a:p>
            <a:pPr marL="0" indent="0">
              <a:buNone/>
            </a:pPr>
            <a:r>
              <a:rPr lang="en-US" sz="1400" i="1" dirty="0" smtClean="0"/>
              <a:t>protected:</a:t>
            </a:r>
            <a:r>
              <a:rPr lang="en-US" sz="1400" i="1" dirty="0"/>
              <a:t>	</a:t>
            </a:r>
            <a:r>
              <a:rPr lang="en-US" sz="1400" i="1" dirty="0" err="1" smtClean="0"/>
              <a:t>int</a:t>
            </a:r>
            <a:r>
              <a:rPr lang="en-US" sz="1400" i="1" dirty="0" smtClean="0"/>
              <a:t> pro;</a:t>
            </a:r>
            <a:endParaRPr lang="en-US" sz="1400" i="1" dirty="0"/>
          </a:p>
          <a:p>
            <a:pPr marL="0" indent="0">
              <a:buNone/>
            </a:pPr>
            <a:r>
              <a:rPr lang="en-US" sz="1400" i="1" dirty="0" smtClean="0"/>
              <a:t>}</a:t>
            </a:r>
          </a:p>
          <a:p>
            <a:pPr marL="0" indent="0">
              <a:buNone/>
            </a:pPr>
            <a:endParaRPr lang="en-US" sz="1400" i="1" dirty="0" smtClean="0"/>
          </a:p>
          <a:p>
            <a:pPr marL="0" indent="0">
              <a:buNone/>
            </a:pPr>
            <a:r>
              <a:rPr lang="en-US" sz="1400" i="1" dirty="0" err="1" smtClean="0"/>
              <a:t>int</a:t>
            </a:r>
            <a:r>
              <a:rPr lang="en-US" sz="1400" i="1" dirty="0" smtClean="0"/>
              <a:t> main(</a:t>
            </a:r>
            <a:r>
              <a:rPr lang="en-US" sz="1400" i="1" dirty="0" err="1" smtClean="0"/>
              <a:t>int</a:t>
            </a:r>
            <a:r>
              <a:rPr lang="en-US" sz="1400" i="1" dirty="0" smtClean="0"/>
              <a:t> </a:t>
            </a:r>
            <a:r>
              <a:rPr lang="en-US" sz="1400" i="1" dirty="0" err="1" smtClean="0"/>
              <a:t>argc</a:t>
            </a:r>
            <a:r>
              <a:rPr lang="en-US" sz="1400" i="1" dirty="0" smtClean="0"/>
              <a:t>, char ** </a:t>
            </a:r>
            <a:r>
              <a:rPr lang="en-US" sz="1400" i="1" dirty="0" err="1" smtClean="0"/>
              <a:t>argv</a:t>
            </a:r>
            <a:r>
              <a:rPr lang="en-US" sz="1400" i="1" dirty="0" smtClean="0"/>
              <a:t>)</a:t>
            </a:r>
          </a:p>
          <a:p>
            <a:pPr marL="0" indent="0">
              <a:buNone/>
            </a:pPr>
            <a:r>
              <a:rPr lang="en-US" sz="1400" i="1" dirty="0" smtClean="0"/>
              <a:t>{</a:t>
            </a:r>
          </a:p>
          <a:p>
            <a:pPr marL="0" indent="0">
              <a:buNone/>
            </a:pPr>
            <a:r>
              <a:rPr lang="en-US" sz="1400" i="1" dirty="0" smtClean="0"/>
              <a:t>	sample </a:t>
            </a:r>
            <a:r>
              <a:rPr lang="en-US" sz="1400" i="1" dirty="0" err="1" smtClean="0"/>
              <a:t>sclass</a:t>
            </a:r>
            <a:r>
              <a:rPr lang="en-US" sz="1400" i="1" dirty="0" smtClean="0"/>
              <a:t>;</a:t>
            </a:r>
          </a:p>
          <a:p>
            <a:pPr marL="0" indent="0">
              <a:buNone/>
            </a:pPr>
            <a:r>
              <a:rPr lang="en-US" sz="1400" i="1" dirty="0"/>
              <a:t>	</a:t>
            </a:r>
            <a:r>
              <a:rPr lang="en-US" sz="1400" i="1" dirty="0" smtClean="0"/>
              <a:t>sclass.pub = 1;</a:t>
            </a:r>
          </a:p>
          <a:p>
            <a:pPr marL="0" indent="0">
              <a:buNone/>
            </a:pPr>
            <a:r>
              <a:rPr lang="en-US" sz="1400" i="1" dirty="0"/>
              <a:t>	</a:t>
            </a:r>
            <a:r>
              <a:rPr lang="en-US" sz="1400" i="1" dirty="0" err="1" smtClean="0"/>
              <a:t>sclass.function_pub</a:t>
            </a:r>
            <a:r>
              <a:rPr lang="en-US" sz="1400" i="1" dirty="0" smtClean="0"/>
              <a:t>();</a:t>
            </a:r>
          </a:p>
          <a:p>
            <a:pPr marL="0" indent="0">
              <a:buNone/>
            </a:pPr>
            <a:r>
              <a:rPr lang="en-US" sz="1400" i="1" dirty="0"/>
              <a:t>	</a:t>
            </a:r>
            <a:r>
              <a:rPr lang="en-US" sz="1400" i="1" dirty="0" err="1" smtClean="0"/>
              <a:t>cout</a:t>
            </a:r>
            <a:r>
              <a:rPr lang="en-US" sz="1400" i="1" dirty="0" smtClean="0"/>
              <a:t> &lt;&lt; sclass.pub &lt;&lt; “\n”; </a:t>
            </a:r>
            <a:r>
              <a:rPr lang="en-US" sz="1400" i="1" dirty="0" smtClean="0">
                <a:solidFill>
                  <a:srgbClr val="FF0000"/>
                </a:solidFill>
              </a:rPr>
              <a:t>//ok</a:t>
            </a:r>
          </a:p>
          <a:p>
            <a:pPr marL="0" indent="0">
              <a:buNone/>
            </a:pPr>
            <a:r>
              <a:rPr lang="en-US" sz="1400" i="1" dirty="0" smtClean="0"/>
              <a:t>	//</a:t>
            </a:r>
            <a:r>
              <a:rPr lang="en-US" sz="1400" i="1" dirty="0" err="1" smtClean="0"/>
              <a:t>cout</a:t>
            </a:r>
            <a:r>
              <a:rPr lang="en-US" sz="1400" i="1" dirty="0" smtClean="0"/>
              <a:t> </a:t>
            </a:r>
            <a:r>
              <a:rPr lang="en-US" sz="1400" i="1" dirty="0"/>
              <a:t>&lt;&lt; </a:t>
            </a:r>
            <a:r>
              <a:rPr lang="en-US" sz="1400" i="1" dirty="0" err="1" smtClean="0"/>
              <a:t>sclass.priv</a:t>
            </a:r>
            <a:r>
              <a:rPr lang="en-US" sz="1400" i="1" dirty="0" smtClean="0"/>
              <a:t> </a:t>
            </a:r>
            <a:r>
              <a:rPr lang="en-US" sz="1400" i="1" dirty="0"/>
              <a:t>&lt;&lt; “\n</a:t>
            </a:r>
            <a:r>
              <a:rPr lang="en-US" sz="1400" i="1" dirty="0" smtClean="0"/>
              <a:t>”; </a:t>
            </a:r>
            <a:r>
              <a:rPr lang="en-US" sz="1400" i="1" dirty="0" smtClean="0">
                <a:solidFill>
                  <a:srgbClr val="FF0000"/>
                </a:solidFill>
              </a:rPr>
              <a:t>//inaccessible</a:t>
            </a:r>
            <a:endParaRPr lang="en-US" sz="1400" i="1" dirty="0">
              <a:solidFill>
                <a:srgbClr val="FF0000"/>
              </a:solidFill>
            </a:endParaRPr>
          </a:p>
          <a:p>
            <a:pPr marL="0" indent="0">
              <a:buNone/>
            </a:pPr>
            <a:r>
              <a:rPr lang="en-US" sz="1400" i="1" dirty="0" smtClean="0"/>
              <a:t>	//</a:t>
            </a:r>
            <a:r>
              <a:rPr lang="en-US" sz="1400" i="1" dirty="0" err="1" smtClean="0"/>
              <a:t>cout</a:t>
            </a:r>
            <a:r>
              <a:rPr lang="en-US" sz="1400" i="1" dirty="0" smtClean="0"/>
              <a:t> </a:t>
            </a:r>
            <a:r>
              <a:rPr lang="en-US" sz="1400" i="1" dirty="0"/>
              <a:t>&lt;&lt; </a:t>
            </a:r>
            <a:r>
              <a:rPr lang="en-US" sz="1400" i="1" dirty="0" smtClean="0"/>
              <a:t>sclass.pro </a:t>
            </a:r>
            <a:r>
              <a:rPr lang="en-US" sz="1400" i="1" dirty="0"/>
              <a:t>&lt;&lt; “\n</a:t>
            </a:r>
            <a:r>
              <a:rPr lang="en-US" sz="1400" i="1" dirty="0" smtClean="0"/>
              <a:t>”;</a:t>
            </a:r>
            <a:r>
              <a:rPr lang="en-US" sz="1400" i="1" dirty="0"/>
              <a:t> </a:t>
            </a:r>
            <a:r>
              <a:rPr lang="en-US" sz="1400" i="1" dirty="0">
                <a:solidFill>
                  <a:srgbClr val="FF0000"/>
                </a:solidFill>
              </a:rPr>
              <a:t>//inaccessible</a:t>
            </a:r>
          </a:p>
          <a:p>
            <a:pPr marL="0" indent="0">
              <a:buNone/>
            </a:pPr>
            <a:r>
              <a:rPr lang="en-US" sz="1400" i="1" dirty="0" smtClean="0"/>
              <a:t>}</a:t>
            </a:r>
          </a:p>
        </p:txBody>
      </p:sp>
    </p:spTree>
    <p:extLst>
      <p:ext uri="{BB962C8B-B14F-4D97-AF65-F5344CB8AC3E}">
        <p14:creationId xmlns:p14="http://schemas.microsoft.com/office/powerpoint/2010/main" val="35685010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6945"/>
            <a:ext cx="8229600" cy="487362"/>
          </a:xfrm>
        </p:spPr>
        <p:txBody>
          <a:bodyPr>
            <a:normAutofit fontScale="90000"/>
          </a:bodyPr>
          <a:lstStyle/>
          <a:p>
            <a:r>
              <a:rPr lang="en-US" dirty="0" smtClean="0"/>
              <a:t>Class static members</a:t>
            </a:r>
            <a:endParaRPr lang="en-US" dirty="0"/>
          </a:p>
        </p:txBody>
      </p:sp>
      <p:sp>
        <p:nvSpPr>
          <p:cNvPr id="3" name="Content Placeholder 2"/>
          <p:cNvSpPr>
            <a:spLocks noGrp="1"/>
          </p:cNvSpPr>
          <p:nvPr>
            <p:ph idx="1"/>
          </p:nvPr>
        </p:nvSpPr>
        <p:spPr>
          <a:xfrm>
            <a:off x="457200" y="533400"/>
            <a:ext cx="8229600" cy="6324600"/>
          </a:xfrm>
        </p:spPr>
        <p:txBody>
          <a:bodyPr>
            <a:normAutofit lnSpcReduction="10000"/>
          </a:bodyPr>
          <a:lstStyle/>
          <a:p>
            <a:r>
              <a:rPr lang="en-US" sz="2000" dirty="0" smtClean="0"/>
              <a:t>Static member(method/variable) is a member of class and it is allocated as time program is started. It is </a:t>
            </a:r>
            <a:r>
              <a:rPr lang="en-US" sz="2000" dirty="0" smtClean="0">
                <a:solidFill>
                  <a:srgbClr val="FF0000"/>
                </a:solidFill>
              </a:rPr>
              <a:t>unique</a:t>
            </a:r>
            <a:r>
              <a:rPr lang="en-US" sz="2000" b="1" dirty="0" smtClean="0">
                <a:solidFill>
                  <a:srgbClr val="FF0000"/>
                </a:solidFill>
              </a:rPr>
              <a:t> </a:t>
            </a:r>
            <a:r>
              <a:rPr lang="en-US" sz="2000" dirty="0" smtClean="0"/>
              <a:t>for all objects of class.</a:t>
            </a:r>
          </a:p>
          <a:p>
            <a:r>
              <a:rPr lang="en-US" sz="2000" dirty="0" smtClean="0"/>
              <a:t>Static member </a:t>
            </a:r>
            <a:r>
              <a:rPr lang="en-US" sz="2000" dirty="0" smtClean="0">
                <a:solidFill>
                  <a:srgbClr val="FF0000"/>
                </a:solidFill>
              </a:rPr>
              <a:t>can be accessed </a:t>
            </a:r>
            <a:r>
              <a:rPr lang="en-US" sz="2000" dirty="0" smtClean="0"/>
              <a:t>by all member methods of all objects of class. Static methods </a:t>
            </a:r>
            <a:r>
              <a:rPr lang="en-US" sz="2000" dirty="0" smtClean="0">
                <a:solidFill>
                  <a:srgbClr val="FF0000"/>
                </a:solidFill>
              </a:rPr>
              <a:t>can not access </a:t>
            </a:r>
            <a:r>
              <a:rPr lang="en-US" sz="2000" dirty="0" smtClean="0"/>
              <a:t>non-static members of class.</a:t>
            </a:r>
          </a:p>
          <a:p>
            <a:pPr marL="0" indent="0">
              <a:buNone/>
            </a:pPr>
            <a:r>
              <a:rPr lang="en-US" sz="2000" b="1" dirty="0" smtClean="0"/>
              <a:t>Example</a:t>
            </a:r>
            <a:endParaRPr lang="en-US" sz="2400" b="1" dirty="0" smtClean="0"/>
          </a:p>
          <a:p>
            <a:pPr marL="0" indent="0">
              <a:buNone/>
            </a:pPr>
            <a:r>
              <a:rPr lang="en-US" sz="1000" i="1" dirty="0" smtClean="0"/>
              <a:t>class </a:t>
            </a:r>
            <a:r>
              <a:rPr lang="en-US" sz="1000" i="1" dirty="0" err="1" smtClean="0"/>
              <a:t>samplestatic</a:t>
            </a:r>
            <a:r>
              <a:rPr lang="en-US" sz="1000" i="1" dirty="0" smtClean="0"/>
              <a:t>(){</a:t>
            </a:r>
          </a:p>
          <a:p>
            <a:pPr marL="0" indent="0">
              <a:buNone/>
            </a:pPr>
            <a:r>
              <a:rPr lang="en-US" sz="1000" i="1" dirty="0" smtClean="0"/>
              <a:t>public:	</a:t>
            </a:r>
          </a:p>
          <a:p>
            <a:pPr marL="0" indent="0">
              <a:buNone/>
            </a:pPr>
            <a:r>
              <a:rPr lang="en-US" sz="1000" i="1" dirty="0"/>
              <a:t>	</a:t>
            </a:r>
            <a:r>
              <a:rPr lang="en-US" sz="1000" i="1" dirty="0" smtClean="0">
                <a:solidFill>
                  <a:srgbClr val="FF0000"/>
                </a:solidFill>
              </a:rPr>
              <a:t>static</a:t>
            </a:r>
            <a:r>
              <a:rPr lang="en-US" sz="1000" i="1" dirty="0" smtClean="0"/>
              <a:t> </a:t>
            </a:r>
            <a:r>
              <a:rPr lang="en-US" sz="1000" i="1" dirty="0" err="1" smtClean="0"/>
              <a:t>int</a:t>
            </a:r>
            <a:r>
              <a:rPr lang="en-US" sz="1000" i="1" dirty="0" smtClean="0"/>
              <a:t> </a:t>
            </a:r>
            <a:r>
              <a:rPr lang="en-US" sz="1000" i="1" dirty="0" err="1" smtClean="0"/>
              <a:t>siVariable</a:t>
            </a:r>
            <a:r>
              <a:rPr lang="en-US" sz="1000" i="1" dirty="0" smtClean="0"/>
              <a:t>;</a:t>
            </a:r>
          </a:p>
          <a:p>
            <a:pPr marL="0" indent="0">
              <a:buNone/>
            </a:pPr>
            <a:r>
              <a:rPr lang="en-US" sz="1000" i="1" dirty="0"/>
              <a:t>	</a:t>
            </a:r>
            <a:r>
              <a:rPr lang="en-US" sz="1000" i="1" dirty="0" smtClean="0">
                <a:solidFill>
                  <a:srgbClr val="FF0000"/>
                </a:solidFill>
              </a:rPr>
              <a:t>static</a:t>
            </a:r>
            <a:r>
              <a:rPr lang="en-US" sz="1000" i="1" dirty="0" smtClean="0"/>
              <a:t> void </a:t>
            </a:r>
            <a:r>
              <a:rPr lang="en-US" sz="1000" i="1" dirty="0" err="1" smtClean="0"/>
              <a:t>svFunction</a:t>
            </a:r>
            <a:r>
              <a:rPr lang="en-US" sz="1000" i="1" dirty="0" smtClean="0"/>
              <a:t>(</a:t>
            </a:r>
            <a:r>
              <a:rPr lang="en-US" sz="1000" i="1" dirty="0" err="1" smtClean="0"/>
              <a:t>int</a:t>
            </a:r>
            <a:r>
              <a:rPr lang="en-US" sz="1000" i="1" dirty="0" smtClean="0"/>
              <a:t> value)</a:t>
            </a:r>
          </a:p>
          <a:p>
            <a:pPr marL="0" indent="0">
              <a:buNone/>
            </a:pPr>
            <a:r>
              <a:rPr lang="en-US" sz="1000" i="1" dirty="0" smtClean="0"/>
              <a:t>	{</a:t>
            </a:r>
          </a:p>
          <a:p>
            <a:pPr marL="0" indent="0">
              <a:buNone/>
            </a:pPr>
            <a:r>
              <a:rPr lang="en-US" sz="1000" i="1" dirty="0"/>
              <a:t>	</a:t>
            </a:r>
            <a:r>
              <a:rPr lang="en-US" sz="1000" i="1" dirty="0" smtClean="0"/>
              <a:t>	</a:t>
            </a:r>
            <a:r>
              <a:rPr lang="en-US" sz="1000" i="1" dirty="0" err="1" smtClean="0"/>
              <a:t>siVariable</a:t>
            </a:r>
            <a:r>
              <a:rPr lang="en-US" sz="1000" i="1" dirty="0" smtClean="0"/>
              <a:t> = </a:t>
            </a:r>
            <a:r>
              <a:rPr lang="en-US" sz="1000" i="1" dirty="0"/>
              <a:t>value</a:t>
            </a:r>
            <a:r>
              <a:rPr lang="en-US" sz="1000" i="1" dirty="0" smtClean="0">
                <a:solidFill>
                  <a:srgbClr val="FF0000"/>
                </a:solidFill>
              </a:rPr>
              <a:t>; //OK	</a:t>
            </a:r>
          </a:p>
          <a:p>
            <a:pPr marL="0" indent="0">
              <a:buNone/>
            </a:pPr>
            <a:r>
              <a:rPr lang="en-US" sz="1000" i="1" dirty="0">
                <a:solidFill>
                  <a:srgbClr val="FF0000"/>
                </a:solidFill>
              </a:rPr>
              <a:t>	</a:t>
            </a:r>
            <a:r>
              <a:rPr lang="en-US" sz="1000" i="1" dirty="0" smtClean="0">
                <a:solidFill>
                  <a:srgbClr val="FF0000"/>
                </a:solidFill>
              </a:rPr>
              <a:t>	</a:t>
            </a:r>
            <a:r>
              <a:rPr lang="en-US" sz="1000" i="1" dirty="0" err="1" smtClean="0"/>
              <a:t>test_function</a:t>
            </a:r>
            <a:r>
              <a:rPr lang="en-US" sz="1000" i="1" dirty="0" smtClean="0"/>
              <a:t>();</a:t>
            </a:r>
            <a:r>
              <a:rPr lang="en-US" sz="1000" i="1" dirty="0" smtClean="0">
                <a:solidFill>
                  <a:srgbClr val="FF0000"/>
                </a:solidFill>
              </a:rPr>
              <a:t> //inaccessible – because static method can not know which object that contains </a:t>
            </a:r>
            <a:r>
              <a:rPr lang="en-US" sz="1000" i="1" dirty="0" err="1" smtClean="0">
                <a:solidFill>
                  <a:srgbClr val="FF0000"/>
                </a:solidFill>
              </a:rPr>
              <a:t>test_function</a:t>
            </a:r>
            <a:endParaRPr lang="en-US" sz="1000" i="1" dirty="0" smtClean="0">
              <a:solidFill>
                <a:srgbClr val="FF0000"/>
              </a:solidFill>
            </a:endParaRPr>
          </a:p>
          <a:p>
            <a:pPr marL="0" indent="0">
              <a:buNone/>
            </a:pPr>
            <a:r>
              <a:rPr lang="en-US" sz="1000" i="1" dirty="0"/>
              <a:t>	</a:t>
            </a:r>
            <a:r>
              <a:rPr lang="en-US" sz="1000" i="1" dirty="0" smtClean="0"/>
              <a:t>}</a:t>
            </a:r>
          </a:p>
          <a:p>
            <a:pPr marL="0" indent="0">
              <a:buNone/>
            </a:pPr>
            <a:r>
              <a:rPr lang="en-US" sz="1000" i="1" dirty="0"/>
              <a:t>	</a:t>
            </a:r>
            <a:r>
              <a:rPr lang="en-US" sz="1000" i="1" dirty="0" smtClean="0"/>
              <a:t>void </a:t>
            </a:r>
            <a:r>
              <a:rPr lang="en-US" sz="1000" i="1" dirty="0" err="1" smtClean="0"/>
              <a:t>test_function</a:t>
            </a:r>
            <a:r>
              <a:rPr lang="en-US" sz="1000" i="1" dirty="0" smtClean="0"/>
              <a:t>()</a:t>
            </a:r>
          </a:p>
          <a:p>
            <a:pPr marL="0" indent="0">
              <a:buNone/>
            </a:pPr>
            <a:r>
              <a:rPr lang="en-US" sz="1000" i="1" dirty="0"/>
              <a:t>	</a:t>
            </a:r>
            <a:r>
              <a:rPr lang="en-US" sz="1000" i="1" dirty="0" smtClean="0"/>
              <a:t>{</a:t>
            </a:r>
          </a:p>
          <a:p>
            <a:pPr marL="0" indent="0">
              <a:buNone/>
            </a:pPr>
            <a:r>
              <a:rPr lang="en-US" sz="1000" i="1" dirty="0"/>
              <a:t>	</a:t>
            </a:r>
            <a:r>
              <a:rPr lang="en-US" sz="1000" i="1" dirty="0" smtClean="0"/>
              <a:t>	</a:t>
            </a:r>
            <a:r>
              <a:rPr lang="en-US" sz="1000" i="1" dirty="0"/>
              <a:t> </a:t>
            </a:r>
            <a:r>
              <a:rPr lang="en-US" sz="1000" i="1" dirty="0" err="1" smtClean="0"/>
              <a:t>svFunction</a:t>
            </a:r>
            <a:r>
              <a:rPr lang="en-US" sz="1000" i="1" dirty="0" smtClean="0"/>
              <a:t>( 0 ); </a:t>
            </a:r>
            <a:r>
              <a:rPr lang="en-US" sz="1000" i="1" dirty="0" smtClean="0">
                <a:solidFill>
                  <a:srgbClr val="FF0000"/>
                </a:solidFill>
              </a:rPr>
              <a:t>//OK</a:t>
            </a:r>
          </a:p>
          <a:p>
            <a:pPr marL="0" indent="0">
              <a:buNone/>
            </a:pPr>
            <a:r>
              <a:rPr lang="en-US" sz="1000" i="1" dirty="0"/>
              <a:t>	</a:t>
            </a:r>
            <a:r>
              <a:rPr lang="en-US" sz="1000" i="1" dirty="0" smtClean="0"/>
              <a:t>	</a:t>
            </a:r>
            <a:r>
              <a:rPr lang="en-US" sz="1000" i="1" dirty="0"/>
              <a:t> </a:t>
            </a:r>
            <a:r>
              <a:rPr lang="en-US" sz="1000" i="1" dirty="0" err="1"/>
              <a:t>siVariable</a:t>
            </a:r>
            <a:r>
              <a:rPr lang="en-US" sz="1000" i="1" dirty="0"/>
              <a:t> </a:t>
            </a:r>
            <a:r>
              <a:rPr lang="en-US" sz="1000" i="1" dirty="0" smtClean="0"/>
              <a:t> = 1; </a:t>
            </a:r>
            <a:r>
              <a:rPr lang="en-US" sz="1000" i="1" dirty="0" smtClean="0">
                <a:solidFill>
                  <a:srgbClr val="FF0000"/>
                </a:solidFill>
              </a:rPr>
              <a:t>//OK</a:t>
            </a:r>
          </a:p>
          <a:p>
            <a:pPr marL="0" indent="0">
              <a:buNone/>
            </a:pPr>
            <a:r>
              <a:rPr lang="en-US" sz="1000" i="1" dirty="0"/>
              <a:t>	</a:t>
            </a:r>
            <a:r>
              <a:rPr lang="en-US" sz="1000" i="1" dirty="0" smtClean="0"/>
              <a:t>}</a:t>
            </a:r>
          </a:p>
          <a:p>
            <a:pPr marL="0" indent="0">
              <a:buNone/>
            </a:pPr>
            <a:r>
              <a:rPr lang="en-US" sz="1000" i="1" dirty="0" smtClean="0"/>
              <a:t>};</a:t>
            </a:r>
          </a:p>
          <a:p>
            <a:pPr marL="0" indent="0">
              <a:buNone/>
            </a:pPr>
            <a:endParaRPr lang="en-US" sz="1000" i="1" dirty="0" smtClean="0"/>
          </a:p>
          <a:p>
            <a:pPr marL="0" indent="0">
              <a:buNone/>
            </a:pPr>
            <a:r>
              <a:rPr lang="en-US" sz="1000" i="1" dirty="0" smtClean="0"/>
              <a:t>using namespace </a:t>
            </a:r>
            <a:r>
              <a:rPr lang="en-US" sz="1000" i="1" dirty="0" err="1" smtClean="0"/>
              <a:t>std</a:t>
            </a:r>
            <a:r>
              <a:rPr lang="en-US" sz="1000" i="1" dirty="0" smtClean="0"/>
              <a:t>;</a:t>
            </a:r>
          </a:p>
          <a:p>
            <a:pPr marL="0" indent="0">
              <a:buNone/>
            </a:pPr>
            <a:r>
              <a:rPr lang="en-US" sz="1000" i="1" dirty="0" smtClean="0">
                <a:solidFill>
                  <a:srgbClr val="FF0000"/>
                </a:solidFill>
              </a:rPr>
              <a:t>static </a:t>
            </a:r>
            <a:r>
              <a:rPr lang="en-US" sz="1000" i="1" dirty="0" err="1" smtClean="0">
                <a:solidFill>
                  <a:srgbClr val="FF0000"/>
                </a:solidFill>
              </a:rPr>
              <a:t>samplestatic</a:t>
            </a:r>
            <a:r>
              <a:rPr lang="en-US" sz="1000" i="1" dirty="0" smtClean="0">
                <a:solidFill>
                  <a:srgbClr val="FF0000"/>
                </a:solidFill>
              </a:rPr>
              <a:t>::</a:t>
            </a:r>
            <a:r>
              <a:rPr lang="en-US" sz="1000" i="1" dirty="0">
                <a:solidFill>
                  <a:srgbClr val="FF0000"/>
                </a:solidFill>
              </a:rPr>
              <a:t> </a:t>
            </a:r>
            <a:r>
              <a:rPr lang="en-US" sz="1000" i="1" dirty="0" err="1" smtClean="0">
                <a:solidFill>
                  <a:srgbClr val="FF0000"/>
                </a:solidFill>
              </a:rPr>
              <a:t>siVariable</a:t>
            </a:r>
            <a:r>
              <a:rPr lang="en-US" sz="1000" i="1" dirty="0" smtClean="0">
                <a:solidFill>
                  <a:srgbClr val="FF0000"/>
                </a:solidFill>
              </a:rPr>
              <a:t> = 0; // declare/assign for static variables of class </a:t>
            </a:r>
            <a:r>
              <a:rPr lang="en-US" sz="1000" i="1" dirty="0" err="1" smtClean="0">
                <a:solidFill>
                  <a:srgbClr val="FF0000"/>
                </a:solidFill>
              </a:rPr>
              <a:t>samplestatic</a:t>
            </a:r>
            <a:endParaRPr lang="en-US" sz="1000" i="1" dirty="0" smtClean="0">
              <a:solidFill>
                <a:srgbClr val="FF0000"/>
              </a:solidFill>
            </a:endParaRPr>
          </a:p>
          <a:p>
            <a:pPr marL="0" indent="0">
              <a:buNone/>
            </a:pPr>
            <a:r>
              <a:rPr lang="en-US" sz="1000" i="1" dirty="0" smtClean="0">
                <a:solidFill>
                  <a:srgbClr val="FF0000"/>
                </a:solidFill>
              </a:rPr>
              <a:t>static </a:t>
            </a:r>
            <a:r>
              <a:rPr lang="en-US" sz="1000" i="1" dirty="0" err="1">
                <a:solidFill>
                  <a:srgbClr val="FF0000"/>
                </a:solidFill>
              </a:rPr>
              <a:t>samplestatic</a:t>
            </a:r>
            <a:r>
              <a:rPr lang="en-US" sz="1000" i="1" dirty="0">
                <a:solidFill>
                  <a:srgbClr val="FF0000"/>
                </a:solidFill>
              </a:rPr>
              <a:t>:: </a:t>
            </a:r>
            <a:r>
              <a:rPr lang="en-US" sz="1000" i="1" dirty="0" err="1">
                <a:solidFill>
                  <a:srgbClr val="FF0000"/>
                </a:solidFill>
              </a:rPr>
              <a:t>svFunction</a:t>
            </a:r>
            <a:r>
              <a:rPr lang="en-US" sz="1000" i="1" dirty="0">
                <a:solidFill>
                  <a:srgbClr val="FF0000"/>
                </a:solidFill>
              </a:rPr>
              <a:t>(</a:t>
            </a:r>
            <a:r>
              <a:rPr lang="en-US" sz="1000" i="1" dirty="0" err="1">
                <a:solidFill>
                  <a:srgbClr val="FF0000"/>
                </a:solidFill>
              </a:rPr>
              <a:t>int</a:t>
            </a:r>
            <a:r>
              <a:rPr lang="en-US" sz="1000" i="1" dirty="0">
                <a:solidFill>
                  <a:srgbClr val="FF0000"/>
                </a:solidFill>
              </a:rPr>
              <a:t> value</a:t>
            </a:r>
            <a:r>
              <a:rPr lang="en-US" sz="1000" i="1" dirty="0" smtClean="0">
                <a:solidFill>
                  <a:srgbClr val="FF0000"/>
                </a:solidFill>
              </a:rPr>
              <a:t>); // declare prototype for static method of class</a:t>
            </a:r>
          </a:p>
          <a:p>
            <a:pPr marL="0" indent="0">
              <a:buNone/>
            </a:pPr>
            <a:r>
              <a:rPr lang="en-US" sz="1000" i="1" dirty="0" err="1" smtClean="0"/>
              <a:t>int</a:t>
            </a:r>
            <a:r>
              <a:rPr lang="en-US" sz="1000" i="1" dirty="0" smtClean="0"/>
              <a:t> main(</a:t>
            </a:r>
            <a:r>
              <a:rPr lang="en-US" sz="1000" i="1" dirty="0" err="1" smtClean="0"/>
              <a:t>int</a:t>
            </a:r>
            <a:r>
              <a:rPr lang="en-US" sz="1000" i="1" dirty="0" smtClean="0"/>
              <a:t> </a:t>
            </a:r>
            <a:r>
              <a:rPr lang="en-US" sz="1000" i="1" dirty="0" err="1" smtClean="0"/>
              <a:t>argc</a:t>
            </a:r>
            <a:r>
              <a:rPr lang="en-US" sz="1000" i="1" dirty="0" smtClean="0"/>
              <a:t>, char ** </a:t>
            </a:r>
            <a:r>
              <a:rPr lang="en-US" sz="1000" i="1" dirty="0" err="1" smtClean="0"/>
              <a:t>argv</a:t>
            </a:r>
            <a:r>
              <a:rPr lang="en-US" sz="1000" i="1" dirty="0" smtClean="0"/>
              <a:t>)</a:t>
            </a:r>
          </a:p>
          <a:p>
            <a:pPr marL="0" indent="0">
              <a:buNone/>
            </a:pPr>
            <a:r>
              <a:rPr lang="en-US" sz="1000" i="1" dirty="0" smtClean="0"/>
              <a:t>{</a:t>
            </a:r>
          </a:p>
          <a:p>
            <a:pPr marL="0" indent="0">
              <a:buNone/>
            </a:pPr>
            <a:r>
              <a:rPr lang="en-US" sz="1000" i="1" dirty="0"/>
              <a:t>	 </a:t>
            </a:r>
            <a:r>
              <a:rPr lang="en-US" sz="1000" i="1" dirty="0" err="1" smtClean="0"/>
              <a:t>samplestatic</a:t>
            </a:r>
            <a:r>
              <a:rPr lang="en-US" sz="1000" i="1" dirty="0" smtClean="0"/>
              <a:t> class1, class2;</a:t>
            </a:r>
          </a:p>
          <a:p>
            <a:pPr marL="0" indent="0">
              <a:buNone/>
            </a:pPr>
            <a:r>
              <a:rPr lang="en-US" sz="1000" i="1" dirty="0" smtClean="0"/>
              <a:t>	</a:t>
            </a:r>
            <a:r>
              <a:rPr lang="en-US" sz="1000" i="1" dirty="0"/>
              <a:t> </a:t>
            </a:r>
            <a:r>
              <a:rPr lang="en-US" sz="1000" i="1" dirty="0" err="1"/>
              <a:t>samplestatic</a:t>
            </a:r>
            <a:r>
              <a:rPr lang="en-US" sz="1000" i="1" dirty="0"/>
              <a:t>:: </a:t>
            </a:r>
            <a:r>
              <a:rPr lang="en-US" sz="1000" i="1" dirty="0" err="1"/>
              <a:t>siVariable</a:t>
            </a:r>
            <a:r>
              <a:rPr lang="en-US" sz="1000" i="1" dirty="0"/>
              <a:t> </a:t>
            </a:r>
            <a:r>
              <a:rPr lang="en-US" sz="1000" i="1" dirty="0" smtClean="0"/>
              <a:t>= 0;</a:t>
            </a:r>
          </a:p>
          <a:p>
            <a:pPr marL="0" indent="0">
              <a:buNone/>
            </a:pPr>
            <a:r>
              <a:rPr lang="en-US" sz="1000" i="1" dirty="0" smtClean="0"/>
              <a:t>	class1. </a:t>
            </a:r>
            <a:r>
              <a:rPr lang="en-US" sz="1000" i="1" dirty="0" err="1"/>
              <a:t>siVariable</a:t>
            </a:r>
            <a:r>
              <a:rPr lang="en-US" sz="1000" i="1" dirty="0"/>
              <a:t> </a:t>
            </a:r>
            <a:r>
              <a:rPr lang="en-US" sz="1000" i="1" dirty="0" smtClean="0"/>
              <a:t> = 1;</a:t>
            </a:r>
          </a:p>
          <a:p>
            <a:pPr marL="0" indent="0">
              <a:buNone/>
            </a:pPr>
            <a:r>
              <a:rPr lang="en-US" sz="1000" i="1" dirty="0"/>
              <a:t>	</a:t>
            </a:r>
            <a:r>
              <a:rPr lang="en-US" sz="1000" i="1" dirty="0" smtClean="0"/>
              <a:t>class2. </a:t>
            </a:r>
            <a:r>
              <a:rPr lang="en-US" sz="1000" i="1" dirty="0" err="1"/>
              <a:t>siVariable</a:t>
            </a:r>
            <a:r>
              <a:rPr lang="en-US" sz="1000" i="1" dirty="0"/>
              <a:t>  = </a:t>
            </a:r>
            <a:r>
              <a:rPr lang="en-US" sz="1000" i="1" dirty="0" smtClean="0"/>
              <a:t>2;</a:t>
            </a:r>
            <a:endParaRPr lang="en-US" sz="1000" i="1" dirty="0"/>
          </a:p>
          <a:p>
            <a:pPr marL="0" indent="0">
              <a:buNone/>
            </a:pPr>
            <a:r>
              <a:rPr lang="en-US" sz="1000" i="1" dirty="0" smtClean="0"/>
              <a:t>	</a:t>
            </a:r>
            <a:r>
              <a:rPr lang="en-US" sz="1000" i="1" dirty="0" err="1" smtClean="0"/>
              <a:t>cout</a:t>
            </a:r>
            <a:r>
              <a:rPr lang="en-US" sz="1000" i="1" dirty="0" smtClean="0"/>
              <a:t> &lt;&lt;  </a:t>
            </a:r>
            <a:r>
              <a:rPr lang="en-US" sz="1000" i="1" dirty="0" err="1" smtClean="0"/>
              <a:t>samplestatic</a:t>
            </a:r>
            <a:r>
              <a:rPr lang="en-US" sz="1000" i="1" dirty="0"/>
              <a:t>:: </a:t>
            </a:r>
            <a:r>
              <a:rPr lang="en-US" sz="1000" i="1" dirty="0" err="1"/>
              <a:t>siVariable</a:t>
            </a:r>
            <a:r>
              <a:rPr lang="en-US" sz="1000" i="1" dirty="0"/>
              <a:t> </a:t>
            </a:r>
            <a:r>
              <a:rPr lang="en-US" sz="1000" i="1" dirty="0" smtClean="0"/>
              <a:t> &lt;&lt;  “\n” ; </a:t>
            </a:r>
            <a:r>
              <a:rPr lang="en-US" sz="1000" i="1" dirty="0" smtClean="0">
                <a:solidFill>
                  <a:srgbClr val="FF0000"/>
                </a:solidFill>
              </a:rPr>
              <a:t>// result ?</a:t>
            </a:r>
          </a:p>
          <a:p>
            <a:pPr marL="0" indent="0">
              <a:buNone/>
            </a:pPr>
            <a:r>
              <a:rPr lang="en-US" sz="1000" i="1" dirty="0" smtClean="0"/>
              <a:t>	</a:t>
            </a:r>
            <a:r>
              <a:rPr lang="en-US" sz="1000" i="1" dirty="0" err="1" smtClean="0"/>
              <a:t>cout</a:t>
            </a:r>
            <a:r>
              <a:rPr lang="en-US" sz="1000" i="1" dirty="0" smtClean="0"/>
              <a:t> </a:t>
            </a:r>
            <a:r>
              <a:rPr lang="en-US" sz="1000" i="1" dirty="0"/>
              <a:t>&lt;&lt; </a:t>
            </a:r>
            <a:r>
              <a:rPr lang="en-US" sz="1000" i="1" dirty="0" smtClean="0"/>
              <a:t>class1. </a:t>
            </a:r>
            <a:r>
              <a:rPr lang="en-US" sz="1000" i="1" dirty="0" err="1"/>
              <a:t>siVariable</a:t>
            </a:r>
            <a:r>
              <a:rPr lang="en-US" sz="1000" i="1" dirty="0"/>
              <a:t>  &lt;&lt;  “\n” ; </a:t>
            </a:r>
            <a:r>
              <a:rPr lang="en-US" sz="1000" i="1" dirty="0">
                <a:solidFill>
                  <a:srgbClr val="FF0000"/>
                </a:solidFill>
              </a:rPr>
              <a:t>// result ?</a:t>
            </a:r>
          </a:p>
          <a:p>
            <a:pPr marL="0" indent="0">
              <a:buNone/>
            </a:pPr>
            <a:r>
              <a:rPr lang="en-US" sz="1000" i="1" dirty="0" smtClean="0"/>
              <a:t>	</a:t>
            </a:r>
            <a:r>
              <a:rPr lang="en-US" sz="1000" i="1" dirty="0" err="1" smtClean="0"/>
              <a:t>cout</a:t>
            </a:r>
            <a:r>
              <a:rPr lang="en-US" sz="1000" i="1" dirty="0" smtClean="0"/>
              <a:t> </a:t>
            </a:r>
            <a:r>
              <a:rPr lang="en-US" sz="1000" i="1" dirty="0"/>
              <a:t>&lt;&lt; </a:t>
            </a:r>
            <a:r>
              <a:rPr lang="en-US" sz="1000" i="1" dirty="0" smtClean="0"/>
              <a:t>class2. </a:t>
            </a:r>
            <a:r>
              <a:rPr lang="en-US" sz="1000" i="1" dirty="0" err="1"/>
              <a:t>siVariable</a:t>
            </a:r>
            <a:r>
              <a:rPr lang="en-US" sz="1000" i="1" dirty="0"/>
              <a:t>  &lt;&lt;  “\n” ; </a:t>
            </a:r>
            <a:r>
              <a:rPr lang="en-US" sz="1000" i="1" dirty="0">
                <a:solidFill>
                  <a:srgbClr val="FF0000"/>
                </a:solidFill>
              </a:rPr>
              <a:t>// result </a:t>
            </a:r>
            <a:r>
              <a:rPr lang="en-US" sz="1000" i="1" dirty="0" smtClean="0">
                <a:solidFill>
                  <a:srgbClr val="FF0000"/>
                </a:solidFill>
              </a:rPr>
              <a:t>?	</a:t>
            </a:r>
            <a:endParaRPr lang="en-US" sz="1000" i="1" dirty="0">
              <a:solidFill>
                <a:srgbClr val="FF0000"/>
              </a:solidFill>
            </a:endParaRPr>
          </a:p>
          <a:p>
            <a:pPr marL="0" indent="0">
              <a:buNone/>
            </a:pPr>
            <a:r>
              <a:rPr lang="en-US" sz="1000" i="1" dirty="0" smtClean="0"/>
              <a:t>}</a:t>
            </a:r>
            <a:endParaRPr lang="en-US" sz="1000" i="1" dirty="0"/>
          </a:p>
        </p:txBody>
      </p:sp>
    </p:spTree>
    <p:extLst>
      <p:ext uri="{BB962C8B-B14F-4D97-AF65-F5344CB8AC3E}">
        <p14:creationId xmlns:p14="http://schemas.microsoft.com/office/powerpoint/2010/main" val="37300722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709"/>
            <a:ext cx="8229600" cy="411162"/>
          </a:xfrm>
        </p:spPr>
        <p:txBody>
          <a:bodyPr>
            <a:normAutofit fontScale="90000"/>
          </a:bodyPr>
          <a:lstStyle/>
          <a:p>
            <a:r>
              <a:rPr lang="en-US" dirty="0" smtClean="0"/>
              <a:t>Friend function</a:t>
            </a:r>
            <a:endParaRPr lang="en-US" dirty="0"/>
          </a:p>
        </p:txBody>
      </p:sp>
      <p:sp>
        <p:nvSpPr>
          <p:cNvPr id="3" name="Content Placeholder 2"/>
          <p:cNvSpPr>
            <a:spLocks noGrp="1"/>
          </p:cNvSpPr>
          <p:nvPr>
            <p:ph idx="1"/>
          </p:nvPr>
        </p:nvSpPr>
        <p:spPr>
          <a:xfrm>
            <a:off x="457200" y="457200"/>
            <a:ext cx="8229600" cy="6324600"/>
          </a:xfrm>
        </p:spPr>
        <p:txBody>
          <a:bodyPr/>
          <a:lstStyle/>
          <a:p>
            <a:r>
              <a:rPr lang="en-US" sz="1800" dirty="0"/>
              <a:t>A friend function of a class is defined outside that class' scope but it has the right to access all private and protected members of the class. Even though the prototypes for friend functions appear in the class definition, friends are not member functions.</a:t>
            </a:r>
          </a:p>
          <a:p>
            <a:r>
              <a:rPr lang="en-US" sz="1800" dirty="0"/>
              <a:t>A friend can be a function, function template, or member function, or a class or class template, in which case the entire class and all of its members are </a:t>
            </a:r>
            <a:r>
              <a:rPr lang="en-US" sz="1800" dirty="0" smtClean="0"/>
              <a:t>friends.</a:t>
            </a:r>
          </a:p>
          <a:p>
            <a:pPr marL="0" indent="0">
              <a:buNone/>
            </a:pPr>
            <a:r>
              <a:rPr lang="en-US" sz="1800" b="1" dirty="0" smtClean="0"/>
              <a:t>Example</a:t>
            </a:r>
            <a:r>
              <a:rPr lang="en-US" b="1" dirty="0"/>
              <a:t/>
            </a:r>
            <a:br>
              <a:rPr lang="en-US" b="1" dirty="0"/>
            </a:br>
            <a:r>
              <a:rPr lang="en-US" sz="1400" i="1" dirty="0"/>
              <a:t>class </a:t>
            </a:r>
            <a:r>
              <a:rPr lang="en-US" sz="1400" i="1" dirty="0" err="1" smtClean="0"/>
              <a:t>samplefriend</a:t>
            </a:r>
            <a:r>
              <a:rPr lang="en-US" sz="1400" i="1" dirty="0" smtClean="0"/>
              <a:t>{ </a:t>
            </a:r>
          </a:p>
          <a:p>
            <a:pPr marL="0" indent="0">
              <a:buNone/>
            </a:pPr>
            <a:r>
              <a:rPr lang="en-US" sz="1400" i="1" dirty="0" smtClean="0"/>
              <a:t>public</a:t>
            </a:r>
            <a:r>
              <a:rPr lang="en-US" sz="1400" i="1" dirty="0"/>
              <a:t>: </a:t>
            </a:r>
            <a:r>
              <a:rPr lang="en-US" sz="1400" i="1" dirty="0" err="1" smtClean="0"/>
              <a:t>int</a:t>
            </a:r>
            <a:r>
              <a:rPr lang="en-US" sz="1400" i="1" dirty="0" smtClean="0"/>
              <a:t> </a:t>
            </a:r>
            <a:r>
              <a:rPr lang="en-US" sz="1400" i="1" dirty="0" err="1" smtClean="0"/>
              <a:t>iVariable</a:t>
            </a:r>
            <a:r>
              <a:rPr lang="en-US" sz="1400" i="1" dirty="0" smtClean="0"/>
              <a:t>;</a:t>
            </a:r>
          </a:p>
          <a:p>
            <a:pPr marL="0" indent="0">
              <a:buNone/>
            </a:pPr>
            <a:r>
              <a:rPr lang="en-US" sz="1400" i="1" dirty="0" smtClean="0"/>
              <a:t> 	</a:t>
            </a:r>
            <a:r>
              <a:rPr lang="en-US" sz="1400" i="1" dirty="0" smtClean="0">
                <a:solidFill>
                  <a:srgbClr val="FF0000"/>
                </a:solidFill>
              </a:rPr>
              <a:t>friend </a:t>
            </a:r>
            <a:r>
              <a:rPr lang="en-US" sz="1400" i="1" dirty="0"/>
              <a:t>void </a:t>
            </a:r>
            <a:r>
              <a:rPr lang="en-US" sz="1400" i="1" dirty="0" err="1" smtClean="0">
                <a:solidFill>
                  <a:schemeClr val="accent3">
                    <a:lumMod val="75000"/>
                  </a:schemeClr>
                </a:solidFill>
              </a:rPr>
              <a:t>friend_function</a:t>
            </a:r>
            <a:r>
              <a:rPr lang="en-US" sz="1400" i="1" dirty="0" smtClean="0"/>
              <a:t>(</a:t>
            </a:r>
            <a:r>
              <a:rPr lang="en-US" sz="1400" i="1" dirty="0" err="1" smtClean="0"/>
              <a:t>samplefriend</a:t>
            </a:r>
            <a:r>
              <a:rPr lang="en-US" sz="1400" i="1" dirty="0" smtClean="0"/>
              <a:t> </a:t>
            </a:r>
            <a:r>
              <a:rPr lang="en-US" sz="1400" i="1" dirty="0" err="1" smtClean="0"/>
              <a:t>obj</a:t>
            </a:r>
            <a:r>
              <a:rPr lang="en-US" sz="1400" i="1" dirty="0" smtClean="0"/>
              <a:t>); </a:t>
            </a:r>
          </a:p>
          <a:p>
            <a:pPr marL="0" indent="0">
              <a:buNone/>
            </a:pPr>
            <a:r>
              <a:rPr lang="en-US" sz="1400" i="1" dirty="0" smtClean="0"/>
              <a:t>private: </a:t>
            </a:r>
            <a:r>
              <a:rPr lang="en-US" sz="1400" i="1" dirty="0" err="1"/>
              <a:t>int</a:t>
            </a:r>
            <a:r>
              <a:rPr lang="en-US" sz="1400" i="1" dirty="0"/>
              <a:t> </a:t>
            </a:r>
            <a:r>
              <a:rPr lang="en-US" sz="1400" i="1" dirty="0" err="1" smtClean="0"/>
              <a:t>iPrivVariable</a:t>
            </a:r>
            <a:r>
              <a:rPr lang="en-US" sz="1400" i="1" dirty="0" smtClean="0"/>
              <a:t>;</a:t>
            </a:r>
            <a:endParaRPr lang="en-US" sz="1400" i="1" dirty="0"/>
          </a:p>
          <a:p>
            <a:pPr marL="0" indent="0">
              <a:buNone/>
            </a:pPr>
            <a:r>
              <a:rPr lang="en-US" sz="1400" i="1" dirty="0"/>
              <a:t>public: </a:t>
            </a:r>
            <a:r>
              <a:rPr lang="en-US" sz="1400" i="1" dirty="0" err="1"/>
              <a:t>int</a:t>
            </a:r>
            <a:r>
              <a:rPr lang="en-US" sz="1400" i="1" dirty="0"/>
              <a:t> </a:t>
            </a:r>
            <a:r>
              <a:rPr lang="en-US" sz="1400" i="1" dirty="0" err="1" smtClean="0"/>
              <a:t>iProVariable</a:t>
            </a:r>
            <a:r>
              <a:rPr lang="en-US" sz="1400" i="1" dirty="0" smtClean="0"/>
              <a:t>;</a:t>
            </a:r>
          </a:p>
          <a:p>
            <a:pPr marL="0" indent="0">
              <a:buNone/>
            </a:pPr>
            <a:r>
              <a:rPr lang="en-US" sz="1400" i="1" dirty="0" smtClean="0"/>
              <a:t>};</a:t>
            </a:r>
            <a:r>
              <a:rPr lang="en-US" sz="2400" dirty="0"/>
              <a:t/>
            </a:r>
            <a:br>
              <a:rPr lang="en-US" sz="2400" dirty="0"/>
            </a:br>
            <a:r>
              <a:rPr lang="en-US" sz="1400" i="1" dirty="0"/>
              <a:t>void </a:t>
            </a:r>
            <a:r>
              <a:rPr lang="en-US" sz="1400" i="1" dirty="0" err="1">
                <a:solidFill>
                  <a:schemeClr val="accent3">
                    <a:lumMod val="75000"/>
                  </a:schemeClr>
                </a:solidFill>
              </a:rPr>
              <a:t>friend_function</a:t>
            </a:r>
            <a:r>
              <a:rPr lang="en-US" sz="1400" i="1" dirty="0">
                <a:solidFill>
                  <a:schemeClr val="accent3">
                    <a:lumMod val="75000"/>
                  </a:schemeClr>
                </a:solidFill>
              </a:rPr>
              <a:t> </a:t>
            </a:r>
            <a:r>
              <a:rPr lang="en-US" sz="1400" i="1" dirty="0" smtClean="0"/>
              <a:t>(</a:t>
            </a:r>
            <a:r>
              <a:rPr lang="en-US" sz="1400" i="1" dirty="0" err="1"/>
              <a:t>samplefriend</a:t>
            </a:r>
            <a:r>
              <a:rPr lang="en-US" sz="1400" i="1" dirty="0"/>
              <a:t> </a:t>
            </a:r>
            <a:r>
              <a:rPr lang="en-US" sz="1400" i="1" dirty="0" err="1" smtClean="0"/>
              <a:t>obj</a:t>
            </a:r>
            <a:r>
              <a:rPr lang="en-US" sz="1400" i="1" dirty="0" smtClean="0"/>
              <a:t>){</a:t>
            </a:r>
          </a:p>
          <a:p>
            <a:pPr marL="0" indent="0">
              <a:buNone/>
            </a:pPr>
            <a:r>
              <a:rPr lang="en-US" sz="1400" i="1" dirty="0"/>
              <a:t>	 </a:t>
            </a:r>
            <a:r>
              <a:rPr lang="en-US" sz="1400" i="1" dirty="0" smtClean="0"/>
              <a:t>obj.</a:t>
            </a:r>
            <a:r>
              <a:rPr lang="en-US" sz="1400" i="1" dirty="0"/>
              <a:t> </a:t>
            </a:r>
            <a:r>
              <a:rPr lang="en-US" sz="1400" i="1" dirty="0" err="1" smtClean="0"/>
              <a:t>iVariable</a:t>
            </a:r>
            <a:r>
              <a:rPr lang="en-US" sz="1400" i="1" dirty="0" smtClean="0"/>
              <a:t> = 1;</a:t>
            </a:r>
          </a:p>
          <a:p>
            <a:pPr marL="0" indent="0">
              <a:buNone/>
            </a:pPr>
            <a:r>
              <a:rPr lang="en-US" sz="1400" i="1" dirty="0"/>
              <a:t>	 obj. </a:t>
            </a:r>
            <a:r>
              <a:rPr lang="en-US" sz="1400" i="1" dirty="0" err="1"/>
              <a:t>iPrivVariable</a:t>
            </a:r>
            <a:r>
              <a:rPr lang="en-US" sz="1400" i="1" dirty="0"/>
              <a:t> </a:t>
            </a:r>
            <a:r>
              <a:rPr lang="en-US" sz="1400" i="1" dirty="0" smtClean="0"/>
              <a:t>= 2;</a:t>
            </a:r>
            <a:endParaRPr lang="en-US" sz="1400" i="1" dirty="0"/>
          </a:p>
          <a:p>
            <a:pPr marL="0" indent="0">
              <a:buNone/>
            </a:pPr>
            <a:r>
              <a:rPr lang="en-US" sz="1400" i="1" dirty="0"/>
              <a:t>	 obj. </a:t>
            </a:r>
            <a:r>
              <a:rPr lang="en-US" sz="1400" i="1" dirty="0" err="1"/>
              <a:t>iProVariable</a:t>
            </a:r>
            <a:r>
              <a:rPr lang="en-US" sz="1400" i="1" dirty="0"/>
              <a:t> </a:t>
            </a:r>
            <a:r>
              <a:rPr lang="en-US" sz="1400" i="1" dirty="0" smtClean="0"/>
              <a:t>= 3;</a:t>
            </a:r>
            <a:endParaRPr lang="en-US" sz="1400" i="1" dirty="0"/>
          </a:p>
          <a:p>
            <a:pPr marL="0" indent="0">
              <a:buNone/>
            </a:pPr>
            <a:r>
              <a:rPr lang="en-US" sz="1400" i="1" dirty="0" smtClean="0"/>
              <a:t>}</a:t>
            </a:r>
          </a:p>
          <a:p>
            <a:pPr marL="0" indent="0">
              <a:buNone/>
            </a:pPr>
            <a:r>
              <a:rPr lang="en-US" sz="1400" i="1" dirty="0" err="1" smtClean="0"/>
              <a:t>int</a:t>
            </a:r>
            <a:r>
              <a:rPr lang="en-US" sz="1400" i="1" dirty="0" smtClean="0"/>
              <a:t>  main(</a:t>
            </a:r>
            <a:r>
              <a:rPr lang="en-US" sz="1400" i="1" dirty="0" err="1" smtClean="0"/>
              <a:t>int</a:t>
            </a:r>
            <a:r>
              <a:rPr lang="en-US" sz="1400" i="1" dirty="0" smtClean="0"/>
              <a:t> </a:t>
            </a:r>
            <a:r>
              <a:rPr lang="en-US" sz="1400" i="1" dirty="0" err="1" smtClean="0"/>
              <a:t>argc</a:t>
            </a:r>
            <a:r>
              <a:rPr lang="en-US" sz="1400" i="1" dirty="0" smtClean="0"/>
              <a:t>, char ** </a:t>
            </a:r>
            <a:r>
              <a:rPr lang="en-US" sz="1400" i="1" dirty="0" err="1" smtClean="0"/>
              <a:t>argv</a:t>
            </a:r>
            <a:r>
              <a:rPr lang="en-US" sz="1400" i="1" dirty="0" smtClean="0"/>
              <a:t>){</a:t>
            </a:r>
          </a:p>
          <a:p>
            <a:pPr marL="0" indent="0">
              <a:buNone/>
            </a:pPr>
            <a:r>
              <a:rPr lang="en-US" sz="1400" i="1" dirty="0"/>
              <a:t>	 </a:t>
            </a:r>
            <a:r>
              <a:rPr lang="en-US" sz="1400" i="1" dirty="0" err="1" smtClean="0"/>
              <a:t>samplefriend</a:t>
            </a:r>
            <a:r>
              <a:rPr lang="en-US" sz="1400" i="1" dirty="0" smtClean="0"/>
              <a:t> </a:t>
            </a:r>
            <a:r>
              <a:rPr lang="en-US" sz="1400" i="1" dirty="0" err="1" smtClean="0"/>
              <a:t>sclass</a:t>
            </a:r>
            <a:r>
              <a:rPr lang="en-US" sz="1400" i="1" dirty="0" smtClean="0"/>
              <a:t>;</a:t>
            </a:r>
          </a:p>
          <a:p>
            <a:pPr marL="0" indent="0">
              <a:buNone/>
            </a:pPr>
            <a:r>
              <a:rPr lang="en-US" sz="1400" i="1" dirty="0"/>
              <a:t>	</a:t>
            </a:r>
            <a:r>
              <a:rPr lang="en-US" sz="1400" i="1" dirty="0">
                <a:solidFill>
                  <a:schemeClr val="accent3">
                    <a:lumMod val="75000"/>
                  </a:schemeClr>
                </a:solidFill>
              </a:rPr>
              <a:t> </a:t>
            </a:r>
            <a:r>
              <a:rPr lang="en-US" sz="1400" i="1" dirty="0" err="1">
                <a:solidFill>
                  <a:schemeClr val="accent3">
                    <a:lumMod val="75000"/>
                  </a:schemeClr>
                </a:solidFill>
              </a:rPr>
              <a:t>friend_function</a:t>
            </a:r>
            <a:r>
              <a:rPr lang="en-US" sz="1400" i="1" dirty="0">
                <a:solidFill>
                  <a:schemeClr val="accent3">
                    <a:lumMod val="75000"/>
                  </a:schemeClr>
                </a:solidFill>
              </a:rPr>
              <a:t> </a:t>
            </a:r>
            <a:r>
              <a:rPr lang="en-US" sz="1400" i="1" dirty="0" smtClean="0"/>
              <a:t>(</a:t>
            </a:r>
            <a:r>
              <a:rPr lang="en-US" sz="1400" i="1" dirty="0" err="1"/>
              <a:t>sclass</a:t>
            </a:r>
            <a:r>
              <a:rPr lang="en-US" sz="1400" i="1" dirty="0" smtClean="0"/>
              <a:t>);</a:t>
            </a:r>
            <a:r>
              <a:rPr lang="en-US" sz="1400" i="1" dirty="0"/>
              <a:t>	</a:t>
            </a:r>
            <a:endParaRPr lang="en-US" sz="1400" i="1" dirty="0" smtClean="0"/>
          </a:p>
          <a:p>
            <a:pPr marL="0" indent="0">
              <a:buNone/>
            </a:pPr>
            <a:r>
              <a:rPr lang="en-US" sz="1400" i="1" dirty="0"/>
              <a:t>}</a:t>
            </a:r>
            <a:endParaRPr lang="en-US" sz="2000" dirty="0"/>
          </a:p>
        </p:txBody>
      </p:sp>
    </p:spTree>
    <p:extLst>
      <p:ext uri="{BB962C8B-B14F-4D97-AF65-F5344CB8AC3E}">
        <p14:creationId xmlns:p14="http://schemas.microsoft.com/office/powerpoint/2010/main" val="34124526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944</TotalTime>
  <Words>983</Words>
  <Application>Microsoft Office PowerPoint</Application>
  <PresentationFormat>On-screen Show (4:3)</PresentationFormat>
  <Paragraphs>469</Paragraphs>
  <Slides>18</Slides>
  <Notes>3</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Some characteristic of C++</vt:lpstr>
      <vt:lpstr>Class</vt:lpstr>
      <vt:lpstr>Constructor and Destructor function</vt:lpstr>
      <vt:lpstr>Constructor and Destructor function</vt:lpstr>
      <vt:lpstr>Privilege in C++</vt:lpstr>
      <vt:lpstr>Class member functions</vt:lpstr>
      <vt:lpstr>Class member variables</vt:lpstr>
      <vt:lpstr>Class static members</vt:lpstr>
      <vt:lpstr>Friend function</vt:lpstr>
      <vt:lpstr>Inheritance</vt:lpstr>
      <vt:lpstr>Inheritance – public inherit</vt:lpstr>
      <vt:lpstr>Inheritance – protected inherit</vt:lpstr>
      <vt:lpstr>Inheritance – private inherit</vt:lpstr>
      <vt:lpstr>Inheritance – override </vt:lpstr>
      <vt:lpstr>Operator - Overloading</vt:lpstr>
      <vt:lpstr>Operator - Overloading</vt:lpstr>
      <vt:lpstr>Template</vt:lpstr>
      <vt:lpstr>Template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Some characteristic of C++</dc:title>
  <dc:creator>Nguyen Van Thanh (FGA.BU77)</dc:creator>
  <cp:lastModifiedBy>elitebook</cp:lastModifiedBy>
  <cp:revision>341</cp:revision>
  <dcterms:created xsi:type="dcterms:W3CDTF">2006-08-16T00:00:00Z</dcterms:created>
  <dcterms:modified xsi:type="dcterms:W3CDTF">2016-10-17T02:53:50Z</dcterms:modified>
</cp:coreProperties>
</file>