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26"/>
  </p:notesMasterIdLst>
  <p:sldIdLst>
    <p:sldId id="256" r:id="rId2"/>
    <p:sldId id="258" r:id="rId3"/>
    <p:sldId id="257" r:id="rId4"/>
    <p:sldId id="330" r:id="rId5"/>
    <p:sldId id="296" r:id="rId6"/>
    <p:sldId id="332" r:id="rId7"/>
    <p:sldId id="333" r:id="rId8"/>
    <p:sldId id="335" r:id="rId9"/>
    <p:sldId id="336" r:id="rId10"/>
    <p:sldId id="337" r:id="rId11"/>
    <p:sldId id="297" r:id="rId12"/>
    <p:sldId id="338" r:id="rId13"/>
    <p:sldId id="339" r:id="rId14"/>
    <p:sldId id="340" r:id="rId15"/>
    <p:sldId id="345" r:id="rId16"/>
    <p:sldId id="346" r:id="rId17"/>
    <p:sldId id="341" r:id="rId18"/>
    <p:sldId id="298" r:id="rId19"/>
    <p:sldId id="342" r:id="rId20"/>
    <p:sldId id="343" r:id="rId21"/>
    <p:sldId id="344" r:id="rId22"/>
    <p:sldId id="347" r:id="rId23"/>
    <p:sldId id="261" r:id="rId24"/>
    <p:sldId id="28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912" y="6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D5C47-B666-48C4-8862-3C96249EEB6B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B268B-F8D8-4279-B234-D1943204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4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B268B-F8D8-4279-B234-D194320484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5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B268B-F8D8-4279-B234-D194320484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91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B268B-F8D8-4279-B234-D194320484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31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B268B-F8D8-4279-B234-D194320484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98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B268B-F8D8-4279-B234-D194320484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32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B268B-F8D8-4279-B234-D194320484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61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B268B-F8D8-4279-B234-D194320484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72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579" y="1801587"/>
            <a:ext cx="10588321" cy="2475161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3390" y="4424730"/>
            <a:ext cx="978980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09/05/2024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0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09/05/2024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BB4A38-971F-4DA7-8DD7-81648360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9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09/05/2024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BB4A38-971F-4DA7-8DD7-81648360E5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7366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09/05/2024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BB4A38-971F-4DA7-8DD7-81648360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57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09/05/2024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BB4A38-971F-4DA7-8DD7-81648360E5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9048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09/05/2024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BB4A38-971F-4DA7-8DD7-81648360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83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09/05/2024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4A38-971F-4DA7-8DD7-81648360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84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09/05/2024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4A38-971F-4DA7-8DD7-81648360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3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203200"/>
            <a:ext cx="10412413" cy="749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5079" y="1221670"/>
            <a:ext cx="10129533" cy="4689551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Ø"/>
              <a:defRPr sz="28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>
              <a:buFont typeface="Arial" panose="020B0604020202020204" pitchFamily="34" charset="0"/>
              <a:buChar char="•"/>
              <a:defRPr sz="2000" i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59130" y="6347040"/>
            <a:ext cx="1146283" cy="370396"/>
          </a:xfrm>
        </p:spPr>
        <p:txBody>
          <a:bodyPr/>
          <a:lstStyle/>
          <a:p>
            <a:r>
              <a:rPr lang="en-US" smtClean="0"/>
              <a:t>09/05/2024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7580" y="6350703"/>
            <a:ext cx="655890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11295688" y="6423238"/>
            <a:ext cx="858212" cy="36512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8388" y="6415767"/>
            <a:ext cx="779767" cy="365125"/>
          </a:xfrm>
        </p:spPr>
        <p:txBody>
          <a:bodyPr/>
          <a:lstStyle>
            <a:lvl1pPr algn="ctr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DBB4A38-971F-4DA7-8DD7-81648360E5B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92201" y="990982"/>
            <a:ext cx="10960100" cy="63118"/>
          </a:xfrm>
          <a:prstGeom prst="rect">
            <a:avLst/>
          </a:prstGeom>
          <a:gradFill flip="none" rotWithShape="1">
            <a:gsLst>
              <a:gs pos="34000">
                <a:srgbClr val="E9A7A7"/>
              </a:gs>
              <a:gs pos="73000">
                <a:srgbClr val="DD7575"/>
              </a:gs>
              <a:gs pos="0">
                <a:schemeClr val="bg1"/>
              </a:gs>
              <a:gs pos="100000">
                <a:srgbClr val="C0000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8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09/05/2024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BB4A38-971F-4DA7-8DD7-81648360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2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09/05/2024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BB4A38-971F-4DA7-8DD7-81648360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1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09/05/2024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BB4A38-971F-4DA7-8DD7-81648360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09/05/2024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4A38-971F-4DA7-8DD7-81648360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0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09/05/2024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2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09/05/2024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4A38-971F-4DA7-8DD7-81648360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12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09/05/2024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BB4A38-971F-4DA7-8DD7-81648360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4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1099334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1246193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1579" y="228600"/>
            <a:ext cx="10550221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773" y="1152907"/>
            <a:ext cx="10307027" cy="4866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09/05/2024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DBB4A38-971F-4DA7-8DD7-81648360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2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C0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zenodo.org/records/1333639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2700" y="1801587"/>
            <a:ext cx="10423071" cy="2475161"/>
          </a:xfrm>
        </p:spPr>
        <p:txBody>
          <a:bodyPr>
            <a:normAutofit/>
          </a:bodyPr>
          <a:lstStyle/>
          <a:p>
            <a:r>
              <a:rPr lang="en-US" sz="4000" smtClean="0"/>
              <a:t>Attributes </a:t>
            </a:r>
            <a:r>
              <a:rPr lang="en-US" sz="4000"/>
              <a:t>of a great requirement engineer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9932" y="5058861"/>
            <a:ext cx="3993167" cy="759552"/>
          </a:xfrm>
        </p:spPr>
        <p:txBody>
          <a:bodyPr>
            <a:normAutofit lnSpcReduction="10000"/>
          </a:bodyPr>
          <a:lstStyle/>
          <a:p>
            <a:r>
              <a:rPr lang="en-US" sz="1800" smtClean="0"/>
              <a:t>Lecturer: </a:t>
            </a:r>
            <a:r>
              <a:rPr lang="en-US" sz="1800" smtClean="0"/>
              <a:t>Dr. Nguyen </a:t>
            </a:r>
            <a:r>
              <a:rPr lang="en-US" sz="1800" smtClean="0"/>
              <a:t>Bao An</a:t>
            </a:r>
            <a:endParaRPr lang="en-US" sz="1800"/>
          </a:p>
          <a:p>
            <a:r>
              <a:rPr lang="en-US" sz="1800" smtClean="0"/>
              <a:t>Presenter:  Vo Thanh 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700" y="780700"/>
            <a:ext cx="9963150" cy="1609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950" y="3424012"/>
            <a:ext cx="8248650" cy="140017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915962" y="6171013"/>
            <a:ext cx="9789809" cy="4826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kern="120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i="1" smtClean="0"/>
              <a:t>Tra Vinh, 04 January 2025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700" y="102336"/>
            <a:ext cx="61531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1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Research method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486" y="2002971"/>
            <a:ext cx="8089334" cy="477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/>
              <a:t>Follow up question on the importance of the identified strategies </a:t>
            </a:r>
            <a:r>
              <a:rPr lang="en-US" i="1" smtClean="0"/>
              <a:t>to pursue </a:t>
            </a:r>
            <a:r>
              <a:rPr lang="en-US" i="1"/>
              <a:t>the attributes of great requirements engineers</a:t>
            </a:r>
            <a:r>
              <a:rPr lang="en-US"/>
              <a:t> </a:t>
            </a:r>
            <a:br>
              <a:rPr lang="en-US"/>
            </a:br>
            <a:r>
              <a:rPr lang="en-US" smtClean="0"/>
              <a:t> 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4A38-971F-4DA7-8DD7-81648360E5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3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/>
              <a:t>RQ1: What are the attributes of a great requirements engineer?</a:t>
            </a:r>
            <a:r>
              <a:rPr lang="en-US"/>
              <a:t> </a:t>
            </a:r>
            <a:endParaRPr lang="en-US" smtClean="0"/>
          </a:p>
          <a:p>
            <a:pPr lvl="1"/>
            <a:r>
              <a:rPr lang="en-US" smtClean="0"/>
              <a:t>Author identified </a:t>
            </a:r>
            <a:r>
              <a:rPr lang="en-US"/>
              <a:t>22 attributes of a great requirements engineer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4A38-971F-4DA7-8DD7-81648360E5B1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369" y="2730779"/>
            <a:ext cx="7381598" cy="306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0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/>
              <a:t>RQ1: What are the attributes of a great requirements engineer?</a:t>
            </a:r>
            <a:r>
              <a:rPr lang="en-US"/>
              <a:t>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4A38-971F-4DA7-8DD7-81648360E5B1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729" y="2238445"/>
            <a:ext cx="7614543" cy="31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8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/>
              <a:t>RQ2: How these attributes are related to each other?</a:t>
            </a:r>
            <a:r>
              <a:rPr lang="en-US" smtClean="0"/>
              <a:t> </a:t>
            </a:r>
          </a:p>
          <a:p>
            <a:pPr marL="457200" lvl="1" indent="0"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4A38-971F-4DA7-8DD7-81648360E5B1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68" y="1805982"/>
            <a:ext cx="11163387" cy="398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7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5079" y="1221670"/>
            <a:ext cx="10375643" cy="4689551"/>
          </a:xfrm>
        </p:spPr>
        <p:txBody>
          <a:bodyPr>
            <a:normAutofit/>
          </a:bodyPr>
          <a:lstStyle/>
          <a:p>
            <a:r>
              <a:rPr lang="en-US" i="1" smtClean="0"/>
              <a:t>RQ3: </a:t>
            </a:r>
            <a:r>
              <a:rPr lang="en-US" i="1"/>
              <a:t>What strategies can be used to obtain these a</a:t>
            </a:r>
            <a:r>
              <a:rPr lang="en-US" i="1" smtClean="0"/>
              <a:t>ttributes</a:t>
            </a:r>
            <a:r>
              <a:rPr lang="en-US" i="1"/>
              <a:t>?</a:t>
            </a:r>
            <a:r>
              <a:rPr lang="en-US"/>
              <a:t> </a:t>
            </a:r>
            <a:br>
              <a:rPr lang="en-US"/>
            </a:br>
            <a:r>
              <a:rPr lang="en-US" smtClean="0"/>
              <a:t> </a:t>
            </a:r>
          </a:p>
          <a:p>
            <a:pPr marL="457200" lvl="1" indent="0"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4A38-971F-4DA7-8DD7-81648360E5B1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981" y="1874075"/>
            <a:ext cx="7524039" cy="308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1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5079" y="1221670"/>
            <a:ext cx="10375643" cy="4689551"/>
          </a:xfrm>
        </p:spPr>
        <p:txBody>
          <a:bodyPr>
            <a:normAutofit/>
          </a:bodyPr>
          <a:lstStyle/>
          <a:p>
            <a:r>
              <a:rPr lang="en-US" i="1" smtClean="0"/>
              <a:t>RQ3: </a:t>
            </a:r>
            <a:r>
              <a:rPr lang="en-US" i="1"/>
              <a:t>What strategies can be used to obtain these a</a:t>
            </a:r>
            <a:r>
              <a:rPr lang="en-US" i="1" smtClean="0"/>
              <a:t>ttributes</a:t>
            </a:r>
            <a:r>
              <a:rPr lang="en-US" i="1"/>
              <a:t>?</a:t>
            </a:r>
            <a:r>
              <a:rPr lang="en-US"/>
              <a:t> </a:t>
            </a:r>
            <a:br>
              <a:rPr lang="en-US"/>
            </a:br>
            <a:r>
              <a:rPr lang="en-US" smtClean="0"/>
              <a:t> </a:t>
            </a:r>
          </a:p>
          <a:p>
            <a:pPr marL="457200" lvl="1" indent="0"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4A38-971F-4DA7-8DD7-81648360E5B1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107" y="1795857"/>
            <a:ext cx="7276816" cy="482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7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5079" y="1221670"/>
            <a:ext cx="10375643" cy="4689551"/>
          </a:xfrm>
        </p:spPr>
        <p:txBody>
          <a:bodyPr>
            <a:normAutofit/>
          </a:bodyPr>
          <a:lstStyle/>
          <a:p>
            <a:r>
              <a:rPr lang="en-US" i="1" smtClean="0"/>
              <a:t>RQ3: </a:t>
            </a:r>
            <a:r>
              <a:rPr lang="en-US" i="1"/>
              <a:t>What strategies can be used to obtain these a</a:t>
            </a:r>
            <a:r>
              <a:rPr lang="en-US" i="1" smtClean="0"/>
              <a:t>ttributes</a:t>
            </a:r>
            <a:r>
              <a:rPr lang="en-US" i="1"/>
              <a:t>?</a:t>
            </a:r>
            <a:r>
              <a:rPr lang="en-US"/>
              <a:t> </a:t>
            </a:r>
            <a:br>
              <a:rPr lang="en-US"/>
            </a:br>
            <a:r>
              <a:rPr lang="en-US" smtClean="0"/>
              <a:t> </a:t>
            </a:r>
          </a:p>
          <a:p>
            <a:pPr marL="457200" lvl="1" indent="0"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4A38-971F-4DA7-8DD7-81648360E5B1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39" y="1694266"/>
            <a:ext cx="7390902" cy="512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3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724" y="2183642"/>
            <a:ext cx="7500664" cy="45972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5079" y="1221670"/>
            <a:ext cx="10375643" cy="4689551"/>
          </a:xfrm>
        </p:spPr>
        <p:txBody>
          <a:bodyPr>
            <a:normAutofit/>
          </a:bodyPr>
          <a:lstStyle/>
          <a:p>
            <a:r>
              <a:rPr lang="en-US" i="1" smtClean="0"/>
              <a:t>RQ4: </a:t>
            </a:r>
            <a:r>
              <a:rPr lang="en-US" i="1"/>
              <a:t>How practitioners perceive the importance of the identified strategies to pursue the attributes of great requirements engineers?</a:t>
            </a:r>
            <a:r>
              <a:rPr lang="en-US"/>
              <a:t> </a:t>
            </a:r>
            <a:br>
              <a:rPr lang="en-US"/>
            </a:br>
            <a:r>
              <a:rPr lang="en-US"/>
              <a:t> </a:t>
            </a:r>
            <a:br>
              <a:rPr lang="en-US"/>
            </a:br>
            <a:r>
              <a:rPr lang="en-US" smtClean="0"/>
              <a:t> </a:t>
            </a:r>
          </a:p>
          <a:p>
            <a:pPr marL="457200" lvl="1" indent="0"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4A38-971F-4DA7-8DD7-81648360E5B1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38749" y="2524125"/>
            <a:ext cx="2038351" cy="838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Discussion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5079" y="1221670"/>
            <a:ext cx="10129533" cy="3200205"/>
          </a:xfrm>
        </p:spPr>
        <p:txBody>
          <a:bodyPr>
            <a:normAutofit/>
          </a:bodyPr>
          <a:lstStyle/>
          <a:p>
            <a:r>
              <a:rPr lang="en-US" smtClean="0"/>
              <a:t>Management Category</a:t>
            </a:r>
            <a:r>
              <a:rPr lang="en-US"/>
              <a:t/>
            </a:r>
            <a:br>
              <a:rPr lang="en-US"/>
            </a:br>
            <a:endParaRPr lang="en-US" smtClean="0"/>
          </a:p>
          <a:p>
            <a:pPr algn="l"/>
            <a:endParaRPr lang="en-US" smtClean="0"/>
          </a:p>
          <a:p>
            <a:pPr marL="914400" lvl="2" indent="0" algn="l">
              <a:buNone/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4A38-971F-4DA7-8DD7-81648360E5B1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132" y="1855333"/>
            <a:ext cx="9971480" cy="3657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3952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Discussion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5079" y="1221670"/>
            <a:ext cx="10129533" cy="3200205"/>
          </a:xfrm>
        </p:spPr>
        <p:txBody>
          <a:bodyPr>
            <a:normAutofit/>
          </a:bodyPr>
          <a:lstStyle/>
          <a:p>
            <a:r>
              <a:rPr lang="en-US" smtClean="0"/>
              <a:t>Personality Category</a:t>
            </a:r>
            <a:r>
              <a:rPr lang="en-US"/>
              <a:t/>
            </a:r>
            <a:br>
              <a:rPr lang="en-US"/>
            </a:br>
            <a:endParaRPr lang="en-US" smtClean="0"/>
          </a:p>
          <a:p>
            <a:pPr algn="l"/>
            <a:endParaRPr lang="en-US" smtClean="0"/>
          </a:p>
          <a:p>
            <a:pPr marL="914400" lvl="2" indent="0" algn="l">
              <a:buNone/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4A38-971F-4DA7-8DD7-81648360E5B1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320" y="1855333"/>
            <a:ext cx="9749068" cy="3657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836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Introduction</a:t>
            </a:r>
          </a:p>
          <a:p>
            <a:r>
              <a:rPr lang="en-US"/>
              <a:t>Research method</a:t>
            </a:r>
          </a:p>
          <a:p>
            <a:r>
              <a:rPr lang="en-US" smtClean="0"/>
              <a:t>Results</a:t>
            </a:r>
            <a:endParaRPr lang="en-US"/>
          </a:p>
          <a:p>
            <a:r>
              <a:rPr lang="en-US" smtClean="0"/>
              <a:t>Discussion</a:t>
            </a:r>
            <a:endParaRPr lang="en-US"/>
          </a:p>
          <a:p>
            <a:r>
              <a:rPr lang="en-US"/>
              <a:t>Conclusion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4A38-971F-4DA7-8DD7-81648360E5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Discussion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5079" y="1221670"/>
            <a:ext cx="10129533" cy="3200205"/>
          </a:xfrm>
        </p:spPr>
        <p:txBody>
          <a:bodyPr>
            <a:normAutofit/>
          </a:bodyPr>
          <a:lstStyle/>
          <a:p>
            <a:r>
              <a:rPr lang="en-US"/>
              <a:t> </a:t>
            </a:r>
            <a:r>
              <a:rPr lang="en-US" smtClean="0"/>
              <a:t>Social Category </a:t>
            </a:r>
            <a:r>
              <a:rPr lang="en-US"/>
              <a:t/>
            </a:r>
            <a:br>
              <a:rPr lang="en-US"/>
            </a:br>
            <a:endParaRPr lang="en-US" smtClean="0"/>
          </a:p>
          <a:p>
            <a:pPr algn="l"/>
            <a:endParaRPr lang="en-US" smtClean="0"/>
          </a:p>
          <a:p>
            <a:pPr marL="914400" lvl="2" indent="0" algn="l">
              <a:buNone/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4A38-971F-4DA7-8DD7-81648360E5B1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604" y="1855333"/>
            <a:ext cx="10675435" cy="3657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7973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Discussion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5079" y="1221670"/>
            <a:ext cx="10129533" cy="3200205"/>
          </a:xfrm>
        </p:spPr>
        <p:txBody>
          <a:bodyPr>
            <a:normAutofit/>
          </a:bodyPr>
          <a:lstStyle/>
          <a:p>
            <a:r>
              <a:rPr lang="en-US"/>
              <a:t> </a:t>
            </a:r>
            <a:r>
              <a:rPr lang="en-US" smtClean="0"/>
              <a:t>Technical Category </a:t>
            </a:r>
            <a:r>
              <a:rPr lang="en-US"/>
              <a:t/>
            </a:r>
            <a:br>
              <a:rPr lang="en-US"/>
            </a:br>
            <a:endParaRPr lang="en-US" smtClean="0"/>
          </a:p>
          <a:p>
            <a:pPr algn="l"/>
            <a:endParaRPr lang="en-US" smtClean="0"/>
          </a:p>
          <a:p>
            <a:pPr marL="914400" lvl="2" indent="0" algn="l">
              <a:buNone/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4A38-971F-4DA7-8DD7-81648360E5B1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361" y="1801554"/>
            <a:ext cx="8818089" cy="4979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9733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Discussion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5079" y="1221670"/>
            <a:ext cx="10129533" cy="3200205"/>
          </a:xfrm>
        </p:spPr>
        <p:txBody>
          <a:bodyPr>
            <a:normAutofit/>
          </a:bodyPr>
          <a:lstStyle/>
          <a:p>
            <a:r>
              <a:rPr lang="en-US"/>
              <a:t> </a:t>
            </a:r>
            <a:r>
              <a:rPr lang="en-US" smtClean="0"/>
              <a:t>Comparision with related work</a:t>
            </a:r>
          </a:p>
          <a:p>
            <a:pPr algn="l"/>
            <a:endParaRPr lang="en-US" smtClean="0"/>
          </a:p>
          <a:p>
            <a:pPr marL="914400" lvl="2" indent="0" algn="l">
              <a:buNone/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4A38-971F-4DA7-8DD7-81648360E5B1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964" y="1675602"/>
            <a:ext cx="7526816" cy="518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3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1160"/>
              </a:spcBef>
              <a:buSzPts val="4060"/>
            </a:pPr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5079" y="1221670"/>
            <a:ext cx="10129534" cy="4689551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This paper investigate the attributes of a great </a:t>
            </a:r>
            <a:r>
              <a:rPr lang="en-US" smtClean="0"/>
              <a:t>requirements engineer</a:t>
            </a:r>
          </a:p>
          <a:p>
            <a:r>
              <a:rPr lang="en-US" smtClean="0"/>
              <a:t>Organize attributes </a:t>
            </a:r>
            <a:r>
              <a:rPr lang="en-US"/>
              <a:t>into a map that can </a:t>
            </a:r>
            <a:r>
              <a:rPr lang="en-US" smtClean="0"/>
              <a:t>support software </a:t>
            </a:r>
            <a:r>
              <a:rPr lang="en-US"/>
              <a:t>professionals in seeking strategies to become better requirements </a:t>
            </a:r>
            <a:r>
              <a:rPr lang="en-US" smtClean="0"/>
              <a:t>engineers</a:t>
            </a:r>
          </a:p>
          <a:p>
            <a:r>
              <a:rPr lang="en-US" smtClean="0"/>
              <a:t>Open </a:t>
            </a:r>
            <a:r>
              <a:rPr lang="en-US"/>
              <a:t>many opportunities of future </a:t>
            </a:r>
            <a:r>
              <a:rPr lang="en-US" smtClean="0"/>
              <a:t>work</a:t>
            </a:r>
          </a:p>
          <a:p>
            <a:r>
              <a:rPr lang="en-US" smtClean="0"/>
              <a:t>Next </a:t>
            </a:r>
            <a:r>
              <a:rPr lang="en-US"/>
              <a:t>steps of this research </a:t>
            </a:r>
            <a:endParaRPr lang="en-US" smtClean="0"/>
          </a:p>
          <a:p>
            <a:pPr lvl="1"/>
            <a:r>
              <a:rPr lang="en-US" smtClean="0"/>
              <a:t>Conduct a </a:t>
            </a:r>
            <a:r>
              <a:rPr lang="en-US"/>
              <a:t>rating survey with requirements engineers and project managers</a:t>
            </a:r>
            <a:br>
              <a:rPr lang="en-US"/>
            </a:br>
            <a:r>
              <a:rPr lang="en-US"/>
              <a:t>aiming at understanding how they prioritize the identified </a:t>
            </a:r>
            <a:r>
              <a:rPr lang="en-US" smtClean="0"/>
              <a:t>attributes</a:t>
            </a:r>
          </a:p>
          <a:p>
            <a:pPr lvl="1"/>
            <a:r>
              <a:rPr lang="en-US"/>
              <a:t>I</a:t>
            </a:r>
            <a:r>
              <a:rPr lang="en-US" smtClean="0"/>
              <a:t>nvestigate </a:t>
            </a:r>
            <a:r>
              <a:rPr lang="en-US"/>
              <a:t>undesirable attributes of a requirements </a:t>
            </a:r>
            <a:r>
              <a:rPr lang="en-US" smtClean="0"/>
              <a:t>engineer</a:t>
            </a:r>
          </a:p>
          <a:p>
            <a:pPr lvl="1"/>
            <a:r>
              <a:rPr lang="en-US"/>
              <a:t>I</a:t>
            </a:r>
            <a:r>
              <a:rPr lang="en-US" smtClean="0"/>
              <a:t>nvestigate </a:t>
            </a:r>
            <a:r>
              <a:rPr lang="en-US"/>
              <a:t>teaching strategies that are suited to educate </a:t>
            </a:r>
            <a:r>
              <a:rPr lang="en-US" smtClean="0"/>
              <a:t>new requirements </a:t>
            </a:r>
            <a:r>
              <a:rPr lang="en-US"/>
              <a:t>engineers considering both technical and soft </a:t>
            </a:r>
            <a:r>
              <a:rPr lang="en-US" smtClean="0"/>
              <a:t>skills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 smtClean="0"/>
          </a:p>
          <a:p>
            <a:endParaRPr lang="en-US" i="1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4A38-971F-4DA7-8DD7-81648360E5B1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37731" y="6415767"/>
            <a:ext cx="8570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References: </a:t>
            </a:r>
            <a:r>
              <a:rPr lang="en-US" sz="1600" i="1" smtClean="0">
                <a:hlinkClick r:id="rId3"/>
              </a:rPr>
              <a:t>https</a:t>
            </a:r>
            <a:r>
              <a:rPr lang="en-US" sz="1600" i="1">
                <a:hlinkClick r:id="rId3"/>
              </a:rPr>
              <a:t>://</a:t>
            </a:r>
            <a:r>
              <a:rPr lang="en-US" sz="1600" i="1" smtClean="0">
                <a:hlinkClick r:id="rId3"/>
              </a:rPr>
              <a:t>zenodo.org/records/13336394</a:t>
            </a:r>
            <a:endParaRPr lang="en-US" sz="1600" i="1" smtClean="0"/>
          </a:p>
          <a:p>
            <a:endParaRPr lang="en-US" sz="1600" i="1"/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56800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694" y="1152907"/>
            <a:ext cx="9169222" cy="355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9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4A38-971F-4DA7-8DD7-81648360E5B1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1485900"/>
            <a:ext cx="9810750" cy="38862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293191" y="1555843"/>
            <a:ext cx="1709316" cy="24429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3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spcAft>
                <a:spcPts val="600"/>
              </a:spcAft>
            </a:pPr>
            <a:r>
              <a:rPr lang="en-US" smtClean="0"/>
              <a:t>Several </a:t>
            </a:r>
            <a:r>
              <a:rPr lang="en-US"/>
              <a:t>studies have investigated attributes of great software </a:t>
            </a:r>
            <a:r>
              <a:rPr lang="en-US" smtClean="0"/>
              <a:t>practitioners</a:t>
            </a:r>
          </a:p>
          <a:p>
            <a:pPr algn="just">
              <a:spcAft>
                <a:spcPts val="600"/>
              </a:spcAft>
            </a:pPr>
            <a:r>
              <a:rPr lang="en-US"/>
              <a:t>However</a:t>
            </a:r>
            <a:r>
              <a:rPr lang="en-US" smtClean="0"/>
              <a:t>, the </a:t>
            </a:r>
            <a:r>
              <a:rPr lang="en-US"/>
              <a:t>investigation of such attributes is still missing in Requirements Engineering (RE</a:t>
            </a:r>
            <a:r>
              <a:rPr lang="en-US" smtClean="0"/>
              <a:t>)</a:t>
            </a:r>
          </a:p>
          <a:p>
            <a:pPr algn="just">
              <a:spcAft>
                <a:spcPts val="600"/>
              </a:spcAft>
            </a:pPr>
            <a:r>
              <a:rPr lang="en-US"/>
              <a:t>This work aims to investigate which are the attributes of great requirements engineers</a:t>
            </a:r>
            <a:r>
              <a:rPr lang="en-US" smtClean="0"/>
              <a:t>, the </a:t>
            </a:r>
            <a:r>
              <a:rPr lang="en-US"/>
              <a:t>relationship between them, and strategies that can be employed to obtain these </a:t>
            </a:r>
            <a:r>
              <a:rPr lang="en-US" smtClean="0"/>
              <a:t>attributes</a:t>
            </a:r>
          </a:p>
          <a:p>
            <a:pPr marL="0" indent="0" algn="just">
              <a:buNone/>
            </a:pP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4A38-971F-4DA7-8DD7-81648360E5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8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Research method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Survey</a:t>
            </a:r>
            <a:r>
              <a:rPr lang="en-US" smtClean="0"/>
              <a:t> (18 Participants) </a:t>
            </a:r>
            <a:r>
              <a:rPr lang="en-US"/>
              <a:t>+ </a:t>
            </a:r>
            <a:r>
              <a:rPr lang="en-US" b="1">
                <a:solidFill>
                  <a:srgbClr val="FF0000"/>
                </a:solidFill>
              </a:rPr>
              <a:t>Interview </a:t>
            </a:r>
            <a:r>
              <a:rPr lang="en-US"/>
              <a:t>(</a:t>
            </a:r>
            <a:r>
              <a:rPr lang="en-US" smtClean="0"/>
              <a:t>11/18 Participants)</a:t>
            </a:r>
          </a:p>
          <a:p>
            <a:pPr marL="0" indent="0" algn="l"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4A38-971F-4DA7-8DD7-81648360E5B1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929" y="1813724"/>
            <a:ext cx="11020188" cy="399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8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Research method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Survey</a:t>
            </a:r>
            <a:r>
              <a:rPr lang="en-US" smtClean="0"/>
              <a:t> (18 Participants) </a:t>
            </a:r>
            <a:r>
              <a:rPr lang="en-US"/>
              <a:t>+ </a:t>
            </a:r>
            <a:r>
              <a:rPr lang="en-US" b="1">
                <a:solidFill>
                  <a:srgbClr val="FF0000"/>
                </a:solidFill>
              </a:rPr>
              <a:t>Interview </a:t>
            </a:r>
            <a:r>
              <a:rPr lang="en-US"/>
              <a:t>(</a:t>
            </a:r>
            <a:r>
              <a:rPr lang="en-US" smtClean="0"/>
              <a:t>11/18 Participants)</a:t>
            </a:r>
          </a:p>
          <a:p>
            <a:pPr lvl="1"/>
            <a:r>
              <a:rPr lang="en-US" smtClean="0">
                <a:solidFill>
                  <a:srgbClr val="0070C0"/>
                </a:solidFill>
              </a:rPr>
              <a:t>Research </a:t>
            </a:r>
            <a:r>
              <a:rPr lang="en-US">
                <a:solidFill>
                  <a:srgbClr val="0070C0"/>
                </a:solidFill>
              </a:rPr>
              <a:t>questions (</a:t>
            </a:r>
            <a:r>
              <a:rPr lang="en-US" smtClean="0">
                <a:solidFill>
                  <a:srgbClr val="0070C0"/>
                </a:solidFill>
              </a:rPr>
              <a:t>RQs)</a:t>
            </a:r>
          </a:p>
          <a:p>
            <a:pPr marL="0" indent="0" algn="l"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4A38-971F-4DA7-8DD7-81648360E5B1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669" y="2324667"/>
            <a:ext cx="8146662" cy="218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5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Research method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/>
              <a:t>Survey on attributes of great requirements engineers</a:t>
            </a:r>
            <a:r>
              <a:rPr lang="en-US"/>
              <a:t> </a:t>
            </a:r>
            <a:br>
              <a:rPr lang="en-US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4A38-971F-4DA7-8DD7-81648360E5B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469" y="1794328"/>
            <a:ext cx="6469063" cy="48114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36194" y="5213445"/>
            <a:ext cx="6469063" cy="12704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8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Research method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/>
              <a:t>Interview</a:t>
            </a:r>
            <a:r>
              <a:rPr lang="en-US" smtClean="0"/>
              <a:t> 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4A38-971F-4DA7-8DD7-81648360E5B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89" y="1730368"/>
            <a:ext cx="7325623" cy="491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2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Research method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/>
              <a:t>Follow up question on the importance of the identified strategies </a:t>
            </a:r>
            <a:r>
              <a:rPr lang="en-US" i="1" smtClean="0"/>
              <a:t>to pursue </a:t>
            </a:r>
            <a:r>
              <a:rPr lang="en-US" i="1"/>
              <a:t>the attributes of great requirements engineers</a:t>
            </a:r>
            <a:r>
              <a:rPr lang="en-US"/>
              <a:t> </a:t>
            </a:r>
            <a:br>
              <a:rPr lang="en-US"/>
            </a:br>
            <a:r>
              <a:rPr lang="en-US" smtClean="0"/>
              <a:t> 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4A38-971F-4DA7-8DD7-81648360E5B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145" y="2637263"/>
            <a:ext cx="7363620" cy="377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2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ThemeForSeminar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ForSeminar" id="{8B28D074-134F-4509-9877-75BE51A8D1FF}" vid="{CC06F381-29D1-41D6-879C-A5128EC226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MyThemeForSeminar</Template>
  <TotalTime>2352</TotalTime>
  <Words>381</Words>
  <Application>Microsoft Office PowerPoint</Application>
  <PresentationFormat>Widescreen</PresentationFormat>
  <Paragraphs>110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Wingdings</vt:lpstr>
      <vt:lpstr>Wingdings 3</vt:lpstr>
      <vt:lpstr>MyThemeForSeminar</vt:lpstr>
      <vt:lpstr>Attributes of a great requirement engineer </vt:lpstr>
      <vt:lpstr>Contents</vt:lpstr>
      <vt:lpstr>Introduction</vt:lpstr>
      <vt:lpstr>Introduction</vt:lpstr>
      <vt:lpstr>Research method </vt:lpstr>
      <vt:lpstr>Research method </vt:lpstr>
      <vt:lpstr>Research method </vt:lpstr>
      <vt:lpstr>Research method </vt:lpstr>
      <vt:lpstr>Research method </vt:lpstr>
      <vt:lpstr>Research method </vt:lpstr>
      <vt:lpstr>Results</vt:lpstr>
      <vt:lpstr>Results</vt:lpstr>
      <vt:lpstr>Results</vt:lpstr>
      <vt:lpstr>Results</vt:lpstr>
      <vt:lpstr>Results</vt:lpstr>
      <vt:lpstr>Results</vt:lpstr>
      <vt:lpstr>Results</vt:lpstr>
      <vt:lpstr>Discussion </vt:lpstr>
      <vt:lpstr>Discussion </vt:lpstr>
      <vt:lpstr>Discussion </vt:lpstr>
      <vt:lpstr>Discussion </vt:lpstr>
      <vt:lpstr>Discussion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vothanhc</dc:creator>
  <cp:lastModifiedBy>VoThanhC</cp:lastModifiedBy>
  <cp:revision>550</cp:revision>
  <dcterms:created xsi:type="dcterms:W3CDTF">2023-08-08T07:43:47Z</dcterms:created>
  <dcterms:modified xsi:type="dcterms:W3CDTF">2025-01-04T01:58:56Z</dcterms:modified>
</cp:coreProperties>
</file>